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30.xml" ContentType="application/vnd.openxmlformats-officedocument.presentationml.notesSlide+xml"/>
  <Override PartName="/ppt/notesSlides/notesSlide1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9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  <p:sldMasterId id="2147483881" r:id="rId4"/>
    <p:sldMasterId id="2147483884" r:id="rId5"/>
  </p:sldMasterIdLst>
  <p:notesMasterIdLst>
    <p:notesMasterId r:id="rId37"/>
  </p:notesMasterIdLst>
  <p:handoutMasterIdLst>
    <p:handoutMasterId r:id="rId38"/>
  </p:handoutMasterIdLst>
  <p:sldIdLst>
    <p:sldId id="363" r:id="rId6"/>
    <p:sldId id="452" r:id="rId7"/>
    <p:sldId id="448" r:id="rId8"/>
    <p:sldId id="453" r:id="rId9"/>
    <p:sldId id="260" r:id="rId10"/>
    <p:sldId id="302" r:id="rId11"/>
    <p:sldId id="407" r:id="rId12"/>
    <p:sldId id="408" r:id="rId13"/>
    <p:sldId id="409" r:id="rId14"/>
    <p:sldId id="410" r:id="rId15"/>
    <p:sldId id="454" r:id="rId16"/>
    <p:sldId id="411" r:id="rId17"/>
    <p:sldId id="432" r:id="rId18"/>
    <p:sldId id="433" r:id="rId19"/>
    <p:sldId id="434" r:id="rId20"/>
    <p:sldId id="440" r:id="rId21"/>
    <p:sldId id="441" r:id="rId22"/>
    <p:sldId id="442" r:id="rId23"/>
    <p:sldId id="416" r:id="rId24"/>
    <p:sldId id="418" r:id="rId25"/>
    <p:sldId id="417" r:id="rId26"/>
    <p:sldId id="420" r:id="rId27"/>
    <p:sldId id="422" r:id="rId28"/>
    <p:sldId id="423" r:id="rId29"/>
    <p:sldId id="425" r:id="rId30"/>
    <p:sldId id="427" r:id="rId31"/>
    <p:sldId id="428" r:id="rId32"/>
    <p:sldId id="429" r:id="rId33"/>
    <p:sldId id="364" r:id="rId34"/>
    <p:sldId id="436" r:id="rId35"/>
    <p:sldId id="44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  <p:ext uri="http://customooxmlschemas.google.com/">
      <go:slidesCustomData xmlns="" xmlns:p15="http://schemas.microsoft.com/office/powerpoint/2012/main" xmlns:go="http://customooxmlschemas.google.com/" roundtripDataSignature="AMtx7miz7tRwg9fOftsOnuSRalJ41yM++w==" r:id="rId43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antout, Mae" initials="" lastIdx="19" clrIdx="0"/>
  <p:cmAuthor id="1" name="Zantout, Mae" initials="ZM" lastIdx="1" clrIdx="1">
    <p:extLst>
      <p:ext uri="{19B8F6BF-5375-455C-9EA6-DF929625EA0E}">
        <p15:presenceInfo xmlns:p15="http://schemas.microsoft.com/office/powerpoint/2012/main" userId="S::Mae.Zantout@smith-nephew.com::4f1f2870-3f24-473b-9d3d-88d5da64504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9C"/>
    <a:srgbClr val="78C3ED"/>
    <a:srgbClr val="717275"/>
    <a:srgbClr val="F2EAE1"/>
    <a:srgbClr val="D5E5EC"/>
    <a:srgbClr val="BF8A5A"/>
    <a:srgbClr val="79CAC1"/>
    <a:srgbClr val="FF9E18"/>
    <a:srgbClr val="F8F4EE"/>
    <a:srgbClr val="E7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4" autoAdjust="0"/>
    <p:restoredTop sz="95652" autoAdjust="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06"/>
    </p:cViewPr>
  </p:sorter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customschemas.google.com/relationships/presentationmetadata" Target="metadata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46" Type="http://schemas.openxmlformats.org/officeDocument/2006/relationships/viewProps" Target="viewProps.xml"/><Relationship Id="rId20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F0C846-6681-4712-A9D6-78B79D69E4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36A07-1396-4D45-8377-61E85E6C70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EFB41-541C-4712-B67B-49971EB23F50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368A8-2CBF-4533-9A95-83DCC5A5F5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B14F3-C06C-456B-954D-1690F9BDB8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852DA-6F33-40DC-8BA0-0FD61E5582D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SN^ColTipChoice" hidden="1">
            <a:extLst>
              <a:ext uri="{FF2B5EF4-FFF2-40B4-BE49-F238E27FC236}">
                <a16:creationId xmlns:a16="http://schemas.microsoft.com/office/drawing/2014/main" id="{A54D4EA4-47E3-45F5-8519-0CD06666C3BF}"/>
              </a:ext>
            </a:extLst>
          </p:cNvPr>
          <p:cNvSpPr txBox="1"/>
          <p:nvPr/>
        </p:nvSpPr>
        <p:spPr>
          <a:xfrm>
            <a:off x="1270000" y="1270000"/>
            <a:ext cx="254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981904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CB79B-1849-4FA9-9A48-0C06CB40E6E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14A69-B866-4600-B961-C8BD95E1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52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51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69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78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5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4082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94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162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901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3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09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74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205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432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5633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835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3434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141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81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61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3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619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75674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593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7675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6600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46029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F587-4007-44A4-887D-E578908EC0F3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07104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628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632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14A69-B866-4600-B961-C8BD95E1C14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2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2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0C51-7B5F-7949-9410-40F329FCD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249341"/>
            <a:ext cx="10326398" cy="83968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enter title text.</a:t>
            </a:r>
            <a:br>
              <a:rPr lang="en-US"/>
            </a:br>
            <a:r>
              <a:rPr lang="en-US"/>
              <a:t>To create subtitle, unbold and change to 22pts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A18E75B-407D-5F4C-A273-EF4D2474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01B0E-FD02-4E13-803A-D1F35A4CA7D6}" type="datetime1">
              <a:rPr lang="en-US" smtClean="0"/>
              <a:t>12/21/2022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DDD17CA-1A87-AD4E-8C61-2DA4009C6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12BE62-04A6-BB4F-A648-FF8865DAB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99F9-58F0-4AF2-A985-BDC45D75003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SN^logo">
            <a:extLst>
              <a:ext uri="{FF2B5EF4-FFF2-40B4-BE49-F238E27FC236}">
                <a16:creationId xmlns:a16="http://schemas.microsoft.com/office/drawing/2014/main" id="{A15E1868-8491-4833-9816-95BD036D9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9747" y="327025"/>
            <a:ext cx="925200" cy="4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4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N^L2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0618B0E-EF1F-3D4E-ADE6-504151E37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249341"/>
            <a:ext cx="10323576" cy="83968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enter title text.</a:t>
            </a:r>
            <a:br>
              <a:rPr lang="en-US"/>
            </a:br>
            <a:r>
              <a:rPr lang="en-US"/>
              <a:t>To create subtitle, unbold and change to 22pts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9FA735-58DC-AC4D-91AA-B39987F8267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0038" y="1628775"/>
            <a:ext cx="11591925" cy="4637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enter text or click an icon to insert an object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E9E0C00-CC55-9C4F-B88A-097674AA0EA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1703361-6F65-454F-9631-823DECB4C27F}" type="datetime1">
              <a:rPr lang="en-US" smtClean="0"/>
              <a:t>12/21/2022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45E707-6AC6-D043-8C12-656C974E6E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C74F8F0-C860-D049-87D9-FA0DC9DE2C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50E99F9-58F0-4AF2-A985-BDC45D75003F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SN^logo">
            <a:extLst>
              <a:ext uri="{FF2B5EF4-FFF2-40B4-BE49-F238E27FC236}">
                <a16:creationId xmlns:a16="http://schemas.microsoft.com/office/drawing/2014/main" id="{1834C1E6-AB2C-44BE-9659-FB17690F06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9747" y="327025"/>
            <a:ext cx="925200" cy="4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90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3" orient="horz" pos="155">
          <p15:clr>
            <a:srgbClr val="FBAE40"/>
          </p15:clr>
        </p15:guide>
        <p15:guide id="4" orient="horz" pos="1026">
          <p15:clr>
            <a:srgbClr val="FBAE40"/>
          </p15:clr>
        </p15:guide>
        <p15:guide id="5" orient="horz" pos="3947">
          <p15:clr>
            <a:srgbClr val="FBAE40"/>
          </p15:clr>
        </p15:guide>
        <p15:guide id="6" orient="horz" pos="68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2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B20E9-727A-4649-BFE1-F57402259C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249341"/>
            <a:ext cx="10323576" cy="839684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enter title text.</a:t>
            </a:r>
            <a:br>
              <a:rPr lang="en-US"/>
            </a:br>
            <a:r>
              <a:rPr lang="en-US"/>
              <a:t>To create subtitle, unbold and change to 22pts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5FDCF6-970F-4F48-BBDF-4FA480DBA5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0038" y="3886199"/>
            <a:ext cx="3636000" cy="2378613"/>
          </a:xfrm>
        </p:spPr>
        <p:txBody>
          <a:bodyPr/>
          <a:lstStyle>
            <a:lvl1pPr>
              <a:spcAft>
                <a:spcPts val="0"/>
              </a:spcAft>
              <a:defRPr b="1">
                <a:solidFill>
                  <a:schemeClr val="tx2"/>
                </a:solidFill>
              </a:defRPr>
            </a:lvl1pPr>
            <a:lvl2pPr marL="4763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>
                <a:solidFill>
                  <a:srgbClr val="404043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1300"/>
            </a:lvl3pPr>
          </a:lstStyle>
          <a:p>
            <a:pPr lvl="1"/>
            <a:r>
              <a:rPr lang="en-US"/>
              <a:t>Click to enter text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AB405B4-59DF-9E49-BAA8-11B9E4299624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E7CEC82B-6B0F-4719-8955-92FFDBC0DE45}" type="datetime1">
              <a:rPr lang="en-US" smtClean="0"/>
              <a:t>12/21/2022</a:t>
            </a:fld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8455575-2EB0-6E4C-AFB0-4D6391EAD74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GB"/>
              <a:t>Footer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040B1AD-319A-444D-9BF1-1876E54FC31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50E99F9-58F0-4AF2-A985-BDC45D7500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ED981200-DED8-C540-AD64-6CEC4511864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1390" y="2089151"/>
            <a:ext cx="3636000" cy="154859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3FB5EC2-EA7F-FC47-9FF8-23D2BF64B4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0038" y="1627188"/>
            <a:ext cx="3636000" cy="293187"/>
          </a:xfrm>
        </p:spPr>
        <p:txBody>
          <a:bodyPr/>
          <a:lstStyle>
            <a:lvl1pPr>
              <a:spcAft>
                <a:spcPts val="0"/>
              </a:spcAft>
              <a:defRPr b="1">
                <a:solidFill>
                  <a:srgbClr val="FF9E18"/>
                </a:solidFill>
              </a:defRPr>
            </a:lvl1pPr>
            <a:lvl2pPr marL="4763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>
                <a:solidFill>
                  <a:schemeClr val="bg2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1300"/>
            </a:lvl3pPr>
          </a:lstStyle>
          <a:p>
            <a:pPr lvl="0"/>
            <a:r>
              <a:rPr lang="en-US"/>
              <a:t>Click to enter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FA02D99-5533-204A-92E2-0C34E6CA9AB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76648" y="3886199"/>
            <a:ext cx="3636000" cy="2378613"/>
          </a:xfrm>
        </p:spPr>
        <p:txBody>
          <a:bodyPr/>
          <a:lstStyle>
            <a:lvl1pPr>
              <a:spcAft>
                <a:spcPts val="0"/>
              </a:spcAft>
              <a:defRPr b="1">
                <a:solidFill>
                  <a:schemeClr val="tx2"/>
                </a:solidFill>
              </a:defRPr>
            </a:lvl1pPr>
            <a:lvl2pPr marL="4763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>
                <a:solidFill>
                  <a:srgbClr val="404043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1300"/>
            </a:lvl3pPr>
          </a:lstStyle>
          <a:p>
            <a:pPr lvl="1"/>
            <a:r>
              <a:rPr lang="en-US"/>
              <a:t>Click to enter text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DA4A6E9E-FE79-C547-8BEB-371014873BD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78000" y="2089151"/>
            <a:ext cx="3636000" cy="154859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1ABA5760-8C3E-FF4A-A551-929EF0A6A1C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76648" y="1627188"/>
            <a:ext cx="3636000" cy="293187"/>
          </a:xfrm>
        </p:spPr>
        <p:txBody>
          <a:bodyPr/>
          <a:lstStyle>
            <a:lvl1pPr marL="0" marR="0" indent="6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>
                <a:solidFill>
                  <a:srgbClr val="FF9E18"/>
                </a:solidFill>
              </a:defRPr>
            </a:lvl1pPr>
            <a:lvl2pPr marL="4763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>
                <a:solidFill>
                  <a:schemeClr val="bg2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1300"/>
            </a:lvl3pPr>
          </a:lstStyle>
          <a:p>
            <a:pPr marL="0" marR="0" lvl="0" indent="6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text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77BADF77-F9D2-5444-A173-ED61B587AEF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53258" y="3886199"/>
            <a:ext cx="3636000" cy="2378613"/>
          </a:xfrm>
        </p:spPr>
        <p:txBody>
          <a:bodyPr/>
          <a:lstStyle>
            <a:lvl1pPr>
              <a:spcAft>
                <a:spcPts val="0"/>
              </a:spcAft>
              <a:defRPr b="1">
                <a:solidFill>
                  <a:schemeClr val="tx2"/>
                </a:solidFill>
              </a:defRPr>
            </a:lvl1pPr>
            <a:lvl2pPr marL="4763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>
                <a:solidFill>
                  <a:srgbClr val="404043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1300"/>
            </a:lvl3pPr>
          </a:lstStyle>
          <a:p>
            <a:pPr lvl="1"/>
            <a:r>
              <a:rPr lang="en-US"/>
              <a:t>Click to enter text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AD765DC3-FB98-504C-BF1F-D66FEF07813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254610" y="2089151"/>
            <a:ext cx="3636000" cy="154859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0309B89-3D82-2D47-9BFB-4BA98BAF05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253258" y="1627188"/>
            <a:ext cx="3636000" cy="293187"/>
          </a:xfrm>
        </p:spPr>
        <p:txBody>
          <a:bodyPr/>
          <a:lstStyle>
            <a:lvl1pPr marL="0" marR="0" indent="6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>
                <a:solidFill>
                  <a:srgbClr val="FF9E18"/>
                </a:solidFill>
              </a:defRPr>
            </a:lvl1pPr>
            <a:lvl2pPr marL="4763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>
                <a:solidFill>
                  <a:schemeClr val="bg2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1300"/>
            </a:lvl3pPr>
          </a:lstStyle>
          <a:p>
            <a:pPr marL="0" marR="0" lvl="0" indent="6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text</a:t>
            </a:r>
          </a:p>
        </p:txBody>
      </p:sp>
      <p:pic>
        <p:nvPicPr>
          <p:cNvPr id="17" name="SN^logo">
            <a:extLst>
              <a:ext uri="{FF2B5EF4-FFF2-40B4-BE49-F238E27FC236}">
                <a16:creationId xmlns:a16="http://schemas.microsoft.com/office/drawing/2014/main" id="{5503D998-6F4C-43C3-BE6A-E83B8FFE19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9747" y="327025"/>
            <a:ext cx="925200" cy="4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89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2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0C193-0B9E-4BB8-9A4A-77928D6860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249341"/>
            <a:ext cx="10323576" cy="83968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enter title text.</a:t>
            </a:r>
            <a:br>
              <a:rPr lang="en-US"/>
            </a:br>
            <a:r>
              <a:rPr lang="en-US"/>
              <a:t>To create subtitle, unbold and change to 22pts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A332A7F-BBF0-8A42-897C-9E59885411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0038" y="1627188"/>
            <a:ext cx="5616575" cy="4638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enter text or click an icon to insert an object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8FCFA0DA-1828-DA45-9C7D-C599DF1CB18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75388" y="1627188"/>
            <a:ext cx="5616575" cy="4638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enter text or click an icon to insert an object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E3D8C2-41F7-8440-A7A2-D15B35777FA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AEDD62E-F949-4D3A-BDFE-AA9A7ACDF8F2}" type="datetime1">
              <a:rPr lang="en-US" smtClean="0"/>
              <a:t>12/21/2022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D1B33-E351-424E-B645-D119F93329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367B0D-A32F-F146-BCDD-0D686DB3605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50E99F9-58F0-4AF2-A985-BDC45D75003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SN^logo">
            <a:extLst>
              <a:ext uri="{FF2B5EF4-FFF2-40B4-BE49-F238E27FC236}">
                <a16:creationId xmlns:a16="http://schemas.microsoft.com/office/drawing/2014/main" id="{80A56BAC-B275-4516-A753-612F53AB89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9747" y="327025"/>
            <a:ext cx="925200" cy="4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923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2_SN^L2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A8AEC248-132E-8F40-9AA4-759EF95AF1D9}"/>
              </a:ext>
            </a:extLst>
          </p:cNvPr>
          <p:cNvSpPr/>
          <p:nvPr userDrawn="1"/>
        </p:nvSpPr>
        <p:spPr>
          <a:xfrm>
            <a:off x="1" y="981629"/>
            <a:ext cx="12191999" cy="5876371"/>
          </a:xfrm>
          <a:custGeom>
            <a:avLst/>
            <a:gdLst>
              <a:gd name="connsiteX0" fmla="*/ 1473715 w 12191999"/>
              <a:gd name="connsiteY0" fmla="*/ 799 h 5876371"/>
              <a:gd name="connsiteX1" fmla="*/ 2428251 w 12191999"/>
              <a:gd name="connsiteY1" fmla="*/ 383578 h 5876371"/>
              <a:gd name="connsiteX2" fmla="*/ 6218984 w 12191999"/>
              <a:gd name="connsiteY2" fmla="*/ 3040674 h 5876371"/>
              <a:gd name="connsiteX3" fmla="*/ 10279157 w 12191999"/>
              <a:gd name="connsiteY3" fmla="*/ 3356553 h 5876371"/>
              <a:gd name="connsiteX4" fmla="*/ 12076603 w 12191999"/>
              <a:gd name="connsiteY4" fmla="*/ 3416921 h 5876371"/>
              <a:gd name="connsiteX5" fmla="*/ 12191999 w 12191999"/>
              <a:gd name="connsiteY5" fmla="*/ 3441600 h 5876371"/>
              <a:gd name="connsiteX6" fmla="*/ 12191999 w 12191999"/>
              <a:gd name="connsiteY6" fmla="*/ 5876371 h 5876371"/>
              <a:gd name="connsiteX7" fmla="*/ 0 w 12191999"/>
              <a:gd name="connsiteY7" fmla="*/ 5876371 h 5876371"/>
              <a:gd name="connsiteX8" fmla="*/ 0 w 12191999"/>
              <a:gd name="connsiteY8" fmla="*/ 1226961 h 5876371"/>
              <a:gd name="connsiteX9" fmla="*/ 50294 w 12191999"/>
              <a:gd name="connsiteY9" fmla="*/ 1130372 h 5876371"/>
              <a:gd name="connsiteX10" fmla="*/ 1473715 w 12191999"/>
              <a:gd name="connsiteY10" fmla="*/ 799 h 5876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1999" h="5876371">
                <a:moveTo>
                  <a:pt x="1473715" y="799"/>
                </a:moveTo>
                <a:cubicBezTo>
                  <a:pt x="1778461" y="-10871"/>
                  <a:pt x="2100743" y="104862"/>
                  <a:pt x="2428251" y="383578"/>
                </a:cubicBezTo>
                <a:cubicBezTo>
                  <a:pt x="3756866" y="1507734"/>
                  <a:pt x="4769586" y="2585438"/>
                  <a:pt x="6218984" y="3040674"/>
                </a:cubicBezTo>
                <a:cubicBezTo>
                  <a:pt x="7018012" y="3291519"/>
                  <a:pt x="8263007" y="3486621"/>
                  <a:pt x="10279157" y="3356553"/>
                </a:cubicBezTo>
                <a:cubicBezTo>
                  <a:pt x="10949852" y="3315907"/>
                  <a:pt x="11552498" y="3325161"/>
                  <a:pt x="12076603" y="3416921"/>
                </a:cubicBezTo>
                <a:lnTo>
                  <a:pt x="12191999" y="3441600"/>
                </a:lnTo>
                <a:lnTo>
                  <a:pt x="12191999" y="5876371"/>
                </a:lnTo>
                <a:lnTo>
                  <a:pt x="0" y="5876371"/>
                </a:lnTo>
                <a:lnTo>
                  <a:pt x="0" y="1226961"/>
                </a:lnTo>
                <a:lnTo>
                  <a:pt x="50294" y="1130372"/>
                </a:lnTo>
                <a:cubicBezTo>
                  <a:pt x="415256" y="471803"/>
                  <a:pt x="915014" y="22194"/>
                  <a:pt x="1473715" y="799"/>
                </a:cubicBezTo>
                <a:close/>
              </a:path>
            </a:pathLst>
          </a:custGeom>
          <a:solidFill>
            <a:srgbClr val="35739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20704-4481-4A97-8366-328D25B862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61828" y="1460242"/>
            <a:ext cx="4330172" cy="1466536"/>
          </a:xfrm>
        </p:spPr>
        <p:txBody>
          <a:bodyPr/>
          <a:lstStyle>
            <a:lvl1pPr algn="l">
              <a:defRPr sz="3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Please add your</a:t>
            </a:r>
            <a:br>
              <a:rPr lang="en-GB" dirty="0"/>
            </a:br>
            <a:r>
              <a:rPr lang="en-GB" dirty="0"/>
              <a:t>title here, ideally </a:t>
            </a:r>
            <a:br>
              <a:rPr lang="en-GB" dirty="0"/>
            </a:br>
            <a:r>
              <a:rPr lang="en-GB" dirty="0"/>
              <a:t>max three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08ADAA-0FFB-41DD-8B81-2E35574D2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2400" y="3848332"/>
            <a:ext cx="3665538" cy="940709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rgbClr val="40404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 descr="A person wearing sunglasses&#10;&#10;Description automatically generated with low confidence">
            <a:extLst>
              <a:ext uri="{FF2B5EF4-FFF2-40B4-BE49-F238E27FC236}">
                <a16:creationId xmlns:a16="http://schemas.microsoft.com/office/drawing/2014/main" id="{4D001706-BEAC-4C4B-8A94-BB0CF19D4A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0" t="8260" r="634" b="8412"/>
          <a:stretch/>
        </p:blipFill>
        <p:spPr>
          <a:xfrm>
            <a:off x="1727727" y="0"/>
            <a:ext cx="10464273" cy="6858000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704B399-ED4C-234F-9574-ECBC16E2A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4848" y="5214401"/>
            <a:ext cx="2733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37E785-FBA0-E545-A639-29F88A7EAC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7509" y="822530"/>
            <a:ext cx="2589562" cy="32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18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071">
          <p15:clr>
            <a:srgbClr val="FBAE40"/>
          </p15:clr>
        </p15:guide>
        <p15:guide id="4" pos="405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^L2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620278-0B35-0544-A926-F5510FE527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C6517C-C06F-4327-9BE9-C3D1E9BD06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974" y="378415"/>
            <a:ext cx="3602743" cy="48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1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7226E5-46C1-4322-BA36-39B713B9F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9" y="249341"/>
            <a:ext cx="9853895" cy="8396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b="1">
                <a:solidFill>
                  <a:srgbClr val="FFAD1C"/>
                </a:solidFill>
                <a:effectLst/>
                <a:latin typeface="Verdana" panose="020B0604030504040204" pitchFamily="34" charset="0"/>
              </a:rPr>
              <a:t>Click to enter title text</a:t>
            </a:r>
            <a:br>
              <a:rPr lang="en-GB">
                <a:solidFill>
                  <a:srgbClr val="FFAD1C"/>
                </a:solidFill>
                <a:effectLst/>
                <a:latin typeface="Verdana" panose="020B0604030504040204" pitchFamily="34" charset="0"/>
              </a:rPr>
            </a:br>
            <a:r>
              <a:rPr lang="en-US" b="1">
                <a:solidFill>
                  <a:srgbClr val="FFAD1C"/>
                </a:solidFill>
                <a:effectLst/>
                <a:latin typeface="Verdana" panose="020B0604030504040204" pitchFamily="34" charset="0"/>
              </a:rPr>
              <a:t>To create subtitle, unbold and change to 22pts</a:t>
            </a:r>
            <a:endParaRPr lang="en-GB">
              <a:solidFill>
                <a:srgbClr val="FFAD1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FBC65-6741-415C-948E-AE2E20C5F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8" y="1627188"/>
            <a:ext cx="11591924" cy="4638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Nineth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2509E-399E-4391-9663-4A3B66A2E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1313" y="6416176"/>
            <a:ext cx="790490" cy="15022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rgbClr val="404043"/>
                </a:solidFill>
              </a:defRPr>
            </a:lvl1pPr>
          </a:lstStyle>
          <a:p>
            <a:fld id="{E7C39869-C002-4D85-B571-C7AD86F1AB79}" type="datetime1">
              <a:rPr lang="en-US" smtClean="0"/>
              <a:pPr/>
              <a:t>12/21/2022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68647-B726-4A79-B03B-8DC3ADE57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413546"/>
            <a:ext cx="9775032" cy="15548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rgbClr val="404043"/>
                </a:solidFill>
              </a:defRPr>
            </a:lvl1pPr>
          </a:lstStyle>
          <a:p>
            <a:r>
              <a:rPr lang="en-GB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E1F10-1823-4A2D-B0EF-651020492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1996" y="6413546"/>
            <a:ext cx="269966" cy="15548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rgbClr val="404043"/>
                </a:solidFill>
              </a:defRPr>
            </a:lvl1pPr>
          </a:lstStyle>
          <a:p>
            <a:fld id="{350E99F9-58F0-4AF2-A985-BDC45D7500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SN^Dev" hidden="1">
            <a:extLst>
              <a:ext uri="{FF2B5EF4-FFF2-40B4-BE49-F238E27FC236}">
                <a16:creationId xmlns:a16="http://schemas.microsoft.com/office/drawing/2014/main" id="{A6181A03-1099-4942-A945-C170389534BE}"/>
              </a:ext>
            </a:extLst>
          </p:cNvPr>
          <p:cNvSpPr txBox="1"/>
          <p:nvPr userDrawn="1"/>
        </p:nvSpPr>
        <p:spPr>
          <a:xfrm>
            <a:off x="-530942" y="1155700"/>
            <a:ext cx="2630129" cy="369332"/>
          </a:xfrm>
          <a:prstGeom prst="rect">
            <a:avLst/>
          </a:prstGeom>
          <a:solidFill>
            <a:srgbClr val="FFFF00"/>
          </a:solidFill>
        </p:spPr>
        <p:txBody>
          <a:bodyPr vert="horz" wrap="square" rtlCol="0">
            <a:spAutoFit/>
          </a:bodyPr>
          <a:lstStyle/>
          <a:p>
            <a:r>
              <a:rPr 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32822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83" r:id="rId3"/>
    <p:sldLayoutId id="2147483877" r:id="rId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GB" sz="2600" b="1" kern="1200" smtClean="0">
          <a:solidFill>
            <a:srgbClr val="FF9E18"/>
          </a:solidFill>
          <a:effectLst/>
          <a:latin typeface="+mj-lt"/>
          <a:ea typeface="+mj-ea"/>
          <a:cs typeface="+mj-cs"/>
        </a:defRPr>
      </a:lvl1pPr>
    </p:titleStyle>
    <p:bodyStyle>
      <a:lvl1pPr marL="0" indent="63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tabLst/>
        <a:defRPr lang="en-US" sz="1600" kern="1200" dirty="0">
          <a:solidFill>
            <a:srgbClr val="404043"/>
          </a:solidFill>
          <a:effectLst/>
          <a:latin typeface="Verdana" panose="020B0604030504040204" pitchFamily="34" charset="0"/>
          <a:ea typeface="+mn-ea"/>
          <a:cs typeface="+mn-cs"/>
        </a:defRPr>
      </a:lvl1pPr>
      <a:lvl2pPr marL="4763" marR="0" indent="0" algn="l" defTabSz="914400" rtl="0" eaLnBrk="1" fontAlgn="auto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GB" sz="1600" b="1" i="0" kern="1200" smtClean="0">
          <a:solidFill>
            <a:srgbClr val="FF9E18"/>
          </a:solidFill>
          <a:effectLst/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222250" marR="0" indent="-217488" algn="l" defTabSz="914400" rtl="0" eaLnBrk="1" fontAlgn="t" latinLnBrk="0" hangingPunct="1">
        <a:lnSpc>
          <a:spcPct val="110000"/>
        </a:lnSpc>
        <a:spcBef>
          <a:spcPts val="0"/>
        </a:spcBef>
        <a:spcAft>
          <a:spcPts val="600"/>
        </a:spcAft>
        <a:buClr>
          <a:srgbClr val="404043"/>
        </a:buClr>
        <a:buSzPct val="110000"/>
        <a:buFontTx/>
        <a:buBlip>
          <a:blip r:embed="rId6"/>
        </a:buBlip>
        <a:tabLst/>
        <a:defRPr lang="en-GB" sz="1600" kern="1200" dirty="0" smtClean="0">
          <a:solidFill>
            <a:srgbClr val="404043"/>
          </a:solidFill>
          <a:effectLst/>
          <a:latin typeface="Verdana" panose="020B0604030504040204" pitchFamily="34" charset="0"/>
          <a:ea typeface="+mn-ea"/>
          <a:cs typeface="+mn-cs"/>
        </a:defRPr>
      </a:lvl3pPr>
      <a:lvl4pPr marL="444500" marR="0" indent="-206375" algn="l" defTabSz="914400" rtl="0" eaLnBrk="1" fontAlgn="auto" latinLnBrk="0" hangingPunct="1">
        <a:lnSpc>
          <a:spcPct val="110000"/>
        </a:lnSpc>
        <a:spcBef>
          <a:spcPts val="0"/>
        </a:spcBef>
        <a:spcAft>
          <a:spcPts val="300"/>
        </a:spcAft>
        <a:buClr>
          <a:srgbClr val="404043"/>
        </a:buClr>
        <a:buSzPct val="110000"/>
        <a:buFont typeface="Arial" panose="020B0604020202020204" pitchFamily="34" charset="0"/>
        <a:buChar char="•"/>
        <a:tabLst/>
        <a:defRPr lang="en-GB" sz="1400" kern="1200" dirty="0" smtClean="0">
          <a:solidFill>
            <a:srgbClr val="404043"/>
          </a:solidFill>
          <a:effectLst/>
          <a:latin typeface="+mn-lt"/>
          <a:ea typeface="+mn-ea"/>
          <a:cs typeface="+mn-cs"/>
        </a:defRPr>
      </a:lvl4pPr>
      <a:lvl5pPr marL="615950" marR="0" indent="-160338" algn="l" defTabSz="914400" rtl="0" eaLnBrk="1" fontAlgn="auto" latinLnBrk="0" hangingPunct="1">
        <a:lnSpc>
          <a:spcPct val="110000"/>
        </a:lnSpc>
        <a:spcBef>
          <a:spcPts val="300"/>
        </a:spcBef>
        <a:spcAft>
          <a:spcPts val="0"/>
        </a:spcAft>
        <a:buClr>
          <a:srgbClr val="404043"/>
        </a:buClr>
        <a:buSzTx/>
        <a:buFont typeface="Arial" panose="020B0604020202020204" pitchFamily="34" charset="0"/>
        <a:buChar char="•"/>
        <a:tabLst/>
        <a:defRPr lang="en-GB" sz="1200" kern="1200" dirty="0" smtClean="0">
          <a:solidFill>
            <a:srgbClr val="404043"/>
          </a:solidFill>
          <a:effectLst/>
          <a:latin typeface="+mn-lt"/>
          <a:ea typeface="+mn-ea"/>
          <a:cs typeface="+mn-cs"/>
        </a:defRPr>
      </a:lvl5pPr>
      <a:lvl6pPr marL="804863" marR="0" indent="-163513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404043"/>
        </a:buClr>
        <a:buSzTx/>
        <a:buFont typeface="Arial" panose="020B0604020202020204" pitchFamily="34" charset="0"/>
        <a:buChar char="•"/>
        <a:tabLst/>
        <a:defRPr lang="en-GB" sz="1200" kern="1200" smtClean="0">
          <a:solidFill>
            <a:srgbClr val="404043"/>
          </a:solidFill>
          <a:effectLst/>
          <a:latin typeface="+mn-lt"/>
          <a:ea typeface="+mn-ea"/>
          <a:cs typeface="+mn-cs"/>
        </a:defRPr>
      </a:lvl6pPr>
      <a:lvl7pPr marL="968375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7pPr>
      <a:lvl8pPr marL="1146175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8pPr>
      <a:lvl9pPr marL="1309688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>
          <p15:clr>
            <a:srgbClr val="F26B43"/>
          </p15:clr>
        </p15:guide>
        <p15:guide id="2" orient="horz" pos="3947">
          <p15:clr>
            <a:srgbClr val="F26B43"/>
          </p15:clr>
        </p15:guide>
        <p15:guide id="7" pos="7491">
          <p15:clr>
            <a:srgbClr val="F26B43"/>
          </p15:clr>
        </p15:guide>
        <p15:guide id="8" orient="horz" pos="14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664BAAA-F40F-AE41-AA97-9AF401FCC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0038" y="249238"/>
            <a:ext cx="9853612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enter title text</a:t>
            </a:r>
            <a:br>
              <a:rPr lang="en-GB" altLang="en-US"/>
            </a:br>
            <a:r>
              <a:rPr lang="en-US" altLang="en-US"/>
              <a:t>To create subtitle, unbold and change to 22pts</a:t>
            </a:r>
            <a:endParaRPr lang="en-GB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FBC65-6741-415C-948E-AE2E20C5F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8" y="1627188"/>
            <a:ext cx="11591925" cy="4638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2509E-399E-4391-9663-4A3B66A2E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1313" y="6416675"/>
            <a:ext cx="790575" cy="1492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404043"/>
                </a:solidFill>
                <a:latin typeface="+mn-lt"/>
              </a:defRPr>
            </a:lvl1pPr>
          </a:lstStyle>
          <a:p>
            <a:pPr>
              <a:defRPr/>
            </a:pPr>
            <a:fld id="{7EEE120D-191A-2A44-B8C1-87B0C7A62004}" type="datetime1">
              <a:rPr lang="en-GB"/>
              <a:pPr>
                <a:defRPr/>
              </a:pPr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68647-B726-4A79-B03B-8DC3ADE57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413500"/>
            <a:ext cx="9775825" cy="1555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404043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Advanced Wound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E1F10-1823-4A2D-B0EF-651020492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2088" y="6413500"/>
            <a:ext cx="269875" cy="1555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404043"/>
                </a:solidFill>
                <a:latin typeface="+mn-lt"/>
              </a:defRPr>
            </a:lvl1pPr>
          </a:lstStyle>
          <a:p>
            <a:pPr>
              <a:defRPr/>
            </a:pPr>
            <a:fld id="{E474500E-785A-AD4A-9B48-31DAB0C89A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SN^Dev" hidden="1">
            <a:extLst>
              <a:ext uri="{FF2B5EF4-FFF2-40B4-BE49-F238E27FC236}">
                <a16:creationId xmlns:a16="http://schemas.microsoft.com/office/drawing/2014/main" id="{D9B8DF89-94F0-E546-AA43-02E99D2F0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0225" y="1155700"/>
            <a:ext cx="2628900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71450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2600" b="1" kern="1200">
          <a:solidFill>
            <a:srgbClr val="FF9E1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9pPr>
    </p:titleStyle>
    <p:bodyStyle>
      <a:lvl1pPr indent="6350" algn="l" rtl="0" eaLnBrk="1" fontAlgn="base" hangingPunct="1">
        <a:lnSpc>
          <a:spcPct val="110000"/>
        </a:lnSpc>
        <a:spcBef>
          <a:spcPct val="0"/>
        </a:spcBef>
        <a:spcAft>
          <a:spcPts val="1200"/>
        </a:spcAft>
        <a:buFont typeface="Arial" panose="020B0604020202020204" pitchFamily="34" charset="0"/>
        <a:defRPr lang="en-US" sz="1600" kern="1200" dirty="0">
          <a:solidFill>
            <a:srgbClr val="404043"/>
          </a:solidFill>
          <a:latin typeface="Verdana" panose="020B0604030504040204" pitchFamily="34" charset="0"/>
          <a:ea typeface="+mn-ea"/>
          <a:cs typeface="+mn-cs"/>
        </a:defRPr>
      </a:lvl1pPr>
      <a:lvl2pPr marL="476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defRPr lang="en-GB" sz="1600" b="1" kern="1200">
          <a:solidFill>
            <a:srgbClr val="FF9E1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222250" indent="-217488" algn="l" rtl="0" eaLnBrk="1" fontAlgn="t" hangingPunct="1">
        <a:lnSpc>
          <a:spcPct val="110000"/>
        </a:lnSpc>
        <a:spcBef>
          <a:spcPct val="0"/>
        </a:spcBef>
        <a:spcAft>
          <a:spcPts val="600"/>
        </a:spcAft>
        <a:buClr>
          <a:srgbClr val="404043"/>
        </a:buClr>
        <a:buSzPct val="100000"/>
        <a:buFont typeface="Helvetica" pitchFamily="2" charset="0"/>
        <a:buChar char="•"/>
        <a:defRPr lang="en-GB" sz="1600" kern="1200" dirty="0">
          <a:solidFill>
            <a:srgbClr val="4040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444500" indent="-206375" algn="l" rtl="0" eaLnBrk="1" fontAlgn="base" hangingPunct="1">
        <a:lnSpc>
          <a:spcPct val="110000"/>
        </a:lnSpc>
        <a:spcBef>
          <a:spcPct val="0"/>
        </a:spcBef>
        <a:spcAft>
          <a:spcPts val="300"/>
        </a:spcAft>
        <a:buClr>
          <a:srgbClr val="404043"/>
        </a:buClr>
        <a:buSzPct val="110000"/>
        <a:buFont typeface="Arial" panose="020B0604020202020204" pitchFamily="34" charset="0"/>
        <a:buChar char="•"/>
        <a:defRPr lang="en-GB" sz="1400" kern="1200" dirty="0">
          <a:solidFill>
            <a:srgbClr val="404043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615950" indent="-160338" algn="l" rtl="0" eaLnBrk="1" fontAlgn="base" hangingPunct="1">
        <a:lnSpc>
          <a:spcPct val="110000"/>
        </a:lnSpc>
        <a:spcBef>
          <a:spcPts val="300"/>
        </a:spcBef>
        <a:spcAft>
          <a:spcPct val="0"/>
        </a:spcAft>
        <a:buClr>
          <a:srgbClr val="404043"/>
        </a:buClr>
        <a:buFont typeface="Arial" panose="020B0604020202020204" pitchFamily="34" charset="0"/>
        <a:buChar char="•"/>
        <a:defRPr lang="en-GB" sz="1200" kern="1200" dirty="0">
          <a:solidFill>
            <a:srgbClr val="404043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804863" marR="0" indent="-163513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404043"/>
        </a:buClr>
        <a:buSzTx/>
        <a:buFont typeface="Arial" panose="020B0604020202020204" pitchFamily="34" charset="0"/>
        <a:buChar char="•"/>
        <a:tabLst/>
        <a:defRPr lang="en-GB" sz="1200" kern="1200" smtClean="0">
          <a:solidFill>
            <a:srgbClr val="404043"/>
          </a:solidFill>
          <a:effectLst/>
          <a:latin typeface="+mn-lt"/>
          <a:ea typeface="+mn-ea"/>
          <a:cs typeface="+mn-cs"/>
        </a:defRPr>
      </a:lvl6pPr>
      <a:lvl7pPr marL="968375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7pPr>
      <a:lvl8pPr marL="1146175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8pPr>
      <a:lvl9pPr marL="1309688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664BAAA-F40F-AE41-AA97-9AF401FCC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0038" y="249238"/>
            <a:ext cx="9853612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enter title text</a:t>
            </a:r>
            <a:br>
              <a:rPr lang="en-GB" altLang="en-US"/>
            </a:br>
            <a:r>
              <a:rPr lang="en-US" altLang="en-US"/>
              <a:t>To create subtitle, unbold and change to 22pts</a:t>
            </a:r>
            <a:endParaRPr lang="en-GB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FBC65-6741-415C-948E-AE2E20C5F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8" y="1627188"/>
            <a:ext cx="11591925" cy="4638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2509E-399E-4391-9663-4A3B66A2E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1313" y="6416675"/>
            <a:ext cx="790575" cy="1492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404043"/>
                </a:solidFill>
                <a:latin typeface="+mn-lt"/>
              </a:defRPr>
            </a:lvl1pPr>
          </a:lstStyle>
          <a:p>
            <a:pPr>
              <a:defRPr/>
            </a:pPr>
            <a:fld id="{7EEE120D-191A-2A44-B8C1-87B0C7A62004}" type="datetime1">
              <a:rPr lang="en-GB"/>
              <a:pPr>
                <a:defRPr/>
              </a:pPr>
              <a:t>21/12/2022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68647-B726-4A79-B03B-8DC3ADE57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0038" y="6413500"/>
            <a:ext cx="9775825" cy="1555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404043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Advanced Wound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E1F10-1823-4A2D-B0EF-651020492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2088" y="6413500"/>
            <a:ext cx="269875" cy="1555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404043"/>
                </a:solidFill>
                <a:latin typeface="+mn-lt"/>
              </a:defRPr>
            </a:lvl1pPr>
          </a:lstStyle>
          <a:p>
            <a:pPr>
              <a:defRPr/>
            </a:pPr>
            <a:fld id="{E474500E-785A-AD4A-9B48-31DAB0C89A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SN^Dev" hidden="1">
            <a:extLst>
              <a:ext uri="{FF2B5EF4-FFF2-40B4-BE49-F238E27FC236}">
                <a16:creationId xmlns:a16="http://schemas.microsoft.com/office/drawing/2014/main" id="{D9B8DF89-94F0-E546-AA43-02E99D2F0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0225" y="1155700"/>
            <a:ext cx="2628900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86335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2600" b="1" kern="1200">
          <a:solidFill>
            <a:srgbClr val="FF9E1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F9E18"/>
          </a:solidFill>
          <a:latin typeface="Verdana" panose="020B0604030504040204" pitchFamily="34" charset="0"/>
        </a:defRPr>
      </a:lvl9pPr>
    </p:titleStyle>
    <p:bodyStyle>
      <a:lvl1pPr indent="6350" algn="l" rtl="0" eaLnBrk="1" fontAlgn="base" hangingPunct="1">
        <a:lnSpc>
          <a:spcPct val="110000"/>
        </a:lnSpc>
        <a:spcBef>
          <a:spcPct val="0"/>
        </a:spcBef>
        <a:spcAft>
          <a:spcPts val="1200"/>
        </a:spcAft>
        <a:buFont typeface="Arial" panose="020B0604020202020204" pitchFamily="34" charset="0"/>
        <a:defRPr lang="en-US" sz="1600" kern="1200" dirty="0">
          <a:solidFill>
            <a:srgbClr val="404043"/>
          </a:solidFill>
          <a:latin typeface="Verdana" panose="020B0604030504040204" pitchFamily="34" charset="0"/>
          <a:ea typeface="+mn-ea"/>
          <a:cs typeface="+mn-cs"/>
        </a:defRPr>
      </a:lvl1pPr>
      <a:lvl2pPr marL="476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defRPr lang="en-GB" sz="1600" b="1" kern="1200">
          <a:solidFill>
            <a:srgbClr val="FF9E1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222250" indent="-217488" algn="l" rtl="0" eaLnBrk="1" fontAlgn="t" hangingPunct="1">
        <a:lnSpc>
          <a:spcPct val="110000"/>
        </a:lnSpc>
        <a:spcBef>
          <a:spcPct val="0"/>
        </a:spcBef>
        <a:spcAft>
          <a:spcPts val="600"/>
        </a:spcAft>
        <a:buClr>
          <a:srgbClr val="404043"/>
        </a:buClr>
        <a:buSzPct val="100000"/>
        <a:buFont typeface="Helvetica" pitchFamily="2" charset="0"/>
        <a:buChar char="•"/>
        <a:defRPr lang="en-GB" sz="1600" kern="1200" dirty="0">
          <a:solidFill>
            <a:srgbClr val="4040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444500" indent="-206375" algn="l" rtl="0" eaLnBrk="1" fontAlgn="base" hangingPunct="1">
        <a:lnSpc>
          <a:spcPct val="110000"/>
        </a:lnSpc>
        <a:spcBef>
          <a:spcPct val="0"/>
        </a:spcBef>
        <a:spcAft>
          <a:spcPts val="300"/>
        </a:spcAft>
        <a:buClr>
          <a:srgbClr val="404043"/>
        </a:buClr>
        <a:buSzPct val="110000"/>
        <a:buFont typeface="Arial" panose="020B0604020202020204" pitchFamily="34" charset="0"/>
        <a:buChar char="•"/>
        <a:defRPr lang="en-GB" sz="1400" kern="1200" dirty="0">
          <a:solidFill>
            <a:srgbClr val="404043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615950" indent="-160338" algn="l" rtl="0" eaLnBrk="1" fontAlgn="base" hangingPunct="1">
        <a:lnSpc>
          <a:spcPct val="110000"/>
        </a:lnSpc>
        <a:spcBef>
          <a:spcPts val="300"/>
        </a:spcBef>
        <a:spcAft>
          <a:spcPct val="0"/>
        </a:spcAft>
        <a:buClr>
          <a:srgbClr val="404043"/>
        </a:buClr>
        <a:buFont typeface="Arial" panose="020B0604020202020204" pitchFamily="34" charset="0"/>
        <a:buChar char="•"/>
        <a:defRPr lang="en-GB" sz="1200" kern="1200" dirty="0">
          <a:solidFill>
            <a:srgbClr val="404043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804863" marR="0" indent="-163513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404043"/>
        </a:buClr>
        <a:buSzTx/>
        <a:buFont typeface="Arial" panose="020B0604020202020204" pitchFamily="34" charset="0"/>
        <a:buChar char="•"/>
        <a:tabLst/>
        <a:defRPr lang="en-GB" sz="1200" kern="1200" smtClean="0">
          <a:solidFill>
            <a:srgbClr val="404043"/>
          </a:solidFill>
          <a:effectLst/>
          <a:latin typeface="+mn-lt"/>
          <a:ea typeface="+mn-ea"/>
          <a:cs typeface="+mn-cs"/>
        </a:defRPr>
      </a:lvl6pPr>
      <a:lvl7pPr marL="968375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7pPr>
      <a:lvl8pPr marL="1146175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8pPr>
      <a:lvl9pPr marL="1309688" indent="-163513" algn="l" defTabSz="914400" rtl="0" eaLnBrk="1" latinLnBrk="0" hangingPunct="1">
        <a:lnSpc>
          <a:spcPct val="90000"/>
        </a:lnSpc>
        <a:spcBef>
          <a:spcPts val="500"/>
        </a:spcBef>
        <a:buClr>
          <a:srgbClr val="404043"/>
        </a:buClr>
        <a:buFont typeface="Arial" panose="020B0604020202020204" pitchFamily="34" charset="0"/>
        <a:buChar char="•"/>
        <a:defRPr sz="1200" kern="1200">
          <a:solidFill>
            <a:srgbClr val="404043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slide" Target="slide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3.png"/><Relationship Id="rId7" Type="http://schemas.openxmlformats.org/officeDocument/2006/relationships/slide" Target="slide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slide" Target="slide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ith-nephew.com/education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mith-nephew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E14AF-A85D-D745-A395-C28319B3AA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200" b="1" dirty="0">
                <a:solidFill>
                  <a:srgbClr val="FF9E18"/>
                </a:solidFill>
                <a:latin typeface="Verdana"/>
                <a:ea typeface="+mn-ea"/>
                <a:cs typeface="+mn-cs"/>
              </a:rPr>
              <a:t>Evidence for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PICO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◊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Single Use Negative Pressure Wound Therapy System (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sNPWT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) use on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orthopaedic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surgery</a:t>
            </a:r>
            <a:endParaRPr lang="en-US" b="1" dirty="0">
              <a:solidFill>
                <a:srgbClr val="FF9E18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AC1A292-0B56-4D7A-870E-BA51F65BF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7460" y="3539988"/>
            <a:ext cx="3665538" cy="940709"/>
          </a:xfrm>
        </p:spPr>
        <p:txBody>
          <a:bodyPr/>
          <a:lstStyle/>
          <a:p>
            <a:r>
              <a:rPr lang="en-GB" dirty="0">
                <a:solidFill>
                  <a:srgbClr val="FF9E18"/>
                </a:solidFill>
              </a:rPr>
              <a:t>January 2023</a:t>
            </a:r>
            <a:endParaRPr lang="en-US" dirty="0">
              <a:solidFill>
                <a:srgbClr val="FF9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67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6C989-7189-41EA-86A0-A65EF07B5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Overcoming the challenges </a:t>
            </a:r>
            <a:br>
              <a:rPr lang="en-GB" sz="2400" b="0" dirty="0"/>
            </a:br>
            <a:r>
              <a:rPr lang="en-GB" sz="1800" b="0" dirty="0"/>
              <a:t>of surgical site complications </a:t>
            </a:r>
            <a:endParaRPr lang="en-US" sz="1800" b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AA9315-BF6D-C042-BA29-DE5ED040641E}"/>
              </a:ext>
            </a:extLst>
          </p:cNvPr>
          <p:cNvSpPr txBox="1"/>
          <p:nvPr/>
        </p:nvSpPr>
        <p:spPr>
          <a:xfrm>
            <a:off x="359999" y="1188000"/>
            <a:ext cx="11086625" cy="27170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600" dirty="0"/>
              <a:t>Surgical site complications (SSCs) and surgical site infections (SSIs) can be frequent following orthopaedic surgery</a:t>
            </a:r>
            <a:r>
              <a:rPr lang="en-GB" sz="1600" baseline="30000" dirty="0"/>
              <a:t>1,2</a:t>
            </a:r>
            <a:r>
              <a:rPr lang="en-GB" sz="1600" dirty="0"/>
              <a:t> and can lead to: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GB" sz="1600" dirty="0"/>
              <a:t>Unplanned readmission and revision surgeries</a:t>
            </a:r>
            <a:r>
              <a:rPr lang="en-GB" sz="1600" baseline="30000" dirty="0"/>
              <a:t>3,4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GB" sz="1600" dirty="0"/>
              <a:t>Increased average length of hospital stay (</a:t>
            </a:r>
            <a:r>
              <a:rPr lang="en-GB" sz="1600" dirty="0" err="1"/>
              <a:t>LoS</a:t>
            </a:r>
            <a:r>
              <a:rPr lang="en-GB" sz="1600" dirty="0"/>
              <a:t>)</a:t>
            </a:r>
            <a:r>
              <a:rPr lang="en-GB" sz="1600" baseline="30000" dirty="0"/>
              <a:t>3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GB" sz="1600" dirty="0"/>
              <a:t>Increased post-operative care costs</a:t>
            </a:r>
            <a:r>
              <a:rPr lang="en-GB" sz="1600" baseline="30000" dirty="0"/>
              <a:t>1,5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GB" sz="1600" dirty="0"/>
              <a:t>Negative pressure wound therapy (NPWT), and specifically </a:t>
            </a:r>
            <a:r>
              <a:rPr lang="en-GB" sz="1600" b="1" dirty="0"/>
              <a:t>PICO</a:t>
            </a:r>
            <a:r>
              <a:rPr lang="en-GB" sz="1600" b="1" baseline="30000" dirty="0">
                <a:solidFill>
                  <a:schemeClr val="tx2"/>
                </a:solidFill>
              </a:rPr>
              <a:t>◊</a:t>
            </a:r>
            <a:r>
              <a:rPr lang="en-GB" sz="1600" b="1" dirty="0"/>
              <a:t> </a:t>
            </a:r>
            <a:r>
              <a:rPr lang="en-GB" sz="1600" b="1" dirty="0" err="1"/>
              <a:t>sNPWT</a:t>
            </a:r>
            <a:r>
              <a:rPr lang="en-GB" sz="1600" dirty="0"/>
              <a:t>, has been shown to reduce the incidence of SSCs and SSIs following orthopaedic surgery including total hip arthroplasty (THA) and total knee arthroplasty (TKA)</a:t>
            </a:r>
            <a:r>
              <a:rPr lang="en-GB" sz="1600" baseline="30000" dirty="0"/>
              <a:t>1,2,6,7</a:t>
            </a:r>
            <a:endParaRPr lang="en-GB" sz="1600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2B7F2D9-9F4D-4242-9966-689BECE906F1}"/>
              </a:ext>
            </a:extLst>
          </p:cNvPr>
          <p:cNvGrpSpPr/>
          <p:nvPr/>
        </p:nvGrpSpPr>
        <p:grpSpPr>
          <a:xfrm>
            <a:off x="552687" y="4087276"/>
            <a:ext cx="11086625" cy="2274904"/>
            <a:chOff x="359998" y="4087276"/>
            <a:chExt cx="11086625" cy="22749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8E30030-A086-9447-B696-C44BB648B5D3}"/>
                </a:ext>
              </a:extLst>
            </p:cNvPr>
            <p:cNvSpPr txBox="1"/>
            <p:nvPr/>
          </p:nvSpPr>
          <p:spPr>
            <a:xfrm>
              <a:off x="359998" y="4087276"/>
              <a:ext cx="11086625" cy="2274904"/>
            </a:xfrm>
            <a:prstGeom prst="roundRect">
              <a:avLst>
                <a:gd name="adj" fmla="val 5643"/>
              </a:avLst>
            </a:prstGeom>
            <a:noFill/>
            <a:ln w="12700">
              <a:solidFill>
                <a:srgbClr val="35739C"/>
              </a:solidFill>
            </a:ln>
          </p:spPr>
          <p:txBody>
            <a:bodyPr wrap="square" lIns="108000" tIns="36000" rIns="0" bIns="0" rtlCol="0">
              <a:noAutofit/>
            </a:bodyPr>
            <a:lstStyle/>
            <a:p>
              <a:pPr>
                <a:lnSpc>
                  <a:spcPct val="120000"/>
                </a:lnSpc>
                <a:spcBef>
                  <a:spcPts val="1200"/>
                </a:spcBef>
              </a:pPr>
              <a:r>
                <a:rPr lang="en-GB" sz="1600" dirty="0"/>
                <a:t>Compared with standard dressings, PICO</a:t>
              </a:r>
              <a:r>
                <a:rPr lang="en-GB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GB" sz="1600" dirty="0" err="1"/>
                <a:t>sNPWT</a:t>
              </a:r>
              <a:r>
                <a:rPr lang="en-GB" sz="1600" dirty="0"/>
                <a:t> has shown reductions in: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DAE251C-C1C0-C049-BFFE-0CBCAA8AAEEF}"/>
                </a:ext>
              </a:extLst>
            </p:cNvPr>
            <p:cNvGrpSpPr/>
            <p:nvPr/>
          </p:nvGrpSpPr>
          <p:grpSpPr>
            <a:xfrm>
              <a:off x="772546" y="4671113"/>
              <a:ext cx="2680102" cy="533847"/>
              <a:chOff x="1153062" y="4920992"/>
              <a:chExt cx="2680102" cy="533847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1F3E0753-10F1-174D-899D-39D921BDD735}"/>
                  </a:ext>
                </a:extLst>
              </p:cNvPr>
              <p:cNvSpPr/>
              <p:nvPr/>
            </p:nvSpPr>
            <p:spPr>
              <a:xfrm>
                <a:off x="1722066" y="4948074"/>
                <a:ext cx="2111098" cy="479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GB" sz="1200" dirty="0">
                    <a:latin typeface="+mj-lt"/>
                  </a:rPr>
                  <a:t>SSCs by up to </a:t>
                </a:r>
                <a:r>
                  <a:rPr lang="en-US" sz="1200" b="1" dirty="0">
                    <a:latin typeface="+mj-lt"/>
                  </a:rPr>
                  <a:t>76% </a:t>
                </a:r>
                <a:br>
                  <a:rPr lang="en-US" sz="1200" b="1" dirty="0">
                    <a:latin typeface="+mj-lt"/>
                  </a:rPr>
                </a:br>
                <a:r>
                  <a:rPr lang="en-US" sz="1200" dirty="0">
                    <a:latin typeface="+mj-lt"/>
                  </a:rPr>
                  <a:t>in primary THA and TKA</a:t>
                </a:r>
                <a:r>
                  <a:rPr lang="en-US" sz="1200" baseline="50000" dirty="0">
                    <a:latin typeface="+mj-lt"/>
                  </a:rPr>
                  <a:t>1</a:t>
                </a:r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6BD1F00-5602-A449-BCD7-2B604E468D32}"/>
                  </a:ext>
                </a:extLst>
              </p:cNvPr>
              <p:cNvGrpSpPr/>
              <p:nvPr/>
            </p:nvGrpSpPr>
            <p:grpSpPr>
              <a:xfrm>
                <a:off x="1153062" y="4920992"/>
                <a:ext cx="533847" cy="533847"/>
                <a:chOff x="5078676" y="-1069334"/>
                <a:chExt cx="533847" cy="533847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8B631814-9A1A-464D-923E-C5BBBA6A6466}"/>
                    </a:ext>
                  </a:extLst>
                </p:cNvPr>
                <p:cNvSpPr/>
                <p:nvPr/>
              </p:nvSpPr>
              <p:spPr>
                <a:xfrm>
                  <a:off x="5078676" y="-1069334"/>
                  <a:ext cx="533847" cy="533847"/>
                </a:xfrm>
                <a:prstGeom prst="ellipse">
                  <a:avLst/>
                </a:prstGeom>
                <a:solidFill>
                  <a:srgbClr val="35739C"/>
                </a:solidFill>
                <a:ln w="3175">
                  <a:solidFill>
                    <a:srgbClr val="35739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E495A012-8B1D-7243-9796-18BCD6775E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29599" y="-1018411"/>
                  <a:ext cx="432000" cy="432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D8486E2-3B3B-D243-8650-81AC2F02A2EB}"/>
                </a:ext>
              </a:extLst>
            </p:cNvPr>
            <p:cNvGrpSpPr/>
            <p:nvPr/>
          </p:nvGrpSpPr>
          <p:grpSpPr>
            <a:xfrm>
              <a:off x="4647771" y="4671113"/>
              <a:ext cx="2831607" cy="533847"/>
              <a:chOff x="925620" y="6060673"/>
              <a:chExt cx="2831607" cy="533847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D766BB5-B3B3-5D46-8954-1DA818C91094}"/>
                  </a:ext>
                </a:extLst>
              </p:cNvPr>
              <p:cNvSpPr/>
              <p:nvPr/>
            </p:nvSpPr>
            <p:spPr>
              <a:xfrm>
                <a:off x="1489227" y="6087755"/>
                <a:ext cx="2268000" cy="479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0000"/>
                  </a:lnSpc>
                  <a:defRPr/>
                </a:pPr>
                <a:r>
                  <a:rPr lang="en-US" sz="1200" dirty="0">
                    <a:latin typeface="+mj-lt"/>
                  </a:rPr>
                  <a:t>Average </a:t>
                </a:r>
                <a:r>
                  <a:rPr lang="en-US" sz="1200" dirty="0" err="1">
                    <a:latin typeface="+mj-lt"/>
                  </a:rPr>
                  <a:t>LoS</a:t>
                </a:r>
                <a:r>
                  <a:rPr lang="en-US" sz="1200" dirty="0">
                    <a:latin typeface="+mj-lt"/>
                  </a:rPr>
                  <a:t> by </a:t>
                </a:r>
                <a:r>
                  <a:rPr lang="en-US" sz="1200" b="1" dirty="0">
                    <a:latin typeface="+mj-lt"/>
                  </a:rPr>
                  <a:t>1.87 days </a:t>
                </a:r>
                <a:br>
                  <a:rPr lang="en-US" sz="1200" b="1" dirty="0">
                    <a:latin typeface="+mj-lt"/>
                  </a:rPr>
                </a:br>
                <a:r>
                  <a:rPr lang="en-US" sz="1200" dirty="0">
                    <a:latin typeface="+mj-lt"/>
                  </a:rPr>
                  <a:t>in hip and knee revisions</a:t>
                </a:r>
                <a:r>
                  <a:rPr lang="en-US" sz="1200" baseline="30000" dirty="0">
                    <a:latin typeface="+mj-lt"/>
                  </a:rPr>
                  <a:t>3 </a:t>
                </a: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F5F2957-DCEB-514C-9CCC-7D8876BBB9D2}"/>
                  </a:ext>
                </a:extLst>
              </p:cNvPr>
              <p:cNvGrpSpPr/>
              <p:nvPr/>
            </p:nvGrpSpPr>
            <p:grpSpPr>
              <a:xfrm>
                <a:off x="925620" y="6060673"/>
                <a:ext cx="533847" cy="533847"/>
                <a:chOff x="7119290" y="-1069334"/>
                <a:chExt cx="533847" cy="533847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AE073FA-CBA0-914A-BB8F-B61560F72559}"/>
                    </a:ext>
                  </a:extLst>
                </p:cNvPr>
                <p:cNvSpPr/>
                <p:nvPr/>
              </p:nvSpPr>
              <p:spPr>
                <a:xfrm>
                  <a:off x="7119290" y="-1069334"/>
                  <a:ext cx="533847" cy="533847"/>
                </a:xfrm>
                <a:prstGeom prst="ellipse">
                  <a:avLst/>
                </a:prstGeom>
                <a:solidFill>
                  <a:srgbClr val="35739C"/>
                </a:solidFill>
                <a:ln w="3175">
                  <a:solidFill>
                    <a:srgbClr val="35739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2C43A225-256D-354D-836A-FBB6BF720F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70213" y="-1018411"/>
                  <a:ext cx="432000" cy="432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5F46742-2C08-A14D-A4AA-1ADF08B09F13}"/>
                </a:ext>
              </a:extLst>
            </p:cNvPr>
            <p:cNvGrpSpPr/>
            <p:nvPr/>
          </p:nvGrpSpPr>
          <p:grpSpPr>
            <a:xfrm>
              <a:off x="8674501" y="4671113"/>
              <a:ext cx="2582078" cy="709961"/>
              <a:chOff x="4235641" y="5212524"/>
              <a:chExt cx="2582078" cy="709961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9E35AD0-92A2-8146-A9CD-8E4E2A4CD65B}"/>
                  </a:ext>
                </a:extLst>
              </p:cNvPr>
              <p:cNvSpPr/>
              <p:nvPr/>
            </p:nvSpPr>
            <p:spPr>
              <a:xfrm>
                <a:off x="4788673" y="5239606"/>
                <a:ext cx="2029046" cy="6828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1200" dirty="0">
                    <a:latin typeface="+mj-lt"/>
                  </a:rPr>
                  <a:t>The odds of SSIs by </a:t>
                </a:r>
                <a:r>
                  <a:rPr lang="en-US" sz="1200" b="1" dirty="0">
                    <a:latin typeface="+mj-lt"/>
                  </a:rPr>
                  <a:t>57% </a:t>
                </a:r>
                <a:r>
                  <a:rPr lang="en-US" sz="1200" dirty="0">
                    <a:latin typeface="+mj-lt"/>
                  </a:rPr>
                  <a:t>in </a:t>
                </a:r>
                <a:r>
                  <a:rPr lang="en-US" sz="1200" dirty="0" err="1">
                    <a:latin typeface="+mj-lt"/>
                  </a:rPr>
                  <a:t>orthopaedic</a:t>
                </a:r>
                <a:r>
                  <a:rPr lang="en-US" sz="1200" dirty="0">
                    <a:latin typeface="+mj-lt"/>
                  </a:rPr>
                  <a:t> surgery</a:t>
                </a:r>
                <a:r>
                  <a:rPr lang="en-US" sz="1200" baseline="30000" dirty="0">
                    <a:latin typeface="+mj-lt"/>
                  </a:rPr>
                  <a:t>2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9E378C8F-EF31-B841-BC0D-BBD5F378C6E6}"/>
                  </a:ext>
                </a:extLst>
              </p:cNvPr>
              <p:cNvGrpSpPr/>
              <p:nvPr/>
            </p:nvGrpSpPr>
            <p:grpSpPr>
              <a:xfrm>
                <a:off x="4235641" y="5212524"/>
                <a:ext cx="533847" cy="533847"/>
                <a:chOff x="6130820" y="-1069334"/>
                <a:chExt cx="533847" cy="533847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F40E322E-E524-B64E-8786-E2817B700A8E}"/>
                    </a:ext>
                  </a:extLst>
                </p:cNvPr>
                <p:cNvSpPr/>
                <p:nvPr/>
              </p:nvSpPr>
              <p:spPr>
                <a:xfrm>
                  <a:off x="6130820" y="-1069334"/>
                  <a:ext cx="533847" cy="533847"/>
                </a:xfrm>
                <a:prstGeom prst="ellipse">
                  <a:avLst/>
                </a:prstGeom>
                <a:solidFill>
                  <a:srgbClr val="35739C"/>
                </a:solidFill>
                <a:ln w="3175">
                  <a:solidFill>
                    <a:srgbClr val="35739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BC03B725-285E-D34D-B138-9DCBD2360E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81743" y="-1017604"/>
                  <a:ext cx="432000" cy="43038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8534C35-260B-B04B-BBFD-E2F12677440F}"/>
                </a:ext>
              </a:extLst>
            </p:cNvPr>
            <p:cNvGrpSpPr/>
            <p:nvPr/>
          </p:nvGrpSpPr>
          <p:grpSpPr>
            <a:xfrm>
              <a:off x="2606912" y="5584193"/>
              <a:ext cx="3801431" cy="533847"/>
              <a:chOff x="2606912" y="5826753"/>
              <a:chExt cx="3801431" cy="533847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C2A47E1-F5E5-CB41-A096-238523C70E41}"/>
                  </a:ext>
                </a:extLst>
              </p:cNvPr>
              <p:cNvSpPr/>
              <p:nvPr/>
            </p:nvSpPr>
            <p:spPr>
              <a:xfrm>
                <a:off x="3172378" y="5853835"/>
                <a:ext cx="3235965" cy="479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GB" sz="1200" dirty="0">
                    <a:latin typeface="+mj-lt"/>
                  </a:rPr>
                  <a:t>Surgical re-intervention in primary </a:t>
                </a:r>
                <a:br>
                  <a:rPr lang="en-GB" sz="1200" dirty="0">
                    <a:latin typeface="+mj-lt"/>
                  </a:rPr>
                </a:br>
                <a:r>
                  <a:rPr lang="en-GB" sz="1200" dirty="0">
                    <a:latin typeface="+mj-lt"/>
                  </a:rPr>
                  <a:t>TKA by a relative reduction of </a:t>
                </a:r>
                <a:r>
                  <a:rPr lang="en-GB" sz="1200" b="1" dirty="0">
                    <a:latin typeface="+mj-lt"/>
                  </a:rPr>
                  <a:t>76%</a:t>
                </a:r>
                <a:r>
                  <a:rPr lang="en-GB" sz="1200" baseline="30000" dirty="0">
                    <a:latin typeface="+mj-lt"/>
                  </a:rPr>
                  <a:t>4</a:t>
                </a:r>
                <a:r>
                  <a:rPr lang="en-GB" sz="1200" dirty="0">
                    <a:latin typeface="+mj-lt"/>
                  </a:rPr>
                  <a:t> </a:t>
                </a:r>
                <a:endParaRPr lang="en-US" sz="1200" dirty="0">
                  <a:latin typeface="+mj-lt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1C7B959D-8F02-9246-86AA-999CFBEA7A80}"/>
                  </a:ext>
                </a:extLst>
              </p:cNvPr>
              <p:cNvSpPr/>
              <p:nvPr/>
            </p:nvSpPr>
            <p:spPr>
              <a:xfrm>
                <a:off x="2606912" y="5826753"/>
                <a:ext cx="533847" cy="533847"/>
              </a:xfrm>
              <a:prstGeom prst="ellipse">
                <a:avLst/>
              </a:prstGeom>
              <a:solidFill>
                <a:srgbClr val="35739C"/>
              </a:solidFill>
              <a:ln w="3175">
                <a:solidFill>
                  <a:srgbClr val="3573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6074AC5C-A61C-6F49-BA8F-04BEC9F4D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57835" y="5877676"/>
                <a:ext cx="432000" cy="432000"/>
              </a:xfrm>
              <a:prstGeom prst="rect">
                <a:avLst/>
              </a:pr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47F934C-6441-8D49-BA4D-4CDFB9C9521D}"/>
                </a:ext>
              </a:extLst>
            </p:cNvPr>
            <p:cNvGrpSpPr/>
            <p:nvPr/>
          </p:nvGrpSpPr>
          <p:grpSpPr>
            <a:xfrm>
              <a:off x="6762779" y="5584193"/>
              <a:ext cx="4296424" cy="533847"/>
              <a:chOff x="6762779" y="5877676"/>
              <a:chExt cx="4296424" cy="533847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C76DF00-592A-314E-821A-0FFA859CBCED}"/>
                  </a:ext>
                </a:extLst>
              </p:cNvPr>
              <p:cNvSpPr/>
              <p:nvPr/>
            </p:nvSpPr>
            <p:spPr>
              <a:xfrm>
                <a:off x="7315203" y="5904758"/>
                <a:ext cx="3744000" cy="479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GB" sz="1200" dirty="0">
                    <a:latin typeface="+mj-lt"/>
                  </a:rPr>
                  <a:t>Costs in TKA and THA patients with estimated savings </a:t>
                </a:r>
                <a:r>
                  <a:rPr lang="en-US" sz="1200" dirty="0">
                    <a:latin typeface="+mj-lt"/>
                  </a:rPr>
                  <a:t>of </a:t>
                </a:r>
                <a:r>
                  <a:rPr lang="en-US" sz="1200" b="1" dirty="0">
                    <a:latin typeface="+mj-lt"/>
                  </a:rPr>
                  <a:t>£1,049 </a:t>
                </a:r>
                <a:r>
                  <a:rPr lang="en-US" sz="1200" dirty="0">
                    <a:latin typeface="+mj-lt"/>
                  </a:rPr>
                  <a:t>($1,490) per patient</a:t>
                </a:r>
                <a:r>
                  <a:rPr lang="en-GB" sz="1200" baseline="30000" dirty="0">
                    <a:latin typeface="+mj-lt"/>
                  </a:rPr>
                  <a:t>1,5</a:t>
                </a:r>
                <a:endParaRPr lang="en-US" sz="1200" dirty="0">
                  <a:latin typeface="+mj-lt"/>
                </a:endParaRPr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D2FF5186-C61C-B14A-B775-75B2A9DC2CB3}"/>
                  </a:ext>
                </a:extLst>
              </p:cNvPr>
              <p:cNvSpPr/>
              <p:nvPr/>
            </p:nvSpPr>
            <p:spPr>
              <a:xfrm>
                <a:off x="6762779" y="5877676"/>
                <a:ext cx="533847" cy="533847"/>
              </a:xfrm>
              <a:prstGeom prst="ellipse">
                <a:avLst/>
              </a:prstGeom>
              <a:solidFill>
                <a:srgbClr val="35739C"/>
              </a:solidFill>
              <a:ln w="3175">
                <a:solidFill>
                  <a:srgbClr val="3573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5EE11A85-0A3B-6A46-AD3B-E365F9BA76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3702" y="5928599"/>
                <a:ext cx="432000" cy="432000"/>
              </a:xfrm>
              <a:prstGeom prst="rect">
                <a:avLst/>
              </a:prstGeom>
            </p:spPr>
          </p:pic>
        </p:grpSp>
      </p:grpSp>
      <p:sp>
        <p:nvSpPr>
          <p:cNvPr id="66" name="Slide Number Placeholder 6">
            <a:extLst>
              <a:ext uri="{FF2B5EF4-FFF2-40B4-BE49-F238E27FC236}">
                <a16:creationId xmlns:a16="http://schemas.microsoft.com/office/drawing/2014/main" id="{919F224D-E992-C94B-ABA2-CDED0053D338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68618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2D7E-FD9C-4658-83D5-DD424C2CA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Clinical evidence for NPWT use </a:t>
            </a:r>
            <a:br>
              <a:rPr lang="en-GB" sz="2400" b="0" dirty="0">
                <a:highlight>
                  <a:srgbClr val="FFFF00"/>
                </a:highlight>
              </a:rPr>
            </a:br>
            <a:r>
              <a:rPr lang="en-GB" sz="1800" b="0" dirty="0"/>
              <a:t>Chan PK, </a:t>
            </a:r>
            <a:r>
              <a:rPr lang="en-GB" sz="1800" b="0" i="1" dirty="0"/>
              <a:t>et al</a:t>
            </a:r>
            <a:r>
              <a:rPr lang="en-GB" sz="1800" b="0" dirty="0"/>
              <a:t>. 2021</a:t>
            </a:r>
            <a:r>
              <a:rPr lang="en-GB" sz="1800" b="0" baseline="30000" dirty="0"/>
              <a:t>6</a:t>
            </a:r>
            <a:endParaRPr lang="en-US" sz="1800" b="0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06BA7-98F7-4158-9F51-1DFD73423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188000"/>
            <a:ext cx="5616575" cy="1058238"/>
          </a:xfrm>
        </p:spPr>
        <p:txBody>
          <a:bodyPr>
            <a:spAutoFit/>
          </a:bodyPr>
          <a:lstStyle/>
          <a:p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 single-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centre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retrospective</a:t>
            </a:r>
            <a:r>
              <a:rPr lang="en-US" dirty="0">
                <a:latin typeface="Verdana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study examining the clinical benefits of the application of single-use NPWT* compared to standard dressings in patients undergoing revision TKA and THA in China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DF3ABD-E3A1-4694-A656-9E724994D879}"/>
              </a:ext>
            </a:extLst>
          </p:cNvPr>
          <p:cNvGrpSpPr/>
          <p:nvPr/>
        </p:nvGrpSpPr>
        <p:grpSpPr>
          <a:xfrm>
            <a:off x="401806" y="2607780"/>
            <a:ext cx="4136350" cy="3657768"/>
            <a:chOff x="1688245" y="2499835"/>
            <a:chExt cx="6388367" cy="269446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EB3EAFD-A515-4437-AA8B-D51D9ED4C0C4}"/>
                </a:ext>
              </a:extLst>
            </p:cNvPr>
            <p:cNvSpPr/>
            <p:nvPr/>
          </p:nvSpPr>
          <p:spPr>
            <a:xfrm>
              <a:off x="1688245" y="2499835"/>
              <a:ext cx="6388367" cy="1353167"/>
            </a:xfrm>
            <a:prstGeom prst="roundRect">
              <a:avLst>
                <a:gd name="adj" fmla="val 6891"/>
              </a:avLst>
            </a:prstGeom>
            <a:solidFill>
              <a:schemeClr val="bg1"/>
            </a:solidFill>
            <a:ln w="50800">
              <a:solidFill>
                <a:srgbClr val="0072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highlight>
                  <a:srgbClr val="FFFF00"/>
                </a:highlight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NPWT group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PICO</a:t>
              </a:r>
              <a:r>
                <a:rPr kumimoji="0" 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Verdana"/>
                  <a:ea typeface="+mn-ea"/>
                  <a:cs typeface="Segoe UI" panose="020B0502040204020203" pitchFamily="34" charset="0"/>
                </a:rPr>
                <a:t>◊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sNPWT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	         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Prevena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™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  (n=22)                      (n=14)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Mean age: 69.4 years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ASA</a:t>
              </a:r>
              <a:r>
                <a:rPr kumimoji="0" lang="en-GB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†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score ≥3: 58.3%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0DBEB48-C649-47FA-99AE-7613A3A917CB}"/>
                </a:ext>
              </a:extLst>
            </p:cNvPr>
            <p:cNvSpPr/>
            <p:nvPr/>
          </p:nvSpPr>
          <p:spPr>
            <a:xfrm>
              <a:off x="1688245" y="4040378"/>
              <a:ext cx="6388367" cy="1153921"/>
            </a:xfrm>
            <a:prstGeom prst="roundRect">
              <a:avLst>
                <a:gd name="adj" fmla="val 7951"/>
              </a:avLst>
            </a:prstGeom>
            <a:solidFill>
              <a:schemeClr val="bg1"/>
            </a:solidFill>
            <a:ln w="50800">
              <a:solidFill>
                <a:srgbClr val="BF8A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Standard dressings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(n=48)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Mean age: 70.9 years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ASA score ≥3: 60.4%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highlight>
                    <a:srgbClr val="FFFF00"/>
                  </a:highlight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3326011-5515-4322-950E-E661A031DB19}"/>
              </a:ext>
            </a:extLst>
          </p:cNvPr>
          <p:cNvSpPr txBox="1"/>
          <p:nvPr/>
        </p:nvSpPr>
        <p:spPr>
          <a:xfrm>
            <a:off x="-24493" y="6506965"/>
            <a:ext cx="10293464" cy="597256"/>
          </a:xfrm>
          <a:prstGeom prst="rect">
            <a:avLst/>
          </a:prstGeom>
          <a:noFill/>
        </p:spPr>
        <p:txBody>
          <a:bodyPr wrap="square" lIns="360000" bIns="18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*The study pools PICO</a:t>
            </a:r>
            <a:r>
              <a: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FF9E18"/>
                </a:solidFill>
                <a:effectLst/>
                <a:uLnTx/>
                <a:uFillTx/>
                <a:latin typeface="Verdana"/>
                <a:ea typeface="+mn-ea"/>
                <a:cs typeface="Segoe UI" panose="020B0502040204020203" pitchFamily="34" charset="0"/>
              </a:rPr>
              <a:t>◊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sNPWT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and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Prevena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™ Incision Management System (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Acelity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San Antonio, TX, USA) data for comparisons versus standard dressings.</a:t>
            </a:r>
          </a:p>
          <a:p>
            <a:pPr>
              <a:defRPr/>
            </a:pPr>
            <a:r>
              <a:rPr kumimoji="0" lang="en-GB" sz="800" b="0" i="0" u="none" strike="noStrike" kern="1200" cap="none" spc="0" normalizeH="0" baseline="3000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†</a:t>
            </a:r>
            <a:r>
              <a:rPr lang="en-GB" sz="800" dirty="0"/>
              <a:t>ASA = American Society for </a:t>
            </a:r>
            <a:r>
              <a:rPr lang="en-GB" sz="800" dirty="0" err="1"/>
              <a:t>Anesthesiologists</a:t>
            </a:r>
            <a:r>
              <a:rPr lang="en-GB" sz="800" dirty="0"/>
              <a:t> score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40404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410D869-30A4-5141-A773-16B9723397C8}"/>
              </a:ext>
            </a:extLst>
          </p:cNvPr>
          <p:cNvGrpSpPr/>
          <p:nvPr/>
        </p:nvGrpSpPr>
        <p:grpSpPr>
          <a:xfrm>
            <a:off x="5006958" y="1558206"/>
            <a:ext cx="6981682" cy="4683265"/>
            <a:chOff x="4925317" y="1772567"/>
            <a:chExt cx="6981682" cy="4683265"/>
          </a:xfrm>
        </p:grpSpPr>
        <p:sp>
          <p:nvSpPr>
            <p:cNvPr id="13" name="SN^Sh_Deltoid">
              <a:extLst>
                <a:ext uri="{FF2B5EF4-FFF2-40B4-BE49-F238E27FC236}">
                  <a16:creationId xmlns:a16="http://schemas.microsoft.com/office/drawing/2014/main" id="{B66D79E1-42FF-4C39-89A4-B9692E639D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2466" y="2341360"/>
              <a:ext cx="2741182" cy="2380177"/>
            </a:xfrm>
            <a:custGeom>
              <a:avLst/>
              <a:gdLst>
                <a:gd name="connsiteX0" fmla="*/ 5194300 w 7505700"/>
                <a:gd name="connsiteY0" fmla="*/ 0 h 3327400"/>
                <a:gd name="connsiteX1" fmla="*/ 7505700 w 7505700"/>
                <a:gd name="connsiteY1" fmla="*/ 2273300 h 3327400"/>
                <a:gd name="connsiteX2" fmla="*/ 6756400 w 7505700"/>
                <a:gd name="connsiteY2" fmla="*/ 3327400 h 3327400"/>
                <a:gd name="connsiteX3" fmla="*/ 3530600 w 7505700"/>
                <a:gd name="connsiteY3" fmla="*/ 3111500 h 3327400"/>
                <a:gd name="connsiteX4" fmla="*/ 0 w 7505700"/>
                <a:gd name="connsiteY4" fmla="*/ 2311400 h 3327400"/>
                <a:gd name="connsiteX5" fmla="*/ 2387600 w 7505700"/>
                <a:gd name="connsiteY5" fmla="*/ 635000 h 3327400"/>
                <a:gd name="connsiteX6" fmla="*/ 5194300 w 7505700"/>
                <a:gd name="connsiteY6" fmla="*/ 0 h 3327400"/>
                <a:gd name="connsiteX0" fmla="*/ 5194300 w 7505700"/>
                <a:gd name="connsiteY0" fmla="*/ 0 h 3327400"/>
                <a:gd name="connsiteX1" fmla="*/ 7505700 w 7505700"/>
                <a:gd name="connsiteY1" fmla="*/ 2273300 h 3327400"/>
                <a:gd name="connsiteX2" fmla="*/ 6756400 w 7505700"/>
                <a:gd name="connsiteY2" fmla="*/ 3327400 h 3327400"/>
                <a:gd name="connsiteX3" fmla="*/ 3530600 w 7505700"/>
                <a:gd name="connsiteY3" fmla="*/ 3111500 h 3327400"/>
                <a:gd name="connsiteX4" fmla="*/ 0 w 7505700"/>
                <a:gd name="connsiteY4" fmla="*/ 2311400 h 3327400"/>
                <a:gd name="connsiteX5" fmla="*/ 2387600 w 7505700"/>
                <a:gd name="connsiteY5" fmla="*/ 635000 h 3327400"/>
                <a:gd name="connsiteX6" fmla="*/ 5194300 w 7505700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667030"/>
                <a:gd name="connsiteY0" fmla="*/ 0 h 3333557"/>
                <a:gd name="connsiteX1" fmla="*/ 7505700 w 7667030"/>
                <a:gd name="connsiteY1" fmla="*/ 2273300 h 3333557"/>
                <a:gd name="connsiteX2" fmla="*/ 6756400 w 7667030"/>
                <a:gd name="connsiteY2" fmla="*/ 3327400 h 3333557"/>
                <a:gd name="connsiteX3" fmla="*/ 3530600 w 7667030"/>
                <a:gd name="connsiteY3" fmla="*/ 3111500 h 3333557"/>
                <a:gd name="connsiteX4" fmla="*/ 0 w 7667030"/>
                <a:gd name="connsiteY4" fmla="*/ 2311400 h 3333557"/>
                <a:gd name="connsiteX5" fmla="*/ 2387600 w 7667030"/>
                <a:gd name="connsiteY5" fmla="*/ 635000 h 3333557"/>
                <a:gd name="connsiteX6" fmla="*/ 5194300 w 7667030"/>
                <a:gd name="connsiteY6" fmla="*/ 0 h 3333557"/>
                <a:gd name="connsiteX0" fmla="*/ 5194300 w 7667030"/>
                <a:gd name="connsiteY0" fmla="*/ 0 h 3333557"/>
                <a:gd name="connsiteX1" fmla="*/ 7505700 w 7667030"/>
                <a:gd name="connsiteY1" fmla="*/ 2273300 h 3333557"/>
                <a:gd name="connsiteX2" fmla="*/ 6756400 w 7667030"/>
                <a:gd name="connsiteY2" fmla="*/ 3327400 h 3333557"/>
                <a:gd name="connsiteX3" fmla="*/ 3530600 w 7667030"/>
                <a:gd name="connsiteY3" fmla="*/ 3111500 h 3333557"/>
                <a:gd name="connsiteX4" fmla="*/ 0 w 7667030"/>
                <a:gd name="connsiteY4" fmla="*/ 2311400 h 3333557"/>
                <a:gd name="connsiteX5" fmla="*/ 2387600 w 7667030"/>
                <a:gd name="connsiteY5" fmla="*/ 635000 h 3333557"/>
                <a:gd name="connsiteX6" fmla="*/ 5194300 w 7667030"/>
                <a:gd name="connsiteY6" fmla="*/ 0 h 3333557"/>
                <a:gd name="connsiteX0" fmla="*/ 5194300 w 7667030"/>
                <a:gd name="connsiteY0" fmla="*/ 0 h 3333557"/>
                <a:gd name="connsiteX1" fmla="*/ 7505700 w 7667030"/>
                <a:gd name="connsiteY1" fmla="*/ 2273300 h 3333557"/>
                <a:gd name="connsiteX2" fmla="*/ 6756400 w 7667030"/>
                <a:gd name="connsiteY2" fmla="*/ 3327400 h 3333557"/>
                <a:gd name="connsiteX3" fmla="*/ 3530600 w 7667030"/>
                <a:gd name="connsiteY3" fmla="*/ 3111500 h 3333557"/>
                <a:gd name="connsiteX4" fmla="*/ 0 w 7667030"/>
                <a:gd name="connsiteY4" fmla="*/ 2311400 h 3333557"/>
                <a:gd name="connsiteX5" fmla="*/ 2387600 w 7667030"/>
                <a:gd name="connsiteY5" fmla="*/ 635000 h 3333557"/>
                <a:gd name="connsiteX6" fmla="*/ 5194300 w 7667030"/>
                <a:gd name="connsiteY6" fmla="*/ 0 h 3333557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612073 w 7771159"/>
                <a:gd name="connsiteY0" fmla="*/ 81498 h 3351457"/>
                <a:gd name="connsiteX1" fmla="*/ 7631373 w 7771159"/>
                <a:gd name="connsiteY1" fmla="*/ 2291298 h 3351457"/>
                <a:gd name="connsiteX2" fmla="*/ 6882073 w 7771159"/>
                <a:gd name="connsiteY2" fmla="*/ 3345398 h 3351457"/>
                <a:gd name="connsiteX3" fmla="*/ 3656273 w 7771159"/>
                <a:gd name="connsiteY3" fmla="*/ 3129498 h 3351457"/>
                <a:gd name="connsiteX4" fmla="*/ 125673 w 7771159"/>
                <a:gd name="connsiteY4" fmla="*/ 2329398 h 3351457"/>
                <a:gd name="connsiteX5" fmla="*/ 2513273 w 7771159"/>
                <a:gd name="connsiteY5" fmla="*/ 652998 h 3351457"/>
                <a:gd name="connsiteX6" fmla="*/ 5612073 w 7771159"/>
                <a:gd name="connsiteY6" fmla="*/ 81498 h 3351457"/>
                <a:gd name="connsiteX0" fmla="*/ 5587377 w 7746463"/>
                <a:gd name="connsiteY0" fmla="*/ 78131 h 3348090"/>
                <a:gd name="connsiteX1" fmla="*/ 7606677 w 7746463"/>
                <a:gd name="connsiteY1" fmla="*/ 2287931 h 3348090"/>
                <a:gd name="connsiteX2" fmla="*/ 6857377 w 7746463"/>
                <a:gd name="connsiteY2" fmla="*/ 3342031 h 3348090"/>
                <a:gd name="connsiteX3" fmla="*/ 3631577 w 7746463"/>
                <a:gd name="connsiteY3" fmla="*/ 3126131 h 3348090"/>
                <a:gd name="connsiteX4" fmla="*/ 126377 w 7746463"/>
                <a:gd name="connsiteY4" fmla="*/ 2122831 h 3348090"/>
                <a:gd name="connsiteX5" fmla="*/ 2488577 w 7746463"/>
                <a:gd name="connsiteY5" fmla="*/ 649631 h 3348090"/>
                <a:gd name="connsiteX6" fmla="*/ 5587377 w 7746463"/>
                <a:gd name="connsiteY6" fmla="*/ 78131 h 3348090"/>
                <a:gd name="connsiteX0" fmla="*/ 5468288 w 7627374"/>
                <a:gd name="connsiteY0" fmla="*/ 78131 h 3348090"/>
                <a:gd name="connsiteX1" fmla="*/ 7487588 w 7627374"/>
                <a:gd name="connsiteY1" fmla="*/ 2287931 h 3348090"/>
                <a:gd name="connsiteX2" fmla="*/ 6738288 w 7627374"/>
                <a:gd name="connsiteY2" fmla="*/ 3342031 h 3348090"/>
                <a:gd name="connsiteX3" fmla="*/ 3512488 w 7627374"/>
                <a:gd name="connsiteY3" fmla="*/ 3126131 h 3348090"/>
                <a:gd name="connsiteX4" fmla="*/ 7288 w 7627374"/>
                <a:gd name="connsiteY4" fmla="*/ 2122831 h 3348090"/>
                <a:gd name="connsiteX5" fmla="*/ 2369488 w 7627374"/>
                <a:gd name="connsiteY5" fmla="*/ 649631 h 3348090"/>
                <a:gd name="connsiteX6" fmla="*/ 5468288 w 7627374"/>
                <a:gd name="connsiteY6" fmla="*/ 78131 h 3348090"/>
                <a:gd name="connsiteX0" fmla="*/ 5455617 w 7614703"/>
                <a:gd name="connsiteY0" fmla="*/ 80419 h 3350378"/>
                <a:gd name="connsiteX1" fmla="*/ 7474917 w 7614703"/>
                <a:gd name="connsiteY1" fmla="*/ 2290219 h 3350378"/>
                <a:gd name="connsiteX2" fmla="*/ 6725617 w 7614703"/>
                <a:gd name="connsiteY2" fmla="*/ 3344319 h 3350378"/>
                <a:gd name="connsiteX3" fmla="*/ 3499817 w 7614703"/>
                <a:gd name="connsiteY3" fmla="*/ 3128419 h 3350378"/>
                <a:gd name="connsiteX4" fmla="*/ 7317 w 7614703"/>
                <a:gd name="connsiteY4" fmla="*/ 2264819 h 3350378"/>
                <a:gd name="connsiteX5" fmla="*/ 2356817 w 7614703"/>
                <a:gd name="connsiteY5" fmla="*/ 651919 h 3350378"/>
                <a:gd name="connsiteX6" fmla="*/ 5455617 w 7614703"/>
                <a:gd name="connsiteY6" fmla="*/ 80419 h 3350378"/>
                <a:gd name="connsiteX0" fmla="*/ 5448447 w 7607533"/>
                <a:gd name="connsiteY0" fmla="*/ 80419 h 3350378"/>
                <a:gd name="connsiteX1" fmla="*/ 7467747 w 7607533"/>
                <a:gd name="connsiteY1" fmla="*/ 2290219 h 3350378"/>
                <a:gd name="connsiteX2" fmla="*/ 6718447 w 7607533"/>
                <a:gd name="connsiteY2" fmla="*/ 3344319 h 3350378"/>
                <a:gd name="connsiteX3" fmla="*/ 3492647 w 7607533"/>
                <a:gd name="connsiteY3" fmla="*/ 3128419 h 3350378"/>
                <a:gd name="connsiteX4" fmla="*/ 147 w 7607533"/>
                <a:gd name="connsiteY4" fmla="*/ 2264819 h 3350378"/>
                <a:gd name="connsiteX5" fmla="*/ 2349647 w 7607533"/>
                <a:gd name="connsiteY5" fmla="*/ 651919 h 3350378"/>
                <a:gd name="connsiteX6" fmla="*/ 5448447 w 7607533"/>
                <a:gd name="connsiteY6" fmla="*/ 80419 h 3350378"/>
                <a:gd name="connsiteX0" fmla="*/ 5448466 w 7607552"/>
                <a:gd name="connsiteY0" fmla="*/ 88744 h 3358703"/>
                <a:gd name="connsiteX1" fmla="*/ 7467766 w 7607552"/>
                <a:gd name="connsiteY1" fmla="*/ 2298544 h 3358703"/>
                <a:gd name="connsiteX2" fmla="*/ 6718466 w 7607552"/>
                <a:gd name="connsiteY2" fmla="*/ 3352644 h 3358703"/>
                <a:gd name="connsiteX3" fmla="*/ 3492666 w 7607552"/>
                <a:gd name="connsiteY3" fmla="*/ 3136744 h 3358703"/>
                <a:gd name="connsiteX4" fmla="*/ 166 w 7607552"/>
                <a:gd name="connsiteY4" fmla="*/ 2273144 h 3358703"/>
                <a:gd name="connsiteX5" fmla="*/ 2349666 w 7607552"/>
                <a:gd name="connsiteY5" fmla="*/ 660244 h 3358703"/>
                <a:gd name="connsiteX6" fmla="*/ 5448466 w 7607552"/>
                <a:gd name="connsiteY6" fmla="*/ 88744 h 3358703"/>
                <a:gd name="connsiteX0" fmla="*/ 5464342 w 7623428"/>
                <a:gd name="connsiteY0" fmla="*/ 91287 h 3361246"/>
                <a:gd name="connsiteX1" fmla="*/ 7483642 w 7623428"/>
                <a:gd name="connsiteY1" fmla="*/ 2301087 h 3361246"/>
                <a:gd name="connsiteX2" fmla="*/ 6734342 w 7623428"/>
                <a:gd name="connsiteY2" fmla="*/ 3355187 h 3361246"/>
                <a:gd name="connsiteX3" fmla="*/ 3508542 w 7623428"/>
                <a:gd name="connsiteY3" fmla="*/ 3139287 h 3361246"/>
                <a:gd name="connsiteX4" fmla="*/ 16042 w 7623428"/>
                <a:gd name="connsiteY4" fmla="*/ 2275687 h 3361246"/>
                <a:gd name="connsiteX5" fmla="*/ 2390942 w 7623428"/>
                <a:gd name="connsiteY5" fmla="*/ 650087 h 3361246"/>
                <a:gd name="connsiteX6" fmla="*/ 5464342 w 7623428"/>
                <a:gd name="connsiteY6" fmla="*/ 91287 h 3361246"/>
                <a:gd name="connsiteX0" fmla="*/ 5464342 w 7502412"/>
                <a:gd name="connsiteY0" fmla="*/ 91287 h 3361364"/>
                <a:gd name="connsiteX1" fmla="*/ 7483642 w 7502412"/>
                <a:gd name="connsiteY1" fmla="*/ 2301087 h 3361364"/>
                <a:gd name="connsiteX2" fmla="*/ 6734342 w 7502412"/>
                <a:gd name="connsiteY2" fmla="*/ 3355187 h 3361364"/>
                <a:gd name="connsiteX3" fmla="*/ 3508542 w 7502412"/>
                <a:gd name="connsiteY3" fmla="*/ 3139287 h 3361364"/>
                <a:gd name="connsiteX4" fmla="*/ 16042 w 7502412"/>
                <a:gd name="connsiteY4" fmla="*/ 2275687 h 3361364"/>
                <a:gd name="connsiteX5" fmla="*/ 2390942 w 7502412"/>
                <a:gd name="connsiteY5" fmla="*/ 650087 h 3361364"/>
                <a:gd name="connsiteX6" fmla="*/ 5464342 w 7502412"/>
                <a:gd name="connsiteY6" fmla="*/ 91287 h 3361364"/>
                <a:gd name="connsiteX0" fmla="*/ 5464342 w 7502412"/>
                <a:gd name="connsiteY0" fmla="*/ 91287 h 3523655"/>
                <a:gd name="connsiteX1" fmla="*/ 7483642 w 7502412"/>
                <a:gd name="connsiteY1" fmla="*/ 2301087 h 3523655"/>
                <a:gd name="connsiteX2" fmla="*/ 6734342 w 7502412"/>
                <a:gd name="connsiteY2" fmla="*/ 3355187 h 3523655"/>
                <a:gd name="connsiteX3" fmla="*/ 3508542 w 7502412"/>
                <a:gd name="connsiteY3" fmla="*/ 3139287 h 3523655"/>
                <a:gd name="connsiteX4" fmla="*/ 16042 w 7502412"/>
                <a:gd name="connsiteY4" fmla="*/ 2275687 h 3523655"/>
                <a:gd name="connsiteX5" fmla="*/ 2390942 w 7502412"/>
                <a:gd name="connsiteY5" fmla="*/ 650087 h 3523655"/>
                <a:gd name="connsiteX6" fmla="*/ 5464342 w 7502412"/>
                <a:gd name="connsiteY6" fmla="*/ 91287 h 3523655"/>
                <a:gd name="connsiteX0" fmla="*/ 5464342 w 7502412"/>
                <a:gd name="connsiteY0" fmla="*/ 91287 h 3508250"/>
                <a:gd name="connsiteX1" fmla="*/ 7483642 w 7502412"/>
                <a:gd name="connsiteY1" fmla="*/ 2301087 h 3508250"/>
                <a:gd name="connsiteX2" fmla="*/ 6734342 w 7502412"/>
                <a:gd name="connsiteY2" fmla="*/ 3355187 h 3508250"/>
                <a:gd name="connsiteX3" fmla="*/ 3508542 w 7502412"/>
                <a:gd name="connsiteY3" fmla="*/ 3139287 h 3508250"/>
                <a:gd name="connsiteX4" fmla="*/ 16042 w 7502412"/>
                <a:gd name="connsiteY4" fmla="*/ 2275687 h 3508250"/>
                <a:gd name="connsiteX5" fmla="*/ 2390942 w 7502412"/>
                <a:gd name="connsiteY5" fmla="*/ 650087 h 3508250"/>
                <a:gd name="connsiteX6" fmla="*/ 5464342 w 7502412"/>
                <a:gd name="connsiteY6" fmla="*/ 91287 h 3508250"/>
                <a:gd name="connsiteX0" fmla="*/ 5464342 w 7561546"/>
                <a:gd name="connsiteY0" fmla="*/ 91287 h 3482605"/>
                <a:gd name="connsiteX1" fmla="*/ 7483642 w 7561546"/>
                <a:gd name="connsiteY1" fmla="*/ 2301087 h 3482605"/>
                <a:gd name="connsiteX2" fmla="*/ 6823242 w 7561546"/>
                <a:gd name="connsiteY2" fmla="*/ 3304387 h 3482605"/>
                <a:gd name="connsiteX3" fmla="*/ 3508542 w 7561546"/>
                <a:gd name="connsiteY3" fmla="*/ 3139287 h 3482605"/>
                <a:gd name="connsiteX4" fmla="*/ 16042 w 7561546"/>
                <a:gd name="connsiteY4" fmla="*/ 2275687 h 3482605"/>
                <a:gd name="connsiteX5" fmla="*/ 2390942 w 7561546"/>
                <a:gd name="connsiteY5" fmla="*/ 650087 h 3482605"/>
                <a:gd name="connsiteX6" fmla="*/ 5464342 w 7561546"/>
                <a:gd name="connsiteY6" fmla="*/ 91287 h 3482605"/>
                <a:gd name="connsiteX0" fmla="*/ 5464342 w 7546735"/>
                <a:gd name="connsiteY0" fmla="*/ 91287 h 3454448"/>
                <a:gd name="connsiteX1" fmla="*/ 7483642 w 7546735"/>
                <a:gd name="connsiteY1" fmla="*/ 2301087 h 3454448"/>
                <a:gd name="connsiteX2" fmla="*/ 6823242 w 7546735"/>
                <a:gd name="connsiteY2" fmla="*/ 3304387 h 3454448"/>
                <a:gd name="connsiteX3" fmla="*/ 3508542 w 7546735"/>
                <a:gd name="connsiteY3" fmla="*/ 3139287 h 3454448"/>
                <a:gd name="connsiteX4" fmla="*/ 16042 w 7546735"/>
                <a:gd name="connsiteY4" fmla="*/ 2275687 h 3454448"/>
                <a:gd name="connsiteX5" fmla="*/ 2390942 w 7546735"/>
                <a:gd name="connsiteY5" fmla="*/ 650087 h 3454448"/>
                <a:gd name="connsiteX6" fmla="*/ 5464342 w 7546735"/>
                <a:gd name="connsiteY6" fmla="*/ 91287 h 3454448"/>
                <a:gd name="connsiteX0" fmla="*/ 5464342 w 7484618"/>
                <a:gd name="connsiteY0" fmla="*/ 91287 h 3454448"/>
                <a:gd name="connsiteX1" fmla="*/ 7483642 w 7484618"/>
                <a:gd name="connsiteY1" fmla="*/ 2301087 h 3454448"/>
                <a:gd name="connsiteX2" fmla="*/ 6823242 w 7484618"/>
                <a:gd name="connsiteY2" fmla="*/ 3304387 h 3454448"/>
                <a:gd name="connsiteX3" fmla="*/ 3508542 w 7484618"/>
                <a:gd name="connsiteY3" fmla="*/ 3139287 h 3454448"/>
                <a:gd name="connsiteX4" fmla="*/ 16042 w 7484618"/>
                <a:gd name="connsiteY4" fmla="*/ 2275687 h 3454448"/>
                <a:gd name="connsiteX5" fmla="*/ 2390942 w 7484618"/>
                <a:gd name="connsiteY5" fmla="*/ 650087 h 3454448"/>
                <a:gd name="connsiteX6" fmla="*/ 5464342 w 7484618"/>
                <a:gd name="connsiteY6" fmla="*/ 91287 h 3454448"/>
                <a:gd name="connsiteX0" fmla="*/ 5450243 w 7470519"/>
                <a:gd name="connsiteY0" fmla="*/ 91287 h 3454448"/>
                <a:gd name="connsiteX1" fmla="*/ 7469543 w 7470519"/>
                <a:gd name="connsiteY1" fmla="*/ 2301087 h 3454448"/>
                <a:gd name="connsiteX2" fmla="*/ 6809143 w 7470519"/>
                <a:gd name="connsiteY2" fmla="*/ 3304387 h 3454448"/>
                <a:gd name="connsiteX3" fmla="*/ 3494443 w 7470519"/>
                <a:gd name="connsiteY3" fmla="*/ 3139287 h 3454448"/>
                <a:gd name="connsiteX4" fmla="*/ 1943 w 7470519"/>
                <a:gd name="connsiteY4" fmla="*/ 2275687 h 3454448"/>
                <a:gd name="connsiteX5" fmla="*/ 2376843 w 7470519"/>
                <a:gd name="connsiteY5" fmla="*/ 650087 h 3454448"/>
                <a:gd name="connsiteX6" fmla="*/ 5450243 w 7470519"/>
                <a:gd name="connsiteY6" fmla="*/ 91287 h 3454448"/>
                <a:gd name="connsiteX0" fmla="*/ 5450243 w 7432445"/>
                <a:gd name="connsiteY0" fmla="*/ 64002 h 3365330"/>
                <a:gd name="connsiteX1" fmla="*/ 7431443 w 7432445"/>
                <a:gd name="connsiteY1" fmla="*/ 1867402 h 3365330"/>
                <a:gd name="connsiteX2" fmla="*/ 6809143 w 7432445"/>
                <a:gd name="connsiteY2" fmla="*/ 3277102 h 3365330"/>
                <a:gd name="connsiteX3" fmla="*/ 3494443 w 7432445"/>
                <a:gd name="connsiteY3" fmla="*/ 3112002 h 3365330"/>
                <a:gd name="connsiteX4" fmla="*/ 1943 w 7432445"/>
                <a:gd name="connsiteY4" fmla="*/ 2248402 h 3365330"/>
                <a:gd name="connsiteX5" fmla="*/ 2376843 w 7432445"/>
                <a:gd name="connsiteY5" fmla="*/ 622802 h 3365330"/>
                <a:gd name="connsiteX6" fmla="*/ 5450243 w 7432445"/>
                <a:gd name="connsiteY6" fmla="*/ 64002 h 3365330"/>
                <a:gd name="connsiteX0" fmla="*/ 5450243 w 7448410"/>
                <a:gd name="connsiteY0" fmla="*/ 64002 h 3365330"/>
                <a:gd name="connsiteX1" fmla="*/ 7431443 w 7448410"/>
                <a:gd name="connsiteY1" fmla="*/ 1867402 h 3365330"/>
                <a:gd name="connsiteX2" fmla="*/ 6809143 w 7448410"/>
                <a:gd name="connsiteY2" fmla="*/ 3277102 h 3365330"/>
                <a:gd name="connsiteX3" fmla="*/ 3494443 w 7448410"/>
                <a:gd name="connsiteY3" fmla="*/ 3112002 h 3365330"/>
                <a:gd name="connsiteX4" fmla="*/ 1943 w 7448410"/>
                <a:gd name="connsiteY4" fmla="*/ 2248402 h 3365330"/>
                <a:gd name="connsiteX5" fmla="*/ 2376843 w 7448410"/>
                <a:gd name="connsiteY5" fmla="*/ 622802 h 3365330"/>
                <a:gd name="connsiteX6" fmla="*/ 5450243 w 7448410"/>
                <a:gd name="connsiteY6" fmla="*/ 64002 h 3365330"/>
                <a:gd name="connsiteX0" fmla="*/ 5450212 w 7477689"/>
                <a:gd name="connsiteY0" fmla="*/ 64002 h 3386182"/>
                <a:gd name="connsiteX1" fmla="*/ 7431412 w 7477689"/>
                <a:gd name="connsiteY1" fmla="*/ 1867402 h 3386182"/>
                <a:gd name="connsiteX2" fmla="*/ 6567812 w 7477689"/>
                <a:gd name="connsiteY2" fmla="*/ 3302502 h 3386182"/>
                <a:gd name="connsiteX3" fmla="*/ 3494412 w 7477689"/>
                <a:gd name="connsiteY3" fmla="*/ 3112002 h 3386182"/>
                <a:gd name="connsiteX4" fmla="*/ 1912 w 7477689"/>
                <a:gd name="connsiteY4" fmla="*/ 2248402 h 3386182"/>
                <a:gd name="connsiteX5" fmla="*/ 2376812 w 7477689"/>
                <a:gd name="connsiteY5" fmla="*/ 622802 h 3386182"/>
                <a:gd name="connsiteX6" fmla="*/ 5450212 w 7477689"/>
                <a:gd name="connsiteY6" fmla="*/ 64002 h 3386182"/>
                <a:gd name="connsiteX0" fmla="*/ 5450212 w 7483641"/>
                <a:gd name="connsiteY0" fmla="*/ 64002 h 3342134"/>
                <a:gd name="connsiteX1" fmla="*/ 7431412 w 7483641"/>
                <a:gd name="connsiteY1" fmla="*/ 1867402 h 3342134"/>
                <a:gd name="connsiteX2" fmla="*/ 6567812 w 7483641"/>
                <a:gd name="connsiteY2" fmla="*/ 3302502 h 3342134"/>
                <a:gd name="connsiteX3" fmla="*/ 3494412 w 7483641"/>
                <a:gd name="connsiteY3" fmla="*/ 3112002 h 3342134"/>
                <a:gd name="connsiteX4" fmla="*/ 1912 w 7483641"/>
                <a:gd name="connsiteY4" fmla="*/ 2248402 h 3342134"/>
                <a:gd name="connsiteX5" fmla="*/ 2376812 w 7483641"/>
                <a:gd name="connsiteY5" fmla="*/ 622802 h 3342134"/>
                <a:gd name="connsiteX6" fmla="*/ 5450212 w 7483641"/>
                <a:gd name="connsiteY6" fmla="*/ 64002 h 3342134"/>
                <a:gd name="connsiteX0" fmla="*/ 5450211 w 7481708"/>
                <a:gd name="connsiteY0" fmla="*/ 64002 h 3386757"/>
                <a:gd name="connsiteX1" fmla="*/ 7431411 w 7481708"/>
                <a:gd name="connsiteY1" fmla="*/ 1867402 h 3386757"/>
                <a:gd name="connsiteX2" fmla="*/ 6555111 w 7481708"/>
                <a:gd name="connsiteY2" fmla="*/ 3353302 h 3386757"/>
                <a:gd name="connsiteX3" fmla="*/ 3494411 w 7481708"/>
                <a:gd name="connsiteY3" fmla="*/ 3112002 h 3386757"/>
                <a:gd name="connsiteX4" fmla="*/ 1911 w 7481708"/>
                <a:gd name="connsiteY4" fmla="*/ 2248402 h 3386757"/>
                <a:gd name="connsiteX5" fmla="*/ 2376811 w 7481708"/>
                <a:gd name="connsiteY5" fmla="*/ 622802 h 3386757"/>
                <a:gd name="connsiteX6" fmla="*/ 5450211 w 7481708"/>
                <a:gd name="connsiteY6" fmla="*/ 64002 h 3386757"/>
                <a:gd name="connsiteX0" fmla="*/ 5450211 w 7477791"/>
                <a:gd name="connsiteY0" fmla="*/ 64002 h 3397075"/>
                <a:gd name="connsiteX1" fmla="*/ 7431411 w 7477791"/>
                <a:gd name="connsiteY1" fmla="*/ 1867402 h 3397075"/>
                <a:gd name="connsiteX2" fmla="*/ 6555111 w 7477791"/>
                <a:gd name="connsiteY2" fmla="*/ 3353302 h 3397075"/>
                <a:gd name="connsiteX3" fmla="*/ 3494411 w 7477791"/>
                <a:gd name="connsiteY3" fmla="*/ 3112002 h 3397075"/>
                <a:gd name="connsiteX4" fmla="*/ 1911 w 7477791"/>
                <a:gd name="connsiteY4" fmla="*/ 2248402 h 3397075"/>
                <a:gd name="connsiteX5" fmla="*/ 2376811 w 7477791"/>
                <a:gd name="connsiteY5" fmla="*/ 622802 h 3397075"/>
                <a:gd name="connsiteX6" fmla="*/ 5450211 w 7477791"/>
                <a:gd name="connsiteY6" fmla="*/ 64002 h 3397075"/>
                <a:gd name="connsiteX0" fmla="*/ 5450211 w 7449062"/>
                <a:gd name="connsiteY0" fmla="*/ 64002 h 3397075"/>
                <a:gd name="connsiteX1" fmla="*/ 7431411 w 7449062"/>
                <a:gd name="connsiteY1" fmla="*/ 1867402 h 3397075"/>
                <a:gd name="connsiteX2" fmla="*/ 6555111 w 7449062"/>
                <a:gd name="connsiteY2" fmla="*/ 3353302 h 3397075"/>
                <a:gd name="connsiteX3" fmla="*/ 3494411 w 7449062"/>
                <a:gd name="connsiteY3" fmla="*/ 3112002 h 3397075"/>
                <a:gd name="connsiteX4" fmla="*/ 1911 w 7449062"/>
                <a:gd name="connsiteY4" fmla="*/ 2248402 h 3397075"/>
                <a:gd name="connsiteX5" fmla="*/ 2376811 w 7449062"/>
                <a:gd name="connsiteY5" fmla="*/ 622802 h 3397075"/>
                <a:gd name="connsiteX6" fmla="*/ 5450211 w 7449062"/>
                <a:gd name="connsiteY6" fmla="*/ 64002 h 3397075"/>
                <a:gd name="connsiteX0" fmla="*/ 5450211 w 7449062"/>
                <a:gd name="connsiteY0" fmla="*/ 39608 h 3372681"/>
                <a:gd name="connsiteX1" fmla="*/ 7431411 w 7449062"/>
                <a:gd name="connsiteY1" fmla="*/ 1843008 h 3372681"/>
                <a:gd name="connsiteX2" fmla="*/ 6555111 w 7449062"/>
                <a:gd name="connsiteY2" fmla="*/ 3328908 h 3372681"/>
                <a:gd name="connsiteX3" fmla="*/ 3494411 w 7449062"/>
                <a:gd name="connsiteY3" fmla="*/ 3087608 h 3372681"/>
                <a:gd name="connsiteX4" fmla="*/ 1911 w 7449062"/>
                <a:gd name="connsiteY4" fmla="*/ 2224008 h 3372681"/>
                <a:gd name="connsiteX5" fmla="*/ 2376811 w 7449062"/>
                <a:gd name="connsiteY5" fmla="*/ 598408 h 3372681"/>
                <a:gd name="connsiteX6" fmla="*/ 5450211 w 7449062"/>
                <a:gd name="connsiteY6" fmla="*/ 39608 h 3372681"/>
                <a:gd name="connsiteX0" fmla="*/ 5448389 w 7447240"/>
                <a:gd name="connsiteY0" fmla="*/ 39608 h 3372681"/>
                <a:gd name="connsiteX1" fmla="*/ 7429589 w 7447240"/>
                <a:gd name="connsiteY1" fmla="*/ 1843008 h 3372681"/>
                <a:gd name="connsiteX2" fmla="*/ 6553289 w 7447240"/>
                <a:gd name="connsiteY2" fmla="*/ 3328908 h 3372681"/>
                <a:gd name="connsiteX3" fmla="*/ 3492589 w 7447240"/>
                <a:gd name="connsiteY3" fmla="*/ 3087608 h 3372681"/>
                <a:gd name="connsiteX4" fmla="*/ 89 w 7447240"/>
                <a:gd name="connsiteY4" fmla="*/ 2224008 h 3372681"/>
                <a:gd name="connsiteX5" fmla="*/ 2374989 w 7447240"/>
                <a:gd name="connsiteY5" fmla="*/ 598408 h 3372681"/>
                <a:gd name="connsiteX6" fmla="*/ 5448389 w 7447240"/>
                <a:gd name="connsiteY6" fmla="*/ 39608 h 3372681"/>
                <a:gd name="connsiteX0" fmla="*/ 5448389 w 7447240"/>
                <a:gd name="connsiteY0" fmla="*/ 51596 h 3384669"/>
                <a:gd name="connsiteX1" fmla="*/ 7429589 w 7447240"/>
                <a:gd name="connsiteY1" fmla="*/ 1854996 h 3384669"/>
                <a:gd name="connsiteX2" fmla="*/ 6553289 w 7447240"/>
                <a:gd name="connsiteY2" fmla="*/ 3340896 h 3384669"/>
                <a:gd name="connsiteX3" fmla="*/ 3492589 w 7447240"/>
                <a:gd name="connsiteY3" fmla="*/ 3099596 h 3384669"/>
                <a:gd name="connsiteX4" fmla="*/ 89 w 7447240"/>
                <a:gd name="connsiteY4" fmla="*/ 2235996 h 3384669"/>
                <a:gd name="connsiteX5" fmla="*/ 2374989 w 7447240"/>
                <a:gd name="connsiteY5" fmla="*/ 610396 h 3384669"/>
                <a:gd name="connsiteX6" fmla="*/ 5448389 w 7447240"/>
                <a:gd name="connsiteY6" fmla="*/ 51596 h 3384669"/>
                <a:gd name="connsiteX0" fmla="*/ 5466147 w 7464998"/>
                <a:gd name="connsiteY0" fmla="*/ 72538 h 3405611"/>
                <a:gd name="connsiteX1" fmla="*/ 7447347 w 7464998"/>
                <a:gd name="connsiteY1" fmla="*/ 1875938 h 3405611"/>
                <a:gd name="connsiteX2" fmla="*/ 6571047 w 7464998"/>
                <a:gd name="connsiteY2" fmla="*/ 3361838 h 3405611"/>
                <a:gd name="connsiteX3" fmla="*/ 3510347 w 7464998"/>
                <a:gd name="connsiteY3" fmla="*/ 3120538 h 3405611"/>
                <a:gd name="connsiteX4" fmla="*/ 17847 w 7464998"/>
                <a:gd name="connsiteY4" fmla="*/ 2256938 h 3405611"/>
                <a:gd name="connsiteX5" fmla="*/ 2354647 w 7464998"/>
                <a:gd name="connsiteY5" fmla="*/ 656738 h 3405611"/>
                <a:gd name="connsiteX6" fmla="*/ 5466147 w 7464998"/>
                <a:gd name="connsiteY6" fmla="*/ 72538 h 3405611"/>
                <a:gd name="connsiteX0" fmla="*/ 5448467 w 7447318"/>
                <a:gd name="connsiteY0" fmla="*/ 72538 h 3405611"/>
                <a:gd name="connsiteX1" fmla="*/ 7429667 w 7447318"/>
                <a:gd name="connsiteY1" fmla="*/ 1875938 h 3405611"/>
                <a:gd name="connsiteX2" fmla="*/ 6553367 w 7447318"/>
                <a:gd name="connsiteY2" fmla="*/ 3361838 h 3405611"/>
                <a:gd name="connsiteX3" fmla="*/ 3492667 w 7447318"/>
                <a:gd name="connsiteY3" fmla="*/ 3120538 h 3405611"/>
                <a:gd name="connsiteX4" fmla="*/ 167 w 7447318"/>
                <a:gd name="connsiteY4" fmla="*/ 2256938 h 3405611"/>
                <a:gd name="connsiteX5" fmla="*/ 2336967 w 7447318"/>
                <a:gd name="connsiteY5" fmla="*/ 656738 h 3405611"/>
                <a:gd name="connsiteX6" fmla="*/ 5448467 w 7447318"/>
                <a:gd name="connsiteY6" fmla="*/ 72538 h 340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47318" h="3405611">
                  <a:moveTo>
                    <a:pt x="5448467" y="72538"/>
                  </a:moveTo>
                  <a:cubicBezTo>
                    <a:pt x="6297250" y="275738"/>
                    <a:pt x="7334417" y="1200721"/>
                    <a:pt x="7429667" y="1875938"/>
                  </a:cubicBezTo>
                  <a:cubicBezTo>
                    <a:pt x="7524917" y="2551155"/>
                    <a:pt x="7234933" y="3230605"/>
                    <a:pt x="6553367" y="3361838"/>
                  </a:cubicBezTo>
                  <a:cubicBezTo>
                    <a:pt x="5871801" y="3493071"/>
                    <a:pt x="4584867" y="3304688"/>
                    <a:pt x="3492667" y="3120538"/>
                  </a:cubicBezTo>
                  <a:cubicBezTo>
                    <a:pt x="2400467" y="2936388"/>
                    <a:pt x="-23116" y="2997771"/>
                    <a:pt x="167" y="2256938"/>
                  </a:cubicBezTo>
                  <a:cubicBezTo>
                    <a:pt x="23450" y="1516105"/>
                    <a:pt x="1213017" y="1211305"/>
                    <a:pt x="2336967" y="656738"/>
                  </a:cubicBezTo>
                  <a:cubicBezTo>
                    <a:pt x="3460917" y="102171"/>
                    <a:pt x="4599684" y="-130662"/>
                    <a:pt x="5448467" y="725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Zero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incidence of SSIs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with NPWT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005A06-BD81-4E29-8B78-A60E7F2E5689}"/>
                </a:ext>
              </a:extLst>
            </p:cNvPr>
            <p:cNvSpPr txBox="1"/>
            <p:nvPr/>
          </p:nvSpPr>
          <p:spPr>
            <a:xfrm>
              <a:off x="4925317" y="5467548"/>
              <a:ext cx="6445281" cy="988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17275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Similar overall wound complication rate </a:t>
              </a:r>
              <a:b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17275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17275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in both groups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17275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(8.3 vs 14.6% in the NPWT and control groups, respectively p&gt;0.05)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FAC2049-47AA-4D2C-9C77-09454A139F52}"/>
                </a:ext>
              </a:extLst>
            </p:cNvPr>
            <p:cNvGrpSpPr/>
            <p:nvPr/>
          </p:nvGrpSpPr>
          <p:grpSpPr>
            <a:xfrm>
              <a:off x="8147958" y="1772567"/>
              <a:ext cx="3759041" cy="3289016"/>
              <a:chOff x="5699736" y="20010"/>
              <a:chExt cx="4346643" cy="3080861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08163903-B5A3-484A-B655-4D0E26756F49}"/>
                  </a:ext>
                </a:extLst>
              </p:cNvPr>
              <p:cNvSpPr/>
              <p:nvPr/>
            </p:nvSpPr>
            <p:spPr>
              <a:xfrm>
                <a:off x="5699736" y="20010"/>
                <a:ext cx="4346643" cy="3080861"/>
              </a:xfrm>
              <a:prstGeom prst="roundRect">
                <a:avLst>
                  <a:gd name="adj" fmla="val 12002"/>
                </a:avLst>
              </a:prstGeom>
              <a:solidFill>
                <a:schemeClr val="accent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1260B74-A5EC-4552-9B2C-E99713884245}"/>
                  </a:ext>
                </a:extLst>
              </p:cNvPr>
              <p:cNvSpPr txBox="1"/>
              <p:nvPr/>
            </p:nvSpPr>
            <p:spPr>
              <a:xfrm>
                <a:off x="6129229" y="105124"/>
                <a:ext cx="3442032" cy="28557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NPWT helped to significantly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reduce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 the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incidence </a:t>
                </a:r>
                <a:b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</a:b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of SSIs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 compared to standard dressings 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</a:b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</a:t>
                </a: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0% vs 12.5%; p=0.035)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among patients undergoing revision TKA</a:t>
                </a:r>
                <a:r>
                  <a:rPr lang="en-US" dirty="0">
                    <a:solidFill>
                      <a:srgbClr val="FFFFFF"/>
                    </a:solidFill>
                    <a:latin typeface="Verdana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and THA</a:t>
                </a:r>
              </a:p>
            </p:txBody>
          </p:sp>
        </p:grpSp>
      </p:grp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27D031CB-F193-8143-8725-9DE36E375A4C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3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87445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2D7E-FD9C-4658-83D5-DD424C2CA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39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Clinical Evidence for NPWT use</a:t>
            </a:r>
            <a:br>
              <a:rPr lang="en-GB" sz="2400" b="0" dirty="0"/>
            </a:br>
            <a:r>
              <a:rPr lang="en-GB" sz="1800" b="0" dirty="0"/>
              <a:t>Kim JH &amp; Lee DH, 2020</a:t>
            </a:r>
            <a:r>
              <a:rPr lang="en-GB" sz="1800" b="0" baseline="30000" dirty="0"/>
              <a:t>7</a:t>
            </a:r>
            <a:endParaRPr lang="en-US" sz="1800" b="0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06BA7-98F7-4158-9F51-1DFD73423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188000"/>
            <a:ext cx="5995643" cy="1446037"/>
          </a:xfr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0" i="0" u="none" strike="noStrike" baseline="0" dirty="0">
                <a:solidFill>
                  <a:schemeClr val="tx1"/>
                </a:solidFill>
                <a:latin typeface="+mj-lt"/>
              </a:rPr>
              <a:t>A systematic review and meta-analysis to determine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the effect of </a:t>
            </a:r>
            <a:r>
              <a:rPr lang="en-US" sz="1600" b="0" i="0" u="none" strike="noStrike" baseline="0" dirty="0">
                <a:solidFill>
                  <a:schemeClr val="tx1"/>
                </a:solidFill>
                <a:latin typeface="+mj-lt"/>
              </a:rPr>
              <a:t>single-use NPWT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in reducing SSCs which included wound complications, wound discharge, wound </a:t>
            </a:r>
            <a:br>
              <a:rPr lang="en-US" dirty="0">
                <a:solidFill>
                  <a:schemeClr val="tx1"/>
                </a:solidFill>
                <a:latin typeface="+mj-lt"/>
              </a:rPr>
            </a:br>
            <a:r>
              <a:rPr lang="en-US" dirty="0">
                <a:solidFill>
                  <a:schemeClr val="tx1"/>
                </a:solidFill>
                <a:latin typeface="+mj-lt"/>
              </a:rPr>
              <a:t>dehiscence, hematoma, seroma and SSIs, in patients undergoing</a:t>
            </a:r>
            <a:r>
              <a:rPr lang="en-US" sz="1600" b="0" i="0" u="none" strike="noStrike" baseline="0" dirty="0">
                <a:solidFill>
                  <a:schemeClr val="tx1"/>
                </a:solidFill>
                <a:latin typeface="+mj-lt"/>
              </a:rPr>
              <a:t> primary and revision THA or TKA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FF611DF-0670-0E43-A0FF-7310CDEED495}"/>
              </a:ext>
            </a:extLst>
          </p:cNvPr>
          <p:cNvGrpSpPr/>
          <p:nvPr/>
        </p:nvGrpSpPr>
        <p:grpSpPr>
          <a:xfrm>
            <a:off x="6634233" y="4696484"/>
            <a:ext cx="4856356" cy="1788195"/>
            <a:chOff x="6359612" y="6643794"/>
            <a:chExt cx="5240372" cy="1348239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10488EB7-B9C6-44D3-B058-E46DA91628BD}"/>
                </a:ext>
              </a:extLst>
            </p:cNvPr>
            <p:cNvSpPr/>
            <p:nvPr/>
          </p:nvSpPr>
          <p:spPr>
            <a:xfrm>
              <a:off x="6359612" y="6643794"/>
              <a:ext cx="5240372" cy="1348239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A46838-732D-4307-A8D4-994F7AF9B2E4}"/>
                </a:ext>
              </a:extLst>
            </p:cNvPr>
            <p:cNvSpPr txBox="1"/>
            <p:nvPr/>
          </p:nvSpPr>
          <p:spPr>
            <a:xfrm>
              <a:off x="6476106" y="6753072"/>
              <a:ext cx="4965056" cy="997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Use of NPWT</a:t>
              </a:r>
              <a:r>
                <a:rPr lang="en-US" sz="1600" dirty="0">
                  <a:solidFill>
                    <a:schemeClr val="bg1"/>
                  </a:solidFill>
                </a:rPr>
                <a:t> helped </a:t>
              </a:r>
              <a:r>
                <a:rPr lang="en-US" sz="1600" b="1" dirty="0">
                  <a:solidFill>
                    <a:schemeClr val="bg1"/>
                  </a:solidFill>
                </a:rPr>
                <a:t>reduce </a:t>
              </a:r>
              <a:br>
                <a:rPr lang="en-US" sz="1600" b="1" dirty="0">
                  <a:solidFill>
                    <a:schemeClr val="bg1"/>
                  </a:solidFill>
                </a:rPr>
              </a:br>
              <a:r>
                <a:rPr lang="en-US" sz="1600" b="1" dirty="0">
                  <a:solidFill>
                    <a:schemeClr val="bg1"/>
                  </a:solidFill>
                </a:rPr>
                <a:t>the incidence of wound complications</a:t>
              </a:r>
              <a:r>
                <a:rPr lang="en-US" sz="1600" dirty="0">
                  <a:solidFill>
                    <a:schemeClr val="bg1"/>
                  </a:solidFill>
                </a:rPr>
                <a:t> and </a:t>
              </a:r>
              <a:r>
                <a:rPr lang="en-US" sz="1600" b="1" dirty="0">
                  <a:solidFill>
                    <a:schemeClr val="bg1"/>
                  </a:solidFill>
                </a:rPr>
                <a:t>SSIs</a:t>
              </a:r>
              <a:r>
                <a:rPr lang="en-US" sz="1600" dirty="0">
                  <a:solidFill>
                    <a:schemeClr val="bg1"/>
                  </a:solidFill>
                </a:rPr>
                <a:t> </a:t>
              </a:r>
              <a:br>
                <a:rPr lang="en-US" sz="1600" dirty="0">
                  <a:solidFill>
                    <a:schemeClr val="bg1"/>
                  </a:solidFill>
                </a:rPr>
              </a:br>
              <a:r>
                <a:rPr lang="en-US" sz="1600" dirty="0">
                  <a:solidFill>
                    <a:schemeClr val="bg1"/>
                  </a:solidFill>
                </a:rPr>
                <a:t>in high-risk patients undergoing primary and revision TKA and THAs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C167A9-B159-4B41-8BB3-804BFEDF9621}"/>
              </a:ext>
            </a:extLst>
          </p:cNvPr>
          <p:cNvGrpSpPr/>
          <p:nvPr/>
        </p:nvGrpSpPr>
        <p:grpSpPr>
          <a:xfrm>
            <a:off x="6742190" y="1246931"/>
            <a:ext cx="4747939" cy="1206883"/>
            <a:chOff x="438564" y="3354406"/>
            <a:chExt cx="4747939" cy="120688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C9E144-28E1-6D43-9C06-6A182F48C238}"/>
                </a:ext>
              </a:extLst>
            </p:cNvPr>
            <p:cNvSpPr txBox="1"/>
            <p:nvPr/>
          </p:nvSpPr>
          <p:spPr>
            <a:xfrm>
              <a:off x="866503" y="3354406"/>
              <a:ext cx="4320000" cy="331976"/>
            </a:xfrm>
            <a:prstGeom prst="round2SameRect">
              <a:avLst>
                <a:gd name="adj1" fmla="val 42566"/>
                <a:gd name="adj2" fmla="val 0"/>
              </a:avLst>
            </a:prstGeom>
            <a:solidFill>
              <a:schemeClr val="tx1">
                <a:lumMod val="20000"/>
                <a:lumOff val="80000"/>
              </a:schemeClr>
            </a:solidFill>
          </p:spPr>
          <p:txBody>
            <a:bodyPr wrap="square" tIns="0" rtlCol="0" anchor="ctr" anchorCtr="0">
              <a:noAutofit/>
            </a:bodyPr>
            <a:lstStyle/>
            <a:p>
              <a:pPr algn="ctr"/>
              <a:r>
                <a:rPr lang="en-GB" sz="1600" b="1" dirty="0"/>
                <a:t>Number of studies = 11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A537915-E003-2A43-B8FF-3232EBE18BB3}"/>
                </a:ext>
              </a:extLst>
            </p:cNvPr>
            <p:cNvSpPr txBox="1"/>
            <p:nvPr/>
          </p:nvSpPr>
          <p:spPr>
            <a:xfrm>
              <a:off x="866503" y="3376800"/>
              <a:ext cx="4320000" cy="1184489"/>
            </a:xfrm>
            <a:prstGeom prst="roundRect">
              <a:avLst>
                <a:gd name="adj" fmla="val 10626"/>
              </a:avLst>
            </a:prstGeom>
            <a:noFill/>
            <a:ln w="31750">
              <a:solidFill>
                <a:schemeClr val="tx1">
                  <a:lumMod val="20000"/>
                  <a:lumOff val="80000"/>
                </a:schemeClr>
              </a:solidFill>
            </a:ln>
          </p:spPr>
          <p:txBody>
            <a:bodyPr wrap="square" tIns="216000" rtlCol="0" anchor="ctr" anchorCtr="0">
              <a:noAutofit/>
            </a:bodyPr>
            <a:lstStyle/>
            <a:p>
              <a:pPr algn="ctr"/>
              <a:r>
                <a:rPr lang="en-GB" b="1" dirty="0"/>
                <a:t>8</a:t>
              </a:r>
              <a:r>
                <a:rPr lang="en-GB" sz="1600" dirty="0"/>
                <a:t> RCTs</a:t>
              </a:r>
            </a:p>
            <a:p>
              <a:pPr algn="ctr"/>
              <a:r>
                <a:rPr lang="en-GB" b="1" dirty="0"/>
                <a:t>3</a:t>
              </a:r>
              <a:r>
                <a:rPr lang="en-GB" sz="1600" dirty="0"/>
                <a:t> cohort studies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1671971-003D-6040-9D14-F13EE1DBCB95}"/>
                </a:ext>
              </a:extLst>
            </p:cNvPr>
            <p:cNvGrpSpPr/>
            <p:nvPr/>
          </p:nvGrpSpPr>
          <p:grpSpPr>
            <a:xfrm>
              <a:off x="438564" y="3388317"/>
              <a:ext cx="1153792" cy="1153792"/>
              <a:chOff x="1801135" y="3373805"/>
              <a:chExt cx="1153792" cy="1153792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EAF2E25-E2CD-6245-9CB2-22C4A95CBF06}"/>
                  </a:ext>
                </a:extLst>
              </p:cNvPr>
              <p:cNvSpPr/>
              <p:nvPr/>
            </p:nvSpPr>
            <p:spPr>
              <a:xfrm>
                <a:off x="1801135" y="3373805"/>
                <a:ext cx="1153792" cy="1153792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DACD468-3547-B147-86DB-991647DA23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3618" y="3500380"/>
                <a:ext cx="568827" cy="900643"/>
              </a:xfrm>
              <a:prstGeom prst="rect">
                <a:avLst/>
              </a:prstGeom>
            </p:spPr>
          </p:pic>
        </p:grp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B95B7C2-E4DF-4D02-B8E0-3D138F426489}"/>
              </a:ext>
            </a:extLst>
          </p:cNvPr>
          <p:cNvSpPr/>
          <p:nvPr/>
        </p:nvSpPr>
        <p:spPr>
          <a:xfrm>
            <a:off x="221777" y="3034619"/>
            <a:ext cx="5995643" cy="1104034"/>
          </a:xfrm>
          <a:prstGeom prst="round2SameRect">
            <a:avLst>
              <a:gd name="adj1" fmla="val 13162"/>
              <a:gd name="adj2" fmla="val 0"/>
            </a:avLst>
          </a:prstGeom>
          <a:solidFill>
            <a:schemeClr val="accent5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1600" dirty="0">
                <a:solidFill>
                  <a:schemeClr val="bg1"/>
                </a:solidFill>
                <a:latin typeface="+mj-lt"/>
              </a:rPr>
              <a:t>High-risk patients undergoing primary </a:t>
            </a:r>
            <a:br>
              <a:rPr lang="en-GB" sz="1600" dirty="0">
                <a:solidFill>
                  <a:schemeClr val="bg1"/>
                </a:solidFill>
                <a:latin typeface="+mj-lt"/>
              </a:rPr>
            </a:br>
            <a:r>
              <a:rPr lang="en-GB" sz="1600" dirty="0">
                <a:solidFill>
                  <a:schemeClr val="bg1"/>
                </a:solidFill>
                <a:latin typeface="+mj-lt"/>
              </a:rPr>
              <a:t>and revision THA and TKA exhibited the following outcomes when receiving NPWT (including PICO</a:t>
            </a:r>
            <a:r>
              <a:rPr lang="en-GB" sz="1600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◊</a:t>
            </a:r>
            <a:r>
              <a:rPr lang="en-GB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+mj-lt"/>
              </a:rPr>
              <a:t>sNPWT</a:t>
            </a:r>
            <a:r>
              <a:rPr lang="en-GB" sz="1600" dirty="0">
                <a:solidFill>
                  <a:schemeClr val="bg1"/>
                </a:solidFill>
                <a:latin typeface="+mj-lt"/>
              </a:rPr>
              <a:t>) compared with standard dressings: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667699F-993D-914C-A2C9-5B85193DB82D}"/>
              </a:ext>
            </a:extLst>
          </p:cNvPr>
          <p:cNvGrpSpPr/>
          <p:nvPr/>
        </p:nvGrpSpPr>
        <p:grpSpPr>
          <a:xfrm>
            <a:off x="388607" y="4396679"/>
            <a:ext cx="5967036" cy="1794745"/>
            <a:chOff x="5686832" y="-1933552"/>
            <a:chExt cx="5967036" cy="179474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D777B35-D736-7E4F-8353-E72490D3581A}"/>
                </a:ext>
              </a:extLst>
            </p:cNvPr>
            <p:cNvGrpSpPr/>
            <p:nvPr/>
          </p:nvGrpSpPr>
          <p:grpSpPr>
            <a:xfrm>
              <a:off x="5686832" y="-1933552"/>
              <a:ext cx="2736000" cy="1786839"/>
              <a:chOff x="5814422" y="-1933552"/>
              <a:chExt cx="2736000" cy="1786839"/>
            </a:xfrm>
          </p:grpSpPr>
          <p:sp>
            <p:nvSpPr>
              <p:cNvPr id="34" name="Text Placeholder 6">
                <a:extLst>
                  <a:ext uri="{FF2B5EF4-FFF2-40B4-BE49-F238E27FC236}">
                    <a16:creationId xmlns:a16="http://schemas.microsoft.com/office/drawing/2014/main" id="{69F357E1-5101-41E9-BF23-5281E0F314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14422" y="-1496156"/>
                <a:ext cx="2736000" cy="134944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vert="horz" lIns="0" tIns="72000" rIns="0" bIns="0" rtlCol="0" anchor="t" anchorCtr="0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9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rgbClr val="717275"/>
                    </a:solidFill>
                    <a:latin typeface="+mj-lt"/>
                  </a:rPr>
                  <a:t>Significant reductions </a:t>
                </a:r>
                <a:r>
                  <a:rPr lang="en-US" sz="1600" dirty="0">
                    <a:solidFill>
                      <a:srgbClr val="717275"/>
                    </a:solidFill>
                    <a:latin typeface="+mj-lt"/>
                  </a:rPr>
                  <a:t>in</a:t>
                </a:r>
                <a:r>
                  <a:rPr lang="en-US" sz="1600" b="1" dirty="0">
                    <a:solidFill>
                      <a:srgbClr val="717275"/>
                    </a:solidFill>
                    <a:latin typeface="+mj-lt"/>
                  </a:rPr>
                  <a:t> </a:t>
                </a:r>
                <a:r>
                  <a:rPr lang="en-US" sz="1600" dirty="0">
                    <a:solidFill>
                      <a:srgbClr val="717275"/>
                    </a:solidFill>
                    <a:latin typeface="+mj-lt"/>
                  </a:rPr>
                  <a:t>incidences of </a:t>
                </a:r>
                <a:r>
                  <a:rPr lang="en-US" sz="1600" b="1" dirty="0">
                    <a:solidFill>
                      <a:srgbClr val="717275"/>
                    </a:solidFill>
                    <a:latin typeface="+mj-lt"/>
                  </a:rPr>
                  <a:t>wound complications</a:t>
                </a:r>
              </a:p>
              <a:p>
                <a:pPr algn="ctr"/>
                <a:r>
                  <a:rPr lang="en-US" sz="1200" dirty="0">
                    <a:solidFill>
                      <a:srgbClr val="717275"/>
                    </a:solidFill>
                    <a:latin typeface="+mj-lt"/>
                  </a:rPr>
                  <a:t>(OR=0.38; 95% CI: 0.15–0.93; p=0.03)</a:t>
                </a:r>
                <a:endParaRPr lang="en-US" sz="800" dirty="0">
                  <a:solidFill>
                    <a:srgbClr val="717275"/>
                  </a:solidFill>
                  <a:latin typeface="AdvOT569473da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9D15440-8365-9847-8C25-570F3DAEFC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75092" y="-1933552"/>
                <a:ext cx="540000" cy="540000"/>
              </a:xfrm>
              <a:prstGeom prst="rect">
                <a:avLst/>
              </a:prstGeom>
            </p:spPr>
          </p:pic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00E4E39-ECA1-5B45-B402-4A18D1FADC4C}"/>
                </a:ext>
              </a:extLst>
            </p:cNvPr>
            <p:cNvGrpSpPr/>
            <p:nvPr/>
          </p:nvGrpSpPr>
          <p:grpSpPr>
            <a:xfrm>
              <a:off x="8917868" y="-1933552"/>
              <a:ext cx="2736000" cy="1794745"/>
              <a:chOff x="9173048" y="-1933552"/>
              <a:chExt cx="2736000" cy="1794745"/>
            </a:xfrm>
          </p:grpSpPr>
          <p:sp>
            <p:nvSpPr>
              <p:cNvPr id="38" name="Text Placeholder 7">
                <a:extLst>
                  <a:ext uri="{FF2B5EF4-FFF2-40B4-BE49-F238E27FC236}">
                    <a16:creationId xmlns:a16="http://schemas.microsoft.com/office/drawing/2014/main" id="{8829906C-8E39-4B0F-95B6-07C5A258EE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73048" y="-1488807"/>
                <a:ext cx="2736000" cy="1350000"/>
              </a:xfrm>
              <a:prstGeom prst="roundRect">
                <a:avLst/>
              </a:prstGeom>
              <a:noFill/>
            </p:spPr>
            <p:txBody>
              <a:bodyPr vert="horz" lIns="0" tIns="72000" rIns="0" bIns="0" rtlCol="0" anchor="t" anchorCtr="0">
                <a:noAutofit/>
              </a:bodyPr>
              <a:lstStyle>
                <a:lvl1pPr marL="0" indent="6350" algn="l" defTabSz="9144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1200"/>
                  </a:spcAft>
                  <a:buFont typeface="Arial" panose="020B0604020202020204" pitchFamily="34" charset="0"/>
                  <a:buNone/>
                  <a:tabLst/>
                  <a:defRPr lang="en-US" sz="1600" b="1" kern="1200">
                    <a:solidFill>
                      <a:srgbClr val="FF9E18"/>
                    </a:solidFill>
                    <a:effectLst/>
                    <a:latin typeface="Verdana" panose="020B0604030504040204" pitchFamily="34" charset="0"/>
                    <a:ea typeface="+mn-ea"/>
                    <a:cs typeface="+mn-cs"/>
                  </a:defRPr>
                </a:lvl1pPr>
                <a:lvl2pPr marL="4763" marR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 lang="en-US" sz="1600" b="0" i="0" kern="1200">
                    <a:solidFill>
                      <a:srgbClr val="404043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222250" marR="0" indent="-217488" algn="l" defTabSz="914400" rtl="0" eaLnBrk="1" fontAlgn="t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404043"/>
                  </a:buClr>
                  <a:buSzPct val="110000"/>
                  <a:buFontTx/>
                  <a:buBlip>
                    <a:blip r:embed="rId5"/>
                  </a:buBlip>
                  <a:tabLst/>
                  <a:defRPr lang="en-US" sz="1300" kern="1200">
                    <a:solidFill>
                      <a:srgbClr val="404043"/>
                    </a:solidFill>
                    <a:effectLst/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444500" marR="0" indent="-206375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404043"/>
                  </a:buClr>
                  <a:buSzPct val="110000"/>
                  <a:buFont typeface="Arial" panose="020B0604020202020204" pitchFamily="34" charset="0"/>
                  <a:buChar char="•"/>
                  <a:tabLst/>
                  <a:defRPr lang="en-GB" sz="1400" kern="1200" dirty="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615950" marR="0" indent="-160338" algn="l" defTabSz="914400" rtl="0" eaLnBrk="1" fontAlgn="auto" latinLnBrk="0" hangingPunct="1">
                  <a:lnSpc>
                    <a:spcPct val="11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404043"/>
                  </a:buClr>
                  <a:buSzTx/>
                  <a:buFont typeface="Arial" panose="020B0604020202020204" pitchFamily="34" charset="0"/>
                  <a:buChar char="•"/>
                  <a:tabLst/>
                  <a:defRPr lang="en-GB" sz="1200" kern="1200" dirty="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804863" marR="0" indent="-163513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404043"/>
                  </a:buClr>
                  <a:buSzTx/>
                  <a:buFont typeface="Arial" panose="020B0604020202020204" pitchFamily="34" charset="0"/>
                  <a:buChar char="•"/>
                  <a:tabLst/>
                  <a:defRPr lang="en-GB" sz="1200" kern="120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968375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7pPr>
                <a:lvl8pPr marL="1146175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8pPr>
                <a:lvl9pPr marL="1309688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>
                    <a:solidFill>
                      <a:srgbClr val="717275"/>
                    </a:solidFill>
                    <a:latin typeface="+mj-lt"/>
                  </a:rPr>
                  <a:t>Significantly lower </a:t>
                </a:r>
                <a:r>
                  <a:rPr lang="en-US" b="0" dirty="0">
                    <a:solidFill>
                      <a:srgbClr val="717275"/>
                    </a:solidFill>
                    <a:latin typeface="+mj-lt"/>
                  </a:rPr>
                  <a:t>incidences of </a:t>
                </a:r>
                <a:r>
                  <a:rPr lang="en-US" dirty="0">
                    <a:solidFill>
                      <a:srgbClr val="717275"/>
                    </a:solidFill>
                    <a:latin typeface="+mj-lt"/>
                  </a:rPr>
                  <a:t>SSIs </a:t>
                </a:r>
                <a:r>
                  <a:rPr lang="en-US" sz="1200" b="0" dirty="0">
                    <a:solidFill>
                      <a:srgbClr val="717275"/>
                    </a:solidFill>
                    <a:latin typeface="+mj-lt"/>
                  </a:rPr>
                  <a:t>(OR=0.24; 95% CI: 0.09–0.64; p=0.005)</a:t>
                </a:r>
                <a:endParaRPr lang="en-US" sz="1400" b="0" dirty="0">
                  <a:solidFill>
                    <a:srgbClr val="717275"/>
                  </a:solidFill>
                  <a:latin typeface="+mj-lt"/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B40A69C9-7224-E244-AD84-92DAF16210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35265" y="-1933552"/>
                <a:ext cx="540000" cy="540000"/>
              </a:xfrm>
              <a:prstGeom prst="rect">
                <a:avLst/>
              </a:prstGeom>
            </p:spPr>
          </p:pic>
        </p:grpSp>
      </p:grpSp>
      <p:sp>
        <p:nvSpPr>
          <p:cNvPr id="51" name="Slide Number Placeholder 6">
            <a:extLst>
              <a:ext uri="{FF2B5EF4-FFF2-40B4-BE49-F238E27FC236}">
                <a16:creationId xmlns:a16="http://schemas.microsoft.com/office/drawing/2014/main" id="{BF0FDDBD-C74D-F240-95C2-23AB5183E286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4</a:t>
            </a:fld>
            <a:endParaRPr lang="en-GB" sz="9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A584F9-BA08-40FD-818F-19D2B308EF29}"/>
              </a:ext>
            </a:extLst>
          </p:cNvPr>
          <p:cNvCxnSpPr/>
          <p:nvPr/>
        </p:nvCxnSpPr>
        <p:spPr>
          <a:xfrm>
            <a:off x="388607" y="2806262"/>
            <a:ext cx="11233389" cy="0"/>
          </a:xfrm>
          <a:prstGeom prst="line">
            <a:avLst/>
          </a:prstGeom>
          <a:ln w="31750">
            <a:solidFill>
              <a:srgbClr val="78C3ED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F9C1037-7F69-40AF-91E7-C447B3A84132}"/>
              </a:ext>
            </a:extLst>
          </p:cNvPr>
          <p:cNvSpPr/>
          <p:nvPr/>
        </p:nvSpPr>
        <p:spPr>
          <a:xfrm>
            <a:off x="17745107" y="1911018"/>
            <a:ext cx="45719" cy="45719"/>
          </a:xfrm>
          <a:prstGeom prst="roundRect">
            <a:avLst/>
          </a:prstGeom>
          <a:solidFill>
            <a:srgbClr val="35739C"/>
          </a:solidFill>
          <a:ln w="3175">
            <a:solidFill>
              <a:srgbClr val="3573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E59E8D-EC2C-4D23-8596-8A75CDB508AA}"/>
              </a:ext>
            </a:extLst>
          </p:cNvPr>
          <p:cNvSpPr txBox="1"/>
          <p:nvPr/>
        </p:nvSpPr>
        <p:spPr>
          <a:xfrm>
            <a:off x="4666664" y="3012711"/>
            <a:ext cx="88994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717275"/>
                </a:solidFill>
              </a:rPr>
              <a:t>In </a:t>
            </a:r>
            <a:r>
              <a:rPr lang="en-US" sz="1600" b="1" dirty="0">
                <a:solidFill>
                  <a:srgbClr val="717275"/>
                </a:solidFill>
              </a:rPr>
              <a:t>revision arthroplasties</a:t>
            </a:r>
            <a:r>
              <a:rPr lang="en-US" sz="1600" dirty="0">
                <a:solidFill>
                  <a:srgbClr val="717275"/>
                </a:solidFill>
              </a:rPr>
              <a:t>, </a:t>
            </a:r>
            <a:br>
              <a:rPr lang="en-US" sz="1600" dirty="0">
                <a:solidFill>
                  <a:srgbClr val="717275"/>
                </a:solidFill>
              </a:rPr>
            </a:br>
            <a:r>
              <a:rPr lang="en-US" sz="1600" b="1" dirty="0">
                <a:solidFill>
                  <a:srgbClr val="717275"/>
                </a:solidFill>
              </a:rPr>
              <a:t>NPWT</a:t>
            </a:r>
            <a:r>
              <a:rPr lang="en-US" sz="1600" dirty="0">
                <a:solidFill>
                  <a:srgbClr val="717275"/>
                </a:solidFill>
              </a:rPr>
              <a:t> patients experienced </a:t>
            </a:r>
            <a:r>
              <a:rPr lang="en-US" sz="1600" b="1" dirty="0">
                <a:solidFill>
                  <a:srgbClr val="717275"/>
                </a:solidFill>
              </a:rPr>
              <a:t>significantly </a:t>
            </a:r>
            <a:br>
              <a:rPr lang="en-US" sz="1600" b="1" dirty="0">
                <a:solidFill>
                  <a:srgbClr val="717275"/>
                </a:solidFill>
              </a:rPr>
            </a:br>
            <a:r>
              <a:rPr lang="en-US" sz="1600" b="1" dirty="0">
                <a:solidFill>
                  <a:srgbClr val="717275"/>
                </a:solidFill>
              </a:rPr>
              <a:t>fewer wound complications </a:t>
            </a:r>
            <a:r>
              <a:rPr lang="en-US" sz="1200" dirty="0">
                <a:solidFill>
                  <a:srgbClr val="717275"/>
                </a:solidFill>
              </a:rPr>
              <a:t>(p&lt;0.001)</a:t>
            </a:r>
            <a:br>
              <a:rPr lang="en-US" dirty="0">
                <a:solidFill>
                  <a:srgbClr val="717275"/>
                </a:solidFill>
              </a:rPr>
            </a:br>
            <a:r>
              <a:rPr lang="en-US" sz="1200" dirty="0">
                <a:solidFill>
                  <a:srgbClr val="717275"/>
                </a:solidFill>
              </a:rPr>
              <a:t>(OR=0.33; 95% CI:0.18–0.62</a:t>
            </a:r>
            <a:br>
              <a:rPr lang="en-US" sz="1400" dirty="0">
                <a:solidFill>
                  <a:srgbClr val="717275"/>
                </a:solidFill>
              </a:rPr>
            </a:br>
            <a:r>
              <a:rPr lang="en-US" sz="1600" dirty="0">
                <a:solidFill>
                  <a:srgbClr val="717275"/>
                </a:solidFill>
              </a:rPr>
              <a:t>and</a:t>
            </a:r>
            <a:r>
              <a:rPr lang="en-US" sz="1600" b="1" dirty="0">
                <a:solidFill>
                  <a:srgbClr val="717275"/>
                </a:solidFill>
              </a:rPr>
              <a:t> SSIs </a:t>
            </a:r>
            <a:r>
              <a:rPr lang="en-US" sz="1200" dirty="0">
                <a:solidFill>
                  <a:srgbClr val="717275"/>
                </a:solidFill>
              </a:rPr>
              <a:t>(p=0.004) </a:t>
            </a:r>
            <a:br>
              <a:rPr lang="en-US" dirty="0">
                <a:solidFill>
                  <a:srgbClr val="717275"/>
                </a:solidFill>
              </a:rPr>
            </a:br>
            <a:r>
              <a:rPr lang="en-US" sz="1200" dirty="0">
                <a:solidFill>
                  <a:srgbClr val="717275"/>
                </a:solidFill>
              </a:rPr>
              <a:t>(OR=0.26; 95% CI: 0.11–0.66) </a:t>
            </a:r>
            <a:endParaRPr lang="en-US" dirty="0">
              <a:solidFill>
                <a:srgbClr val="7172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27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6FD95-033D-40AF-85FE-95F2E4DDA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8999826" cy="838279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Overview of PICO</a:t>
            </a:r>
            <a:r>
              <a:rPr lang="en-GB" sz="2400" b="0" baseline="30000" dirty="0">
                <a:ea typeface="Verdana" panose="020B0604030504040204" pitchFamily="34" charset="0"/>
              </a:rPr>
              <a:t>◊</a:t>
            </a:r>
            <a:r>
              <a:rPr lang="en-GB" sz="2400" b="0" dirty="0">
                <a:ea typeface="Verdana" panose="020B0604030504040204" pitchFamily="34" charset="0"/>
              </a:rPr>
              <a:t> </a:t>
            </a:r>
            <a:r>
              <a:rPr lang="en-GB" sz="2400" b="0" dirty="0" err="1"/>
              <a:t>sNPWT</a:t>
            </a:r>
            <a:r>
              <a:rPr lang="en-GB" sz="2400" b="0" dirty="0"/>
              <a:t> studies </a:t>
            </a:r>
            <a:br>
              <a:rPr lang="en-GB" sz="2400" b="0" dirty="0"/>
            </a:br>
            <a:r>
              <a:rPr lang="en-GB" sz="2400" b="0" dirty="0"/>
              <a:t>in orthopaedic surgery by incision site</a:t>
            </a:r>
            <a:endParaRPr lang="en-US" sz="2400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7DB7CC0-0F27-134E-8059-15D817D838B1}"/>
              </a:ext>
            </a:extLst>
          </p:cNvPr>
          <p:cNvGrpSpPr/>
          <p:nvPr/>
        </p:nvGrpSpPr>
        <p:grpSpPr>
          <a:xfrm>
            <a:off x="1287068" y="1169257"/>
            <a:ext cx="9617863" cy="5255531"/>
            <a:chOff x="655749" y="1232517"/>
            <a:chExt cx="9617863" cy="52555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EAEA40B-6716-4954-B64E-28575D701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5883" y="1232517"/>
              <a:ext cx="1917282" cy="5120841"/>
            </a:xfrm>
            <a:prstGeom prst="rect">
              <a:avLst/>
            </a:prstGeom>
          </p:spPr>
        </p:pic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5349193-EA6E-4A41-9D63-004A4842CB3D}"/>
                </a:ext>
              </a:extLst>
            </p:cNvPr>
            <p:cNvGrpSpPr/>
            <p:nvPr/>
          </p:nvGrpSpPr>
          <p:grpSpPr>
            <a:xfrm>
              <a:off x="3245808" y="4105396"/>
              <a:ext cx="1993144" cy="212944"/>
              <a:chOff x="3245808" y="4105396"/>
              <a:chExt cx="1993144" cy="21294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13636D9-6453-4526-9AA5-DFD10A082AC6}"/>
                  </a:ext>
                </a:extLst>
              </p:cNvPr>
              <p:cNvSpPr/>
              <p:nvPr/>
            </p:nvSpPr>
            <p:spPr>
              <a:xfrm>
                <a:off x="5026008" y="4105396"/>
                <a:ext cx="212944" cy="212944"/>
              </a:xfrm>
              <a:prstGeom prst="ellipse">
                <a:avLst/>
              </a:prstGeom>
              <a:solidFill>
                <a:schemeClr val="accent3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BCBD4463-4528-4C56-91FF-776B520B05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45808" y="4199168"/>
                <a:ext cx="1818300" cy="0"/>
              </a:xfrm>
              <a:prstGeom prst="straightConnector1">
                <a:avLst/>
              </a:prstGeom>
              <a:ln w="41275" cap="rnd">
                <a:solidFill>
                  <a:srgbClr val="B4BC0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494DE33-8274-0740-A24B-76AFBB3960BB}"/>
                </a:ext>
              </a:extLst>
            </p:cNvPr>
            <p:cNvGrpSpPr/>
            <p:nvPr/>
          </p:nvGrpSpPr>
          <p:grpSpPr>
            <a:xfrm>
              <a:off x="3245808" y="5127599"/>
              <a:ext cx="2048218" cy="212944"/>
              <a:chOff x="3245808" y="5127599"/>
              <a:chExt cx="2048218" cy="212944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A56D82F-4AF7-4ACA-9EBB-EFD62F0F462A}"/>
                  </a:ext>
                </a:extLst>
              </p:cNvPr>
              <p:cNvSpPr/>
              <p:nvPr/>
            </p:nvSpPr>
            <p:spPr>
              <a:xfrm>
                <a:off x="5081082" y="5127599"/>
                <a:ext cx="212944" cy="212944"/>
              </a:xfrm>
              <a:prstGeom prst="ellipse">
                <a:avLst/>
              </a:prstGeom>
              <a:solidFill>
                <a:srgbClr val="F2D007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290F390-0EF6-437E-BEF6-CB34545F71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45808" y="5229539"/>
                <a:ext cx="1818300" cy="0"/>
              </a:xfrm>
              <a:prstGeom prst="straightConnector1">
                <a:avLst/>
              </a:prstGeom>
              <a:ln w="41275" cap="rnd">
                <a:solidFill>
                  <a:srgbClr val="F2D007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6F6F6A3-D867-5B44-BB3E-1987F31D4AF8}"/>
                </a:ext>
              </a:extLst>
            </p:cNvPr>
            <p:cNvGrpSpPr/>
            <p:nvPr/>
          </p:nvGrpSpPr>
          <p:grpSpPr>
            <a:xfrm>
              <a:off x="3245808" y="5913415"/>
              <a:ext cx="2099616" cy="212944"/>
              <a:chOff x="3245808" y="5913415"/>
              <a:chExt cx="2099616" cy="212944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964018B7-70C7-4BBB-8688-FED02C2598AB}"/>
                  </a:ext>
                </a:extLst>
              </p:cNvPr>
              <p:cNvSpPr/>
              <p:nvPr/>
            </p:nvSpPr>
            <p:spPr>
              <a:xfrm>
                <a:off x="5132480" y="5913415"/>
                <a:ext cx="212944" cy="212944"/>
              </a:xfrm>
              <a:prstGeom prst="ellipse">
                <a:avLst/>
              </a:prstGeom>
              <a:solidFill>
                <a:srgbClr val="BF8A5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8BC3B18-DF29-4F13-8E26-24D766264091}"/>
                  </a:ext>
                </a:extLst>
              </p:cNvPr>
              <p:cNvCxnSpPr>
                <a:cxnSpLocks/>
                <a:stCxn id="9" idx="6"/>
              </p:cNvCxnSpPr>
              <p:nvPr/>
            </p:nvCxnSpPr>
            <p:spPr>
              <a:xfrm flipH="1" flipV="1">
                <a:off x="3245808" y="6011726"/>
                <a:ext cx="2016000" cy="8161"/>
              </a:xfrm>
              <a:prstGeom prst="straightConnector1">
                <a:avLst/>
              </a:prstGeom>
              <a:ln w="41275" cap="rnd">
                <a:solidFill>
                  <a:srgbClr val="BF8A5A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5A79E85-D352-BD4D-9A83-999646913306}"/>
                </a:ext>
              </a:extLst>
            </p:cNvPr>
            <p:cNvGrpSpPr/>
            <p:nvPr/>
          </p:nvGrpSpPr>
          <p:grpSpPr>
            <a:xfrm>
              <a:off x="655749" y="4028154"/>
              <a:ext cx="2525282" cy="649504"/>
              <a:chOff x="715070" y="2294895"/>
              <a:chExt cx="2525282" cy="649504"/>
            </a:xfrm>
          </p:grpSpPr>
          <p:sp>
            <p:nvSpPr>
              <p:cNvPr id="4" name="Round Same-side Corner of Rectangle 3">
                <a:extLst>
                  <a:ext uri="{FF2B5EF4-FFF2-40B4-BE49-F238E27FC236}">
                    <a16:creationId xmlns:a16="http://schemas.microsoft.com/office/drawing/2014/main" id="{6811842B-228E-8D4B-9660-061C56886D96}"/>
                  </a:ext>
                </a:extLst>
              </p:cNvPr>
              <p:cNvSpPr/>
              <p:nvPr/>
            </p:nvSpPr>
            <p:spPr>
              <a:xfrm>
                <a:off x="715070" y="2294895"/>
                <a:ext cx="2525282" cy="294652"/>
              </a:xfrm>
              <a:prstGeom prst="round2SameRect">
                <a:avLst>
                  <a:gd name="adj1" fmla="val 23024"/>
                  <a:gd name="adj2" fmla="val 0"/>
                </a:avLst>
              </a:prstGeom>
              <a:solidFill>
                <a:schemeClr val="accent3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400" b="1" dirty="0"/>
                  <a:t>Hip</a:t>
                </a:r>
              </a:p>
            </p:txBody>
          </p:sp>
          <p:sp>
            <p:nvSpPr>
              <p:cNvPr id="48" name="Round Same-side Corner of Rectangle 47">
                <a:extLst>
                  <a:ext uri="{FF2B5EF4-FFF2-40B4-BE49-F238E27FC236}">
                    <a16:creationId xmlns:a16="http://schemas.microsoft.com/office/drawing/2014/main" id="{B0D3F0F5-BFA7-8A44-8DAB-C037CE130C09}"/>
                  </a:ext>
                </a:extLst>
              </p:cNvPr>
              <p:cNvSpPr/>
              <p:nvPr/>
            </p:nvSpPr>
            <p:spPr>
              <a:xfrm>
                <a:off x="715070" y="2589547"/>
                <a:ext cx="2525282" cy="354852"/>
              </a:xfrm>
              <a:prstGeom prst="round2SameRect">
                <a:avLst>
                  <a:gd name="adj1" fmla="val 0"/>
                  <a:gd name="adj2" fmla="val 21056"/>
                </a:avLst>
              </a:prstGeom>
              <a:noFill/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1200" dirty="0">
                    <a:solidFill>
                      <a:schemeClr val="tx1"/>
                    </a:solidFill>
                  </a:rPr>
                  <a:t>Masters J, 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et al</a:t>
                </a:r>
                <a:r>
                  <a:rPr lang="en-GB" sz="1200" dirty="0">
                    <a:solidFill>
                      <a:schemeClr val="tx1"/>
                    </a:solidFill>
                  </a:rPr>
                  <a:t>. (2021)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C6E279B-4E8F-E64E-BD85-C14B0C5141BD}"/>
                </a:ext>
              </a:extLst>
            </p:cNvPr>
            <p:cNvGrpSpPr/>
            <p:nvPr/>
          </p:nvGrpSpPr>
          <p:grpSpPr>
            <a:xfrm>
              <a:off x="655749" y="5058304"/>
              <a:ext cx="2525282" cy="649504"/>
              <a:chOff x="715070" y="2294895"/>
              <a:chExt cx="2525282" cy="649504"/>
            </a:xfrm>
          </p:grpSpPr>
          <p:sp>
            <p:nvSpPr>
              <p:cNvPr id="51" name="Round Same-side Corner of Rectangle 50">
                <a:extLst>
                  <a:ext uri="{FF2B5EF4-FFF2-40B4-BE49-F238E27FC236}">
                    <a16:creationId xmlns:a16="http://schemas.microsoft.com/office/drawing/2014/main" id="{F46B8328-5896-3048-B8AB-7161F8E5926F}"/>
                  </a:ext>
                </a:extLst>
              </p:cNvPr>
              <p:cNvSpPr/>
              <p:nvPr/>
            </p:nvSpPr>
            <p:spPr>
              <a:xfrm>
                <a:off x="715070" y="2294895"/>
                <a:ext cx="2525282" cy="294652"/>
              </a:xfrm>
              <a:prstGeom prst="round2SameRect">
                <a:avLst>
                  <a:gd name="adj1" fmla="val 23024"/>
                  <a:gd name="adj2" fmla="val 0"/>
                </a:avLst>
              </a:prstGeom>
              <a:solidFill>
                <a:schemeClr val="bg2"/>
              </a:solidFill>
              <a:ln w="1905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400" b="1" dirty="0"/>
                  <a:t>Knee</a:t>
                </a:r>
              </a:p>
            </p:txBody>
          </p:sp>
          <p:sp>
            <p:nvSpPr>
              <p:cNvPr id="53" name="Round Same-side Corner of Rectangle 52">
                <a:extLst>
                  <a:ext uri="{FF2B5EF4-FFF2-40B4-BE49-F238E27FC236}">
                    <a16:creationId xmlns:a16="http://schemas.microsoft.com/office/drawing/2014/main" id="{A38ABB1E-AE69-544B-ABAB-DA072C8E0E8E}"/>
                  </a:ext>
                </a:extLst>
              </p:cNvPr>
              <p:cNvSpPr/>
              <p:nvPr/>
            </p:nvSpPr>
            <p:spPr>
              <a:xfrm>
                <a:off x="715070" y="2589547"/>
                <a:ext cx="2525282" cy="354852"/>
              </a:xfrm>
              <a:prstGeom prst="round2SameRect">
                <a:avLst>
                  <a:gd name="adj1" fmla="val 0"/>
                  <a:gd name="adj2" fmla="val 21056"/>
                </a:avLst>
              </a:prstGeom>
              <a:noFill/>
              <a:ln w="1905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1200" dirty="0" err="1">
                    <a:solidFill>
                      <a:schemeClr val="tx1"/>
                    </a:solidFill>
                  </a:rPr>
                  <a:t>Helito</a:t>
                </a:r>
                <a:r>
                  <a:rPr lang="en-GB" sz="1200" dirty="0">
                    <a:solidFill>
                      <a:schemeClr val="tx1"/>
                    </a:solidFill>
                  </a:rPr>
                  <a:t> CP, 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et al</a:t>
                </a:r>
                <a:r>
                  <a:rPr lang="en-GB" sz="1200" dirty="0">
                    <a:solidFill>
                      <a:schemeClr val="tx1"/>
                    </a:solidFill>
                  </a:rPr>
                  <a:t>. (2020)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654100A-EACD-924C-8056-F5785429CF0C}"/>
                </a:ext>
              </a:extLst>
            </p:cNvPr>
            <p:cNvGrpSpPr/>
            <p:nvPr/>
          </p:nvGrpSpPr>
          <p:grpSpPr>
            <a:xfrm>
              <a:off x="655749" y="5838544"/>
              <a:ext cx="2525282" cy="649504"/>
              <a:chOff x="715070" y="2294895"/>
              <a:chExt cx="2525282" cy="649504"/>
            </a:xfrm>
          </p:grpSpPr>
          <p:sp>
            <p:nvSpPr>
              <p:cNvPr id="58" name="Round Same-side Corner of Rectangle 57">
                <a:extLst>
                  <a:ext uri="{FF2B5EF4-FFF2-40B4-BE49-F238E27FC236}">
                    <a16:creationId xmlns:a16="http://schemas.microsoft.com/office/drawing/2014/main" id="{DBFF15DA-9083-024C-AD5E-98CA621FEA24}"/>
                  </a:ext>
                </a:extLst>
              </p:cNvPr>
              <p:cNvSpPr/>
              <p:nvPr/>
            </p:nvSpPr>
            <p:spPr>
              <a:xfrm>
                <a:off x="715070" y="2294895"/>
                <a:ext cx="2525282" cy="294652"/>
              </a:xfrm>
              <a:prstGeom prst="round2SameRect">
                <a:avLst>
                  <a:gd name="adj1" fmla="val 23024"/>
                  <a:gd name="adj2" fmla="val 0"/>
                </a:avLst>
              </a:prstGeom>
              <a:solidFill>
                <a:schemeClr val="accent6"/>
              </a:solidFill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400" b="1" dirty="0"/>
                  <a:t>Ankle</a:t>
                </a:r>
              </a:p>
            </p:txBody>
          </p:sp>
          <p:sp>
            <p:nvSpPr>
              <p:cNvPr id="59" name="Round Same-side Corner of Rectangle 58">
                <a:extLst>
                  <a:ext uri="{FF2B5EF4-FFF2-40B4-BE49-F238E27FC236}">
                    <a16:creationId xmlns:a16="http://schemas.microsoft.com/office/drawing/2014/main" id="{7FFA1C20-F83B-A747-8553-5758612980AC}"/>
                  </a:ext>
                </a:extLst>
              </p:cNvPr>
              <p:cNvSpPr/>
              <p:nvPr/>
            </p:nvSpPr>
            <p:spPr>
              <a:xfrm>
                <a:off x="715070" y="2589547"/>
                <a:ext cx="2525282" cy="354852"/>
              </a:xfrm>
              <a:prstGeom prst="round2SameRect">
                <a:avLst>
                  <a:gd name="adj1" fmla="val 0"/>
                  <a:gd name="adj2" fmla="val 21056"/>
                </a:avLst>
              </a:prstGeom>
              <a:noFill/>
              <a:ln w="190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1200" dirty="0">
                    <a:solidFill>
                      <a:schemeClr val="tx1"/>
                    </a:solidFill>
                  </a:rPr>
                  <a:t>Matsumoto T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, et al. </a:t>
                </a:r>
                <a:r>
                  <a:rPr lang="en-GB" sz="1200" dirty="0">
                    <a:solidFill>
                      <a:schemeClr val="tx1"/>
                    </a:solidFill>
                  </a:rPr>
                  <a:t>(2015)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1083868-1047-0A49-8482-AB0BCF8DF72C}"/>
                </a:ext>
              </a:extLst>
            </p:cNvPr>
            <p:cNvGrpSpPr/>
            <p:nvPr/>
          </p:nvGrpSpPr>
          <p:grpSpPr>
            <a:xfrm>
              <a:off x="7748330" y="4054470"/>
              <a:ext cx="2525282" cy="1342642"/>
              <a:chOff x="7577249" y="2478754"/>
              <a:chExt cx="2525282" cy="1342642"/>
            </a:xfrm>
          </p:grpSpPr>
          <p:sp>
            <p:nvSpPr>
              <p:cNvPr id="63" name="Round Same-side Corner of Rectangle 62">
                <a:extLst>
                  <a:ext uri="{FF2B5EF4-FFF2-40B4-BE49-F238E27FC236}">
                    <a16:creationId xmlns:a16="http://schemas.microsoft.com/office/drawing/2014/main" id="{0ECD551D-00CE-F14A-B711-565816315E61}"/>
                  </a:ext>
                </a:extLst>
              </p:cNvPr>
              <p:cNvSpPr/>
              <p:nvPr/>
            </p:nvSpPr>
            <p:spPr>
              <a:xfrm>
                <a:off x="7577249" y="2478754"/>
                <a:ext cx="2525282" cy="294652"/>
              </a:xfrm>
              <a:prstGeom prst="round2SameRect">
                <a:avLst>
                  <a:gd name="adj1" fmla="val 23024"/>
                  <a:gd name="adj2" fmla="val 0"/>
                </a:avLst>
              </a:prstGeom>
              <a:solidFill>
                <a:srgbClr val="79CAC1"/>
              </a:solidFill>
              <a:ln w="19050">
                <a:solidFill>
                  <a:srgbClr val="79CA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400" b="1" dirty="0"/>
                  <a:t>Hip &amp; knee</a:t>
                </a:r>
              </a:p>
            </p:txBody>
          </p:sp>
          <p:sp>
            <p:nvSpPr>
              <p:cNvPr id="64" name="Round Same-side Corner of Rectangle 63">
                <a:extLst>
                  <a:ext uri="{FF2B5EF4-FFF2-40B4-BE49-F238E27FC236}">
                    <a16:creationId xmlns:a16="http://schemas.microsoft.com/office/drawing/2014/main" id="{AD4F66E6-23BC-0349-B251-BAFEE634C85C}"/>
                  </a:ext>
                </a:extLst>
              </p:cNvPr>
              <p:cNvSpPr/>
              <p:nvPr/>
            </p:nvSpPr>
            <p:spPr>
              <a:xfrm>
                <a:off x="7577249" y="2773405"/>
                <a:ext cx="2525282" cy="1047991"/>
              </a:xfrm>
              <a:prstGeom prst="round2SameRect">
                <a:avLst>
                  <a:gd name="adj1" fmla="val 0"/>
                  <a:gd name="adj2" fmla="val 10402"/>
                </a:avLst>
              </a:prstGeom>
              <a:noFill/>
              <a:ln w="19050">
                <a:solidFill>
                  <a:srgbClr val="79CA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1200" dirty="0" err="1">
                    <a:solidFill>
                      <a:schemeClr val="tx1"/>
                    </a:solidFill>
                  </a:rPr>
                  <a:t>Karlakki</a:t>
                </a:r>
                <a:r>
                  <a:rPr lang="en-GB" sz="1200" dirty="0">
                    <a:solidFill>
                      <a:schemeClr val="tx1"/>
                    </a:solidFill>
                  </a:rPr>
                  <a:t> SL, 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et al</a:t>
                </a:r>
                <a:r>
                  <a:rPr lang="en-GB" sz="1200" dirty="0">
                    <a:solidFill>
                      <a:schemeClr val="tx1"/>
                    </a:solidFill>
                  </a:rPr>
                  <a:t>. (2016)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1200" dirty="0" err="1">
                    <a:solidFill>
                      <a:schemeClr val="tx1"/>
                    </a:solidFill>
                  </a:rPr>
                  <a:t>Nherera</a:t>
                </a:r>
                <a:r>
                  <a:rPr lang="en-GB" sz="1200" dirty="0">
                    <a:solidFill>
                      <a:schemeClr val="tx1"/>
                    </a:solidFill>
                  </a:rPr>
                  <a:t> LM, 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et al. </a:t>
                </a:r>
                <a:r>
                  <a:rPr lang="en-GB" sz="1200" dirty="0">
                    <a:solidFill>
                      <a:schemeClr val="tx1"/>
                    </a:solidFill>
                  </a:rPr>
                  <a:t>(2017)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1200" dirty="0">
                    <a:solidFill>
                      <a:schemeClr val="tx1"/>
                    </a:solidFill>
                  </a:rPr>
                  <a:t>Keeney JA, 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et al</a:t>
                </a:r>
                <a:r>
                  <a:rPr lang="en-GB" sz="1200" dirty="0">
                    <a:solidFill>
                      <a:schemeClr val="tx1"/>
                    </a:solidFill>
                  </a:rPr>
                  <a:t>. (2019)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1200" dirty="0" err="1">
                    <a:solidFill>
                      <a:schemeClr val="tx1"/>
                    </a:solidFill>
                  </a:rPr>
                  <a:t>Mhaske</a:t>
                </a:r>
                <a:r>
                  <a:rPr lang="en-GB" sz="1200" dirty="0">
                    <a:solidFill>
                      <a:schemeClr val="tx1"/>
                    </a:solidFill>
                  </a:rPr>
                  <a:t> AS, 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et al.</a:t>
                </a:r>
                <a:r>
                  <a:rPr lang="en-GB" sz="1200" dirty="0">
                    <a:solidFill>
                      <a:schemeClr val="tx1"/>
                    </a:solidFill>
                  </a:rPr>
                  <a:t> (2019)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6A77BC0-E14D-0B44-9138-181D155C3040}"/>
                </a:ext>
              </a:extLst>
            </p:cNvPr>
            <p:cNvGrpSpPr/>
            <p:nvPr/>
          </p:nvGrpSpPr>
          <p:grpSpPr>
            <a:xfrm>
              <a:off x="7748330" y="5838544"/>
              <a:ext cx="2525282" cy="649504"/>
              <a:chOff x="715070" y="2294895"/>
              <a:chExt cx="2525282" cy="649504"/>
            </a:xfrm>
          </p:grpSpPr>
          <p:sp>
            <p:nvSpPr>
              <p:cNvPr id="70" name="Round Same-side Corner of Rectangle 69">
                <a:extLst>
                  <a:ext uri="{FF2B5EF4-FFF2-40B4-BE49-F238E27FC236}">
                    <a16:creationId xmlns:a16="http://schemas.microsoft.com/office/drawing/2014/main" id="{A4B5A39A-46BB-6641-AC2A-4A108D0948F1}"/>
                  </a:ext>
                </a:extLst>
              </p:cNvPr>
              <p:cNvSpPr/>
              <p:nvPr/>
            </p:nvSpPr>
            <p:spPr>
              <a:xfrm>
                <a:off x="715070" y="2294895"/>
                <a:ext cx="2525282" cy="294652"/>
              </a:xfrm>
              <a:prstGeom prst="round2SameRect">
                <a:avLst>
                  <a:gd name="adj1" fmla="val 23024"/>
                  <a:gd name="adj2" fmla="val 0"/>
                </a:avLst>
              </a:prstGeom>
              <a:solidFill>
                <a:srgbClr val="78C3ED"/>
              </a:solidFill>
              <a:ln w="19050">
                <a:solidFill>
                  <a:srgbClr val="78C3E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400" b="1" dirty="0"/>
                  <a:t>Foot &amp; ankle</a:t>
                </a:r>
              </a:p>
            </p:txBody>
          </p:sp>
          <p:sp>
            <p:nvSpPr>
              <p:cNvPr id="71" name="Round Same-side Corner of Rectangle 70">
                <a:extLst>
                  <a:ext uri="{FF2B5EF4-FFF2-40B4-BE49-F238E27FC236}">
                    <a16:creationId xmlns:a16="http://schemas.microsoft.com/office/drawing/2014/main" id="{3F550F6C-AD91-8A44-A669-F986DF4A2998}"/>
                  </a:ext>
                </a:extLst>
              </p:cNvPr>
              <p:cNvSpPr/>
              <p:nvPr/>
            </p:nvSpPr>
            <p:spPr>
              <a:xfrm>
                <a:off x="715070" y="2589547"/>
                <a:ext cx="2525282" cy="354852"/>
              </a:xfrm>
              <a:prstGeom prst="round2SameRect">
                <a:avLst>
                  <a:gd name="adj1" fmla="val 0"/>
                  <a:gd name="adj2" fmla="val 21056"/>
                </a:avLst>
              </a:prstGeom>
              <a:noFill/>
              <a:ln w="19050">
                <a:solidFill>
                  <a:srgbClr val="78C3E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200" dirty="0" err="1">
                    <a:solidFill>
                      <a:schemeClr val="tx1"/>
                    </a:solidFill>
                  </a:rPr>
                  <a:t>Dingemans</a:t>
                </a:r>
                <a:r>
                  <a:rPr lang="en-GB" sz="1200" dirty="0">
                    <a:solidFill>
                      <a:schemeClr val="tx1"/>
                    </a:solidFill>
                  </a:rPr>
                  <a:t> SA, </a:t>
                </a:r>
                <a:r>
                  <a:rPr lang="en-GB" sz="1200" i="1" dirty="0">
                    <a:solidFill>
                      <a:schemeClr val="tx1"/>
                    </a:solidFill>
                  </a:rPr>
                  <a:t>et al. </a:t>
                </a:r>
                <a:r>
                  <a:rPr lang="en-GB" sz="1200" dirty="0">
                    <a:solidFill>
                      <a:schemeClr val="tx1"/>
                    </a:solidFill>
                  </a:rPr>
                  <a:t>(2018</a:t>
                </a:r>
                <a:r>
                  <a:rPr lang="en-GB" sz="11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5FEE1A2-5781-3E4A-9102-9E643BFF9FEA}"/>
                </a:ext>
              </a:extLst>
            </p:cNvPr>
            <p:cNvGrpSpPr/>
            <p:nvPr/>
          </p:nvGrpSpPr>
          <p:grpSpPr>
            <a:xfrm>
              <a:off x="5569449" y="5905254"/>
              <a:ext cx="2090014" cy="425888"/>
              <a:chOff x="5569449" y="5905254"/>
              <a:chExt cx="2090014" cy="425888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64B8508-30A1-4D4B-B204-BE51AFEDD610}"/>
                  </a:ext>
                </a:extLst>
              </p:cNvPr>
              <p:cNvSpPr/>
              <p:nvPr/>
            </p:nvSpPr>
            <p:spPr>
              <a:xfrm>
                <a:off x="5569449" y="5905254"/>
                <a:ext cx="212944" cy="212944"/>
              </a:xfrm>
              <a:prstGeom prst="ellipse">
                <a:avLst/>
              </a:prstGeom>
              <a:solidFill>
                <a:srgbClr val="78C3ED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5F953E8-2E7F-4397-93A3-2144606F1E74}"/>
                  </a:ext>
                </a:extLst>
              </p:cNvPr>
              <p:cNvSpPr/>
              <p:nvPr/>
            </p:nvSpPr>
            <p:spPr>
              <a:xfrm>
                <a:off x="5883056" y="6118198"/>
                <a:ext cx="212944" cy="212944"/>
              </a:xfrm>
              <a:prstGeom prst="ellipse">
                <a:avLst/>
              </a:prstGeom>
              <a:solidFill>
                <a:srgbClr val="78C3ED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CAB03A30-AE1F-4CB6-9C6B-5057453EF7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9463" y="5999026"/>
                <a:ext cx="1980000" cy="23525"/>
              </a:xfrm>
              <a:prstGeom prst="straightConnector1">
                <a:avLst/>
              </a:prstGeom>
              <a:ln w="41275" cap="rnd">
                <a:solidFill>
                  <a:srgbClr val="78C3ED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702A4419-A7A9-49A5-BBA5-F120EDAEF3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1700" y="6224670"/>
                <a:ext cx="812800" cy="3622"/>
              </a:xfrm>
              <a:prstGeom prst="straightConnector1">
                <a:avLst/>
              </a:prstGeom>
              <a:ln w="41275" cap="rnd">
                <a:solidFill>
                  <a:srgbClr val="78C3ED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5A24B1E1-D0EA-EA47-937B-A81A3A443D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94500" y="6015806"/>
                <a:ext cx="0" cy="212486"/>
              </a:xfrm>
              <a:prstGeom prst="straightConnector1">
                <a:avLst/>
              </a:prstGeom>
              <a:ln w="41275" cap="rnd">
                <a:solidFill>
                  <a:srgbClr val="78C3ED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39C4EC6-FB6A-EE41-AD9D-CEC4B6275E6D}"/>
                </a:ext>
              </a:extLst>
            </p:cNvPr>
            <p:cNvGrpSpPr/>
            <p:nvPr/>
          </p:nvGrpSpPr>
          <p:grpSpPr>
            <a:xfrm>
              <a:off x="5645649" y="4108948"/>
              <a:ext cx="2013814" cy="1272650"/>
              <a:chOff x="5645649" y="4108948"/>
              <a:chExt cx="2013814" cy="127265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CB114AA-91AE-4FEB-9D84-4E6DBEE2DEA7}"/>
                  </a:ext>
                </a:extLst>
              </p:cNvPr>
              <p:cNvSpPr/>
              <p:nvPr/>
            </p:nvSpPr>
            <p:spPr>
              <a:xfrm>
                <a:off x="5674592" y="4108948"/>
                <a:ext cx="212944" cy="212944"/>
              </a:xfrm>
              <a:prstGeom prst="ellipse">
                <a:avLst/>
              </a:prstGeom>
              <a:solidFill>
                <a:srgbClr val="79CAC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1964DDD-738E-4E99-8430-5C878D7BDD95}"/>
                  </a:ext>
                </a:extLst>
              </p:cNvPr>
              <p:cNvSpPr/>
              <p:nvPr/>
            </p:nvSpPr>
            <p:spPr>
              <a:xfrm>
                <a:off x="5645649" y="5168654"/>
                <a:ext cx="212944" cy="212944"/>
              </a:xfrm>
              <a:prstGeom prst="ellipse">
                <a:avLst/>
              </a:prstGeom>
              <a:solidFill>
                <a:srgbClr val="79CAC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FC79ED8D-EE15-4E2D-9670-AABD453FDB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0493" y="4199168"/>
                <a:ext cx="1838970" cy="12700"/>
              </a:xfrm>
              <a:prstGeom prst="straightConnector1">
                <a:avLst/>
              </a:prstGeom>
              <a:ln w="41275" cap="rnd">
                <a:solidFill>
                  <a:srgbClr val="79CAC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CD4E4A07-2B77-4AEB-8014-C8A3AB2116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6993" y="5275126"/>
                <a:ext cx="935907" cy="0"/>
              </a:xfrm>
              <a:prstGeom prst="straightConnector1">
                <a:avLst/>
              </a:prstGeom>
              <a:ln w="41275" cap="rnd">
                <a:solidFill>
                  <a:srgbClr val="79CAC1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4E204E5E-E743-CA4C-8898-5C8968906D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96793" y="4199168"/>
                <a:ext cx="0" cy="1075958"/>
              </a:xfrm>
              <a:prstGeom prst="straightConnector1">
                <a:avLst/>
              </a:prstGeom>
              <a:ln w="41275" cap="rnd">
                <a:solidFill>
                  <a:srgbClr val="79CAC1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Slide Number Placeholder 6">
            <a:extLst>
              <a:ext uri="{FF2B5EF4-FFF2-40B4-BE49-F238E27FC236}">
                <a16:creationId xmlns:a16="http://schemas.microsoft.com/office/drawing/2014/main" id="{A5188522-5D65-5D40-B225-D72B0E64CE6F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5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401299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Karlakki</a:t>
            </a:r>
            <a:r>
              <a:rPr lang="en-GB" sz="2400" b="0" dirty="0"/>
              <a:t> SL, </a:t>
            </a:r>
            <a:r>
              <a:rPr lang="en-GB" sz="2400" b="0" i="1" dirty="0"/>
              <a:t>et al</a:t>
            </a:r>
            <a:r>
              <a:rPr lang="en-GB" sz="2400" b="0" dirty="0"/>
              <a:t>. 2016</a:t>
            </a:r>
            <a:r>
              <a:rPr lang="en-GB" sz="2400" b="0" baseline="30000" dirty="0"/>
              <a:t>1</a:t>
            </a:r>
            <a:br>
              <a:rPr lang="en-GB" b="0" dirty="0"/>
            </a:br>
            <a:r>
              <a:rPr lang="en-GB" sz="1800" b="0" dirty="0"/>
              <a:t>Study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59DC1-6BA4-4570-A5ED-9F49279A1C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188000"/>
            <a:ext cx="10639265" cy="961930"/>
          </a:xfrm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</a:pPr>
            <a:r>
              <a:rPr lang="en-US" sz="1800" dirty="0"/>
              <a:t>A </a:t>
            </a:r>
            <a:r>
              <a:rPr lang="en-US" sz="1800" dirty="0" err="1"/>
              <a:t>randomised</a:t>
            </a:r>
            <a:r>
              <a:rPr lang="en-US" sz="1800" dirty="0"/>
              <a:t>, controlled trial assessing the effect of PICO</a:t>
            </a:r>
            <a:r>
              <a:rPr lang="en-US" sz="1800" baseline="30000" dirty="0">
                <a:solidFill>
                  <a:srgbClr val="FF9E18"/>
                </a:solidFill>
                <a:ea typeface="Verdana" panose="020B0604030504040204" pitchFamily="34" charset="0"/>
              </a:rPr>
              <a:t>◊</a:t>
            </a:r>
            <a:r>
              <a:rPr lang="en-US" sz="1800" dirty="0">
                <a:ea typeface="Verdana" panose="020B0604030504040204" pitchFamily="34" charset="0"/>
              </a:rPr>
              <a:t> </a:t>
            </a:r>
            <a:r>
              <a:rPr lang="en-US" sz="1800" dirty="0" err="1"/>
              <a:t>sNPWT</a:t>
            </a:r>
            <a:r>
              <a:rPr lang="en-US" sz="1800" dirty="0"/>
              <a:t> on wound exudate, </a:t>
            </a:r>
            <a:br>
              <a:rPr lang="en-US" sz="1800" dirty="0"/>
            </a:br>
            <a:r>
              <a:rPr lang="en-US" sz="1800" dirty="0" err="1"/>
              <a:t>LoS</a:t>
            </a:r>
            <a:r>
              <a:rPr lang="en-US" sz="1800" dirty="0"/>
              <a:t>, wound complications, dressing changes and cost effectiveness in patients undergoing primary THA or TKA in the UK</a:t>
            </a:r>
            <a:endParaRPr lang="en-GB" sz="1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B40781-DA40-ED4F-BBF5-C19C92372A7E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50C934-8BFB-764D-8B90-A5684B5D4127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F1E8D3C-0B3D-1345-B5BA-2A41D8361590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AB68B70-5605-2A48-B8F3-2D1271D0FE2F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7C5F7C9-8B0E-8B4A-999D-CAD78FA96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E1AF79-C12C-9A4F-BFDC-495258826CE3}"/>
              </a:ext>
            </a:extLst>
          </p:cNvPr>
          <p:cNvGrpSpPr/>
          <p:nvPr/>
        </p:nvGrpSpPr>
        <p:grpSpPr>
          <a:xfrm>
            <a:off x="955355" y="2728885"/>
            <a:ext cx="9622624" cy="2184387"/>
            <a:chOff x="1284688" y="3398005"/>
            <a:chExt cx="9622624" cy="218438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B0FE034-B191-164A-A5A0-7C307B76647D}"/>
                </a:ext>
              </a:extLst>
            </p:cNvPr>
            <p:cNvGrpSpPr/>
            <p:nvPr/>
          </p:nvGrpSpPr>
          <p:grpSpPr>
            <a:xfrm>
              <a:off x="1284688" y="3398944"/>
              <a:ext cx="4588057" cy="2183444"/>
              <a:chOff x="1361166" y="2632524"/>
              <a:chExt cx="4309816" cy="2086331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B3D2EE9F-AF35-BE4C-AB15-5EB36EDCDC7A}"/>
                  </a:ext>
                </a:extLst>
              </p:cNvPr>
              <p:cNvSpPr/>
              <p:nvPr/>
            </p:nvSpPr>
            <p:spPr>
              <a:xfrm>
                <a:off x="1782051" y="3067711"/>
                <a:ext cx="3888931" cy="165114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PICO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sNPWT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(n=102)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69.0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ASA score ≥3: 12%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BMI ≥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 </a:t>
                </a: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35kg/m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  <a:r>
                  <a:rPr kumimoji="0" lang="en-GB" sz="1600" b="0" i="0" u="none" strike="noStrike" kern="1200" cap="none" spc="0" normalizeH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: 20%</a:t>
                </a:r>
                <a:endPara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B15454C-D099-4844-AD36-31D7B11C6D1E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212FE91D-DB43-234A-8EBF-C0127BBB1B93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FD16C14E-3DE4-3A4A-8554-7D5CB7C79B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0260E0F-D965-3641-AE40-F3142523C5DB}"/>
                </a:ext>
              </a:extLst>
            </p:cNvPr>
            <p:cNvGrpSpPr/>
            <p:nvPr/>
          </p:nvGrpSpPr>
          <p:grpSpPr>
            <a:xfrm>
              <a:off x="6319255" y="3398005"/>
              <a:ext cx="4588057" cy="2184387"/>
              <a:chOff x="1361166" y="4445916"/>
              <a:chExt cx="4309816" cy="2087230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7EE3E68B-2E41-8F40-8B2A-4EF169FF9840}"/>
                  </a:ext>
                </a:extLst>
              </p:cNvPr>
              <p:cNvSpPr/>
              <p:nvPr/>
            </p:nvSpPr>
            <p:spPr>
              <a:xfrm>
                <a:off x="1782050" y="4882004"/>
                <a:ext cx="3888932" cy="165114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(n=107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69.2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ASA score: ≥3: 11%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BMI ≥ 35kg/m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  <a:r>
                  <a:rPr kumimoji="0" lang="en-GB" sz="1600" b="0" i="0" u="none" strike="noStrike" kern="1200" cap="none" spc="0" normalizeH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: 9%</a:t>
                </a:r>
                <a:endPara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D67679A-6F23-2A4C-8DA5-6A71AF5F8C45}"/>
                  </a:ext>
                </a:extLst>
              </p:cNvPr>
              <p:cNvGrpSpPr/>
              <p:nvPr/>
            </p:nvGrpSpPr>
            <p:grpSpPr>
              <a:xfrm>
                <a:off x="1361166" y="4445916"/>
                <a:ext cx="845420" cy="859970"/>
                <a:chOff x="1061602" y="3929007"/>
                <a:chExt cx="845420" cy="859970"/>
              </a:xfrm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4AC65DA0-1889-CE4A-840F-84615A24B307}"/>
                    </a:ext>
                  </a:extLst>
                </p:cNvPr>
                <p:cNvSpPr/>
                <p:nvPr/>
              </p:nvSpPr>
              <p:spPr>
                <a:xfrm>
                  <a:off x="1061602" y="3929007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EB032AFD-5090-DA4B-9EA3-D52535F25D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109008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2" name="TextBox 21">
            <a:hlinkClick r:id="rId6" action="ppaction://hlinksldjump"/>
            <a:extLst>
              <a:ext uri="{FF2B5EF4-FFF2-40B4-BE49-F238E27FC236}">
                <a16:creationId xmlns:a16="http://schemas.microsoft.com/office/drawing/2014/main" id="{2E696664-AF65-1B4F-B036-7F21F7421F2E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53284C27-8666-F84A-9FC6-F36BB42E5DE7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6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99841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5C0C7DC-6E1D-4814-8336-D4A3621F1D9D}"/>
              </a:ext>
            </a:extLst>
          </p:cNvPr>
          <p:cNvSpPr txBox="1">
            <a:spLocks/>
          </p:cNvSpPr>
          <p:nvPr/>
        </p:nvSpPr>
        <p:spPr>
          <a:xfrm>
            <a:off x="360000" y="248400"/>
            <a:ext cx="9464601" cy="839787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2600" b="1" kern="1200">
                <a:solidFill>
                  <a:srgbClr val="FF9E18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da-DK" sz="2400" b="0" dirty="0"/>
              <a:t>Karlakki SL, </a:t>
            </a:r>
            <a:r>
              <a:rPr lang="da-DK" sz="2400" b="0" i="1" dirty="0"/>
              <a:t>et al</a:t>
            </a:r>
            <a:r>
              <a:rPr lang="da-DK" sz="2400" b="0" dirty="0"/>
              <a:t>. 2016</a:t>
            </a:r>
            <a:r>
              <a:rPr lang="en-GB" sz="2400" b="0" baseline="30000" dirty="0"/>
              <a:t>1</a:t>
            </a:r>
            <a:br>
              <a:rPr lang="da-DK" b="0" dirty="0"/>
            </a:br>
            <a:r>
              <a:rPr lang="da-DK" sz="1800" b="0" dirty="0"/>
              <a:t>Results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7AB5D70-BA37-411D-A7BF-61D4CE418C92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846673-886E-4F0F-AF43-DE3009250826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BF43025-0568-4C2B-91D2-02E69D592D50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7D57DBC-D6E8-455C-8C55-2D4F30D3E977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212CBDF1-CF1B-4398-9CD1-90BF69F2F6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B519E86-F96B-4760-B92F-9A45789C02B4}"/>
              </a:ext>
            </a:extLst>
          </p:cNvPr>
          <p:cNvSpPr txBox="1"/>
          <p:nvPr/>
        </p:nvSpPr>
        <p:spPr>
          <a:xfrm>
            <a:off x="360000" y="1188000"/>
            <a:ext cx="974797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With use of PICO</a:t>
            </a:r>
            <a:r>
              <a:rPr lang="en-GB" baseline="30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◊</a:t>
            </a:r>
            <a:r>
              <a:rPr lang="en-GB" dirty="0"/>
              <a:t> </a:t>
            </a:r>
            <a:r>
              <a:rPr lang="en-GB" dirty="0" err="1"/>
              <a:t>sNPWT</a:t>
            </a:r>
            <a:r>
              <a:rPr lang="en-GB" dirty="0"/>
              <a:t> versus standard dressings*, there was: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835CCA-6299-4473-93CF-C25AA7EA701F}"/>
              </a:ext>
            </a:extLst>
          </p:cNvPr>
          <p:cNvSpPr txBox="1"/>
          <p:nvPr/>
        </p:nvSpPr>
        <p:spPr>
          <a:xfrm>
            <a:off x="0" y="6553132"/>
            <a:ext cx="10864052" cy="304868"/>
          </a:xfrm>
          <a:prstGeom prst="rect">
            <a:avLst/>
          </a:prstGeom>
          <a:noFill/>
        </p:spPr>
        <p:txBody>
          <a:bodyPr wrap="square" lIns="360000" tIns="0" rIns="0" bIns="180000" rtlCol="0">
            <a:spAutoFit/>
          </a:bodyPr>
          <a:lstStyle/>
          <a:p>
            <a:pPr algn="l"/>
            <a:r>
              <a:rPr lang="en-GB" sz="800" dirty="0">
                <a:latin typeface="Verdana" panose="020B060403050404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*A</a:t>
            </a:r>
            <a:r>
              <a:rPr lang="en-GB" sz="800" dirty="0">
                <a:effectLst/>
                <a:latin typeface="Verdana" panose="020B060403050404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ll results are based on ITT (Intention to treat) analyses unless otherwise stated.</a:t>
            </a:r>
            <a:endParaRPr lang="en-US" sz="8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B26D07-9790-F045-B2C4-C5377120731B}"/>
              </a:ext>
            </a:extLst>
          </p:cNvPr>
          <p:cNvGrpSpPr/>
          <p:nvPr/>
        </p:nvGrpSpPr>
        <p:grpSpPr>
          <a:xfrm>
            <a:off x="261955" y="4441814"/>
            <a:ext cx="11655440" cy="1757624"/>
            <a:chOff x="261955" y="4441814"/>
            <a:chExt cx="11655440" cy="175762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44EE31-0DB6-424B-A44E-0E37354676CD}"/>
                </a:ext>
              </a:extLst>
            </p:cNvPr>
            <p:cNvGrpSpPr/>
            <p:nvPr/>
          </p:nvGrpSpPr>
          <p:grpSpPr>
            <a:xfrm>
              <a:off x="4289675" y="4441814"/>
              <a:ext cx="3600000" cy="1757624"/>
              <a:chOff x="4262990" y="4597815"/>
              <a:chExt cx="3600000" cy="1757624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EBA69213-4171-4582-84CC-278166DD5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6590" y="4597815"/>
                <a:ext cx="812800" cy="812800"/>
              </a:xfrm>
              <a:prstGeom prst="rect">
                <a:avLst/>
              </a:prstGeom>
            </p:spPr>
          </p:pic>
          <p:sp>
            <p:nvSpPr>
              <p:cNvPr id="35" name="Text Placeholder 8">
                <a:extLst>
                  <a:ext uri="{FF2B5EF4-FFF2-40B4-BE49-F238E27FC236}">
                    <a16:creationId xmlns:a16="http://schemas.microsoft.com/office/drawing/2014/main" id="{3EE2690D-16EB-054F-B061-D5DBF69B44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62990" y="5358691"/>
                <a:ext cx="3600000" cy="996748"/>
              </a:xfrm>
              <a:prstGeom prst="rect">
                <a:avLst/>
              </a:prstGeom>
            </p:spPr>
            <p:txBody>
              <a:bodyPr vert="horz" lIns="0" tIns="0" rIns="0" bIns="0" rtlCol="0">
                <a:spAutoFit/>
              </a:bodyPr>
              <a:lstStyle>
                <a:lvl1pPr marL="0" indent="6350" algn="l" defTabSz="9144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lang="en-US" sz="1600" b="1" kern="1200">
                    <a:solidFill>
                      <a:schemeClr val="tx2"/>
                    </a:solidFill>
                    <a:effectLst/>
                    <a:latin typeface="Verdana" panose="020B0604030504040204" pitchFamily="34" charset="0"/>
                    <a:ea typeface="+mn-ea"/>
                    <a:cs typeface="+mn-cs"/>
                  </a:defRPr>
                </a:lvl1pPr>
                <a:lvl2pPr marL="4763" marR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 lang="en-GB" sz="1600" b="0" i="0" kern="1200">
                    <a:solidFill>
                      <a:srgbClr val="404043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222250" marR="0" indent="-217488" algn="l" defTabSz="914400" rtl="0" eaLnBrk="1" fontAlgn="t" latinLnBrk="0" hangingPunct="1">
                  <a:lnSpc>
                    <a:spcPct val="11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404043"/>
                  </a:buClr>
                  <a:buSzPct val="110000"/>
                  <a:buFontTx/>
                  <a:buBlip>
                    <a:blip r:embed="rId5"/>
                  </a:buBlip>
                  <a:tabLst/>
                  <a:defRPr lang="en-GB" sz="1300" kern="1200">
                    <a:solidFill>
                      <a:srgbClr val="404043"/>
                    </a:solidFill>
                    <a:effectLst/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444500" marR="0" indent="-206375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404043"/>
                  </a:buClr>
                  <a:buSzPct val="110000"/>
                  <a:buFont typeface="Arial" panose="020B0604020202020204" pitchFamily="34" charset="0"/>
                  <a:buChar char="•"/>
                  <a:tabLst/>
                  <a:defRPr lang="en-GB" sz="1400" kern="1200" dirty="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615950" marR="0" indent="-160338" algn="l" defTabSz="914400" rtl="0" eaLnBrk="1" fontAlgn="auto" latinLnBrk="0" hangingPunct="1">
                  <a:lnSpc>
                    <a:spcPct val="11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404043"/>
                  </a:buClr>
                  <a:buSzTx/>
                  <a:buFont typeface="Arial" panose="020B0604020202020204" pitchFamily="34" charset="0"/>
                  <a:buChar char="•"/>
                  <a:tabLst/>
                  <a:defRPr lang="en-GB" sz="1200" kern="1200" dirty="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804863" marR="0" indent="-163513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404043"/>
                  </a:buClr>
                  <a:buSzTx/>
                  <a:buFont typeface="Arial" panose="020B0604020202020204" pitchFamily="34" charset="0"/>
                  <a:buChar char="•"/>
                  <a:tabLst/>
                  <a:defRPr lang="en-GB" sz="1200" kern="120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968375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7pPr>
                <a:lvl8pPr marL="1146175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8pPr>
                <a:lvl9pPr marL="1309688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Significant reduction </a:t>
                </a:r>
                <a:br>
                  <a:rPr lang="en-GB" dirty="0">
                    <a:solidFill>
                      <a:schemeClr val="tx1"/>
                    </a:solidFill>
                  </a:rPr>
                </a:br>
                <a:r>
                  <a:rPr lang="en-GB" b="0" dirty="0">
                    <a:solidFill>
                      <a:schemeClr val="tx1"/>
                    </a:solidFill>
                  </a:rPr>
                  <a:t>in </a:t>
                </a:r>
                <a:r>
                  <a:rPr lang="en-GB" dirty="0">
                    <a:solidFill>
                      <a:schemeClr val="tx1"/>
                    </a:solidFill>
                  </a:rPr>
                  <a:t>total mean number </a:t>
                </a:r>
                <a:br>
                  <a:rPr lang="en-GB" dirty="0">
                    <a:solidFill>
                      <a:schemeClr val="tx1"/>
                    </a:solidFill>
                  </a:rPr>
                </a:br>
                <a:r>
                  <a:rPr lang="en-GB" dirty="0">
                    <a:solidFill>
                      <a:schemeClr val="tx1"/>
                    </a:solidFill>
                  </a:rPr>
                  <a:t>of dressing changes</a:t>
                </a:r>
                <a:endParaRPr lang="en-GB" b="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1200" b="0" dirty="0">
                    <a:solidFill>
                      <a:schemeClr val="tx1"/>
                    </a:solidFill>
                  </a:rPr>
                  <a:t>(2.5 vs 4.2; p=0.002) </a:t>
                </a:r>
                <a:endParaRPr lang="en-GB" sz="1200" b="0" strike="sngStrike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42362F8-249F-234F-B4C7-1336054562E6}"/>
                </a:ext>
              </a:extLst>
            </p:cNvPr>
            <p:cNvGrpSpPr/>
            <p:nvPr/>
          </p:nvGrpSpPr>
          <p:grpSpPr>
            <a:xfrm>
              <a:off x="261955" y="4474326"/>
              <a:ext cx="3600000" cy="1546665"/>
              <a:chOff x="-20670" y="4630327"/>
              <a:chExt cx="3600000" cy="1546665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84C88F97-AE45-43E4-BF57-917C2EBC9B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5442" y="4630327"/>
                <a:ext cx="747776" cy="747776"/>
              </a:xfrm>
              <a:prstGeom prst="rect">
                <a:avLst/>
              </a:prstGeom>
            </p:spPr>
          </p:pic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283C5417-790B-413B-BAD3-DEA6927AAF62}"/>
                  </a:ext>
                </a:extLst>
              </p:cNvPr>
              <p:cNvSpPr txBox="1"/>
              <p:nvPr/>
            </p:nvSpPr>
            <p:spPr>
              <a:xfrm>
                <a:off x="-20670" y="5358691"/>
                <a:ext cx="3600000" cy="8183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GB" sz="1600" dirty="0">
                    <a:solidFill>
                      <a:schemeClr val="tx1"/>
                    </a:solidFill>
                  </a:rPr>
                  <a:t>Significant reduction </a:t>
                </a:r>
                <a:br>
                  <a:rPr lang="en-GB" sz="1600" dirty="0">
                    <a:solidFill>
                      <a:schemeClr val="tx1"/>
                    </a:solidFill>
                  </a:rPr>
                </a:br>
                <a:r>
                  <a:rPr lang="en-GB" sz="1600" b="0" dirty="0">
                    <a:solidFill>
                      <a:schemeClr val="tx1"/>
                    </a:solidFill>
                  </a:rPr>
                  <a:t>in </a:t>
                </a:r>
                <a:r>
                  <a:rPr lang="en-GB" sz="1600" b="1" dirty="0">
                    <a:solidFill>
                      <a:schemeClr val="tx1"/>
                    </a:solidFill>
                  </a:rPr>
                  <a:t>extreme </a:t>
                </a:r>
                <a:r>
                  <a:rPr lang="en-GB" sz="1600" b="1" dirty="0" err="1">
                    <a:solidFill>
                      <a:schemeClr val="tx1"/>
                    </a:solidFill>
                  </a:rPr>
                  <a:t>LoS</a:t>
                </a:r>
                <a:endParaRPr lang="en-GB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10000"/>
                  </a:lnSpc>
                </a:pPr>
                <a:r>
                  <a:rPr lang="en-GB" sz="1200" b="0" dirty="0">
                    <a:solidFill>
                      <a:schemeClr val="tx1"/>
                    </a:solidFill>
                  </a:rPr>
                  <a:t>(p=0.003; per protocol analysis)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7F70D14-A603-1244-8005-4E7F7AC860E7}"/>
                </a:ext>
              </a:extLst>
            </p:cNvPr>
            <p:cNvGrpSpPr/>
            <p:nvPr/>
          </p:nvGrpSpPr>
          <p:grpSpPr>
            <a:xfrm>
              <a:off x="8317395" y="4494646"/>
              <a:ext cx="3600000" cy="1427665"/>
              <a:chOff x="7685645" y="4650647"/>
              <a:chExt cx="3600000" cy="1427665"/>
            </a:xfrm>
          </p:grpSpPr>
          <p:sp>
            <p:nvSpPr>
              <p:cNvPr id="36" name="Text Placeholder 11">
                <a:extLst>
                  <a:ext uri="{FF2B5EF4-FFF2-40B4-BE49-F238E27FC236}">
                    <a16:creationId xmlns:a16="http://schemas.microsoft.com/office/drawing/2014/main" id="{670AC846-F968-5046-A905-E73A3DEBCB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85645" y="5358691"/>
                <a:ext cx="3600000" cy="719621"/>
              </a:xfrm>
              <a:prstGeom prst="rect">
                <a:avLst/>
              </a:prstGeom>
            </p:spPr>
            <p:txBody>
              <a:bodyPr vert="horz" lIns="0" tIns="0" rIns="0" bIns="0" rtlCol="0">
                <a:spAutoFit/>
              </a:bodyPr>
              <a:lstStyle>
                <a:lvl1pPr marL="0" indent="6350" algn="l" defTabSz="9144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lang="en-US" sz="1600" b="1" kern="1200">
                    <a:solidFill>
                      <a:schemeClr val="tx2"/>
                    </a:solidFill>
                    <a:effectLst/>
                    <a:latin typeface="Verdana" panose="020B0604030504040204" pitchFamily="34" charset="0"/>
                    <a:ea typeface="+mn-ea"/>
                    <a:cs typeface="+mn-cs"/>
                  </a:defRPr>
                </a:lvl1pPr>
                <a:lvl2pPr marL="4763" marR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 lang="en-GB" sz="1600" b="0" i="0" kern="1200">
                    <a:solidFill>
                      <a:srgbClr val="404043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222250" marR="0" indent="-217488" algn="l" defTabSz="914400" rtl="0" eaLnBrk="1" fontAlgn="t" latinLnBrk="0" hangingPunct="1">
                  <a:lnSpc>
                    <a:spcPct val="11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404043"/>
                  </a:buClr>
                  <a:buSzPct val="110000"/>
                  <a:buFontTx/>
                  <a:buBlip>
                    <a:blip r:embed="rId5"/>
                  </a:buBlip>
                  <a:tabLst/>
                  <a:defRPr lang="en-GB" sz="1300" kern="1200">
                    <a:solidFill>
                      <a:srgbClr val="404043"/>
                    </a:solidFill>
                    <a:effectLst/>
                    <a:latin typeface="Verdana" panose="020B0604030504040204" pitchFamily="34" charset="0"/>
                    <a:ea typeface="+mn-ea"/>
                    <a:cs typeface="+mn-cs"/>
                  </a:defRPr>
                </a:lvl3pPr>
                <a:lvl4pPr marL="444500" marR="0" indent="-206375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300"/>
                  </a:spcAft>
                  <a:buClr>
                    <a:srgbClr val="404043"/>
                  </a:buClr>
                  <a:buSzPct val="110000"/>
                  <a:buFont typeface="Arial" panose="020B0604020202020204" pitchFamily="34" charset="0"/>
                  <a:buChar char="•"/>
                  <a:tabLst/>
                  <a:defRPr lang="en-GB" sz="1400" kern="1200" dirty="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615950" marR="0" indent="-160338" algn="l" defTabSz="914400" rtl="0" eaLnBrk="1" fontAlgn="auto" latinLnBrk="0" hangingPunct="1">
                  <a:lnSpc>
                    <a:spcPct val="11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404043"/>
                  </a:buClr>
                  <a:buSzTx/>
                  <a:buFont typeface="Arial" panose="020B0604020202020204" pitchFamily="34" charset="0"/>
                  <a:buChar char="•"/>
                  <a:tabLst/>
                  <a:defRPr lang="en-GB" sz="1200" kern="1200" dirty="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804863" marR="0" indent="-163513" algn="l" defTabSz="914400" rtl="0" eaLnBrk="1" fontAlgn="auto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404043"/>
                  </a:buClr>
                  <a:buSzTx/>
                  <a:buFont typeface="Arial" panose="020B0604020202020204" pitchFamily="34" charset="0"/>
                  <a:buChar char="•"/>
                  <a:tabLst/>
                  <a:defRPr lang="en-GB" sz="1200" kern="1200" smtClean="0">
                    <a:solidFill>
                      <a:srgbClr val="404043"/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968375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7pPr>
                <a:lvl8pPr marL="1146175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8pPr>
                <a:lvl9pPr marL="1309688" indent="-163513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404043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rgbClr val="404043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Reduced incidence of SSC </a:t>
                </a:r>
              </a:p>
              <a:p>
                <a:pPr algn="ctr"/>
                <a:r>
                  <a:rPr lang="en-GB" sz="1200" b="0" dirty="0">
                    <a:solidFill>
                      <a:schemeClr val="tx1"/>
                    </a:solidFill>
                  </a:rPr>
                  <a:t>(2.0 vs 8.4%; p=0.06) </a:t>
                </a:r>
              </a:p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at 6 weeks follow-up</a:t>
                </a:r>
              </a:p>
            </p:txBody>
          </p:sp>
          <p:pic>
            <p:nvPicPr>
              <p:cNvPr id="177" name="Picture 176">
                <a:extLst>
                  <a:ext uri="{FF2B5EF4-FFF2-40B4-BE49-F238E27FC236}">
                    <a16:creationId xmlns:a16="http://schemas.microsoft.com/office/drawing/2014/main" id="{58D89B97-E6DB-4E81-865C-D36438D576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2077" y="4650647"/>
                <a:ext cx="707136" cy="707136"/>
              </a:xfrm>
              <a:prstGeom prst="rect">
                <a:avLst/>
              </a:prstGeom>
            </p:spPr>
          </p:pic>
        </p:grpSp>
      </p:grpSp>
      <p:sp>
        <p:nvSpPr>
          <p:cNvPr id="67" name="TextBox 66">
            <a:hlinkClick r:id="rId7" action="ppaction://hlinksldjump"/>
            <a:extLst>
              <a:ext uri="{FF2B5EF4-FFF2-40B4-BE49-F238E27FC236}">
                <a16:creationId xmlns:a16="http://schemas.microsoft.com/office/drawing/2014/main" id="{74F7A7A6-4473-FD46-A8C8-531DA3C62088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68" name="Slide Number Placeholder 6">
            <a:extLst>
              <a:ext uri="{FF2B5EF4-FFF2-40B4-BE49-F238E27FC236}">
                <a16:creationId xmlns:a16="http://schemas.microsoft.com/office/drawing/2014/main" id="{7981BE74-D11E-6A47-BA8A-086DD82928FA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7</a:t>
            </a:fld>
            <a:endParaRPr lang="en-GB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DFAE5BE-CF0D-A543-818E-B63083CCB3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49186">
            <a:off x="1258645" y="1152733"/>
            <a:ext cx="2651586" cy="3599999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0146482-4698-5945-A67D-72296CE38D0E}"/>
              </a:ext>
            </a:extLst>
          </p:cNvPr>
          <p:cNvGrpSpPr/>
          <p:nvPr/>
        </p:nvGrpSpPr>
        <p:grpSpPr>
          <a:xfrm>
            <a:off x="918876" y="2146017"/>
            <a:ext cx="3203345" cy="1598050"/>
            <a:chOff x="7510240" y="2072086"/>
            <a:chExt cx="3203345" cy="159805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B89B21A-0DBF-466F-8A91-65DB9F949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0240" y="2072086"/>
              <a:ext cx="714917" cy="64543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3C02599-88B9-4F9C-B6CD-1A1F89E9FDF7}"/>
                </a:ext>
              </a:extLst>
            </p:cNvPr>
            <p:cNvSpPr txBox="1"/>
            <p:nvPr/>
          </p:nvSpPr>
          <p:spPr>
            <a:xfrm>
              <a:off x="7797585" y="2815094"/>
              <a:ext cx="2916000" cy="8550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reduction in mean length </a:t>
              </a:r>
              <a:br>
                <a:rPr lang="en-US" sz="1600" b="1" dirty="0">
                  <a:solidFill>
                    <a:schemeClr val="bg1"/>
                  </a:solidFill>
                  <a:latin typeface="+mj-lt"/>
                </a:rPr>
              </a:br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of hospital stay</a:t>
              </a:r>
              <a:br>
                <a:rPr lang="en-US" sz="1600" dirty="0">
                  <a:solidFill>
                    <a:schemeClr val="bg1"/>
                  </a:solidFill>
                  <a:latin typeface="+mj-lt"/>
                </a:rPr>
              </a:b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(</a:t>
              </a:r>
              <a:r>
                <a:rPr lang="pl-PL" sz="1600" b="0" i="0" u="none" strike="noStrike" baseline="0" dirty="0">
                  <a:solidFill>
                    <a:srgbClr val="FFFFFF"/>
                  </a:solidFill>
                  <a:latin typeface="+mj-lt"/>
                </a:rPr>
                <a:t>p=0.07)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3739568-087E-5C45-AEB9-BD1DE143FF93}"/>
                </a:ext>
              </a:extLst>
            </p:cNvPr>
            <p:cNvSpPr txBox="1"/>
            <p:nvPr/>
          </p:nvSpPr>
          <p:spPr>
            <a:xfrm>
              <a:off x="8193585" y="2128686"/>
              <a:ext cx="2124000" cy="627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US" sz="3800" b="1" spc="-150" dirty="0">
                  <a:solidFill>
                    <a:schemeClr val="bg1"/>
                  </a:solidFill>
                </a:rPr>
                <a:t>0.9</a:t>
              </a:r>
              <a:r>
                <a:rPr lang="en-US" sz="3800" spc="-150" dirty="0">
                  <a:solidFill>
                    <a:schemeClr val="bg1"/>
                  </a:solidFill>
                </a:rPr>
                <a:t> days</a:t>
              </a:r>
              <a:endParaRPr lang="en-US" sz="1600" spc="-15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42" name="Rounded Rectangle 40">
            <a:extLst>
              <a:ext uri="{FF2B5EF4-FFF2-40B4-BE49-F238E27FC236}">
                <a16:creationId xmlns:a16="http://schemas.microsoft.com/office/drawing/2014/main" id="{A2B325BC-2924-4CDE-A669-46E10951FA50}"/>
              </a:ext>
            </a:extLst>
          </p:cNvPr>
          <p:cNvSpPr/>
          <p:nvPr/>
        </p:nvSpPr>
        <p:spPr>
          <a:xfrm>
            <a:off x="5974701" y="1702411"/>
            <a:ext cx="4685388" cy="2352366"/>
          </a:xfrm>
          <a:prstGeom prst="roundRect">
            <a:avLst>
              <a:gd name="adj" fmla="val 5390"/>
            </a:avLst>
          </a:prstGeom>
          <a:solidFill>
            <a:schemeClr val="bg1">
              <a:lumMod val="50000"/>
              <a:alpha val="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5720" rIns="91440" bIns="180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endParaRPr lang="en-GB" sz="1000" i="1" dirty="0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ABB843-E4CA-DE4B-9989-77B45AAC9A71}"/>
              </a:ext>
            </a:extLst>
          </p:cNvPr>
          <p:cNvGrpSpPr/>
          <p:nvPr/>
        </p:nvGrpSpPr>
        <p:grpSpPr>
          <a:xfrm>
            <a:off x="5947361" y="1773785"/>
            <a:ext cx="4630618" cy="2083578"/>
            <a:chOff x="1259397" y="1993142"/>
            <a:chExt cx="4630618" cy="2083578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B02A9E7D-3EFE-4F26-8A06-FB4568B2007B}"/>
                </a:ext>
              </a:extLst>
            </p:cNvPr>
            <p:cNvSpPr txBox="1"/>
            <p:nvPr/>
          </p:nvSpPr>
          <p:spPr>
            <a:xfrm>
              <a:off x="3880548" y="2050742"/>
              <a:ext cx="1835999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endParaRPr lang="en-US" sz="800" b="0" i="0" dirty="0">
                <a:effectLst/>
                <a:highlight>
                  <a:srgbClr val="FFFF00"/>
                </a:highlight>
                <a:latin typeface="Arial" panose="020B0604020202020204" pitchFamily="34" charset="0"/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86434C83-47CB-455F-9385-2A7ECD6D662D}"/>
                </a:ext>
              </a:extLst>
            </p:cNvPr>
            <p:cNvSpPr txBox="1"/>
            <p:nvPr/>
          </p:nvSpPr>
          <p:spPr>
            <a:xfrm>
              <a:off x="2210306" y="3850129"/>
              <a:ext cx="3506235" cy="226591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algn="ctr"/>
              <a:r>
                <a:rPr lang="en-GB" sz="1000" b="1" dirty="0"/>
                <a:t>Mean length of stay (days)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75AC2CF-A01D-4192-B97F-462161E6E4A6}"/>
                </a:ext>
              </a:extLst>
            </p:cNvPr>
            <p:cNvSpPr txBox="1"/>
            <p:nvPr/>
          </p:nvSpPr>
          <p:spPr>
            <a:xfrm>
              <a:off x="4548668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50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2916022C-9D7C-44F7-8D5D-36E08C3232CE}"/>
                </a:ext>
              </a:extLst>
            </p:cNvPr>
            <p:cNvSpPr txBox="1"/>
            <p:nvPr/>
          </p:nvSpPr>
          <p:spPr>
            <a:xfrm>
              <a:off x="4046610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40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36E63F35-A6BD-46AB-AA80-8A9A6685F364}"/>
                </a:ext>
              </a:extLst>
            </p:cNvPr>
            <p:cNvSpPr txBox="1"/>
            <p:nvPr/>
          </p:nvSpPr>
          <p:spPr>
            <a:xfrm>
              <a:off x="3544552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30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E7D05238-C581-4AC8-9B22-9D3C261E95EC}"/>
                </a:ext>
              </a:extLst>
            </p:cNvPr>
            <p:cNvSpPr txBox="1"/>
            <p:nvPr/>
          </p:nvSpPr>
          <p:spPr>
            <a:xfrm>
              <a:off x="3042494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20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D7306131-3E4B-422D-ACA0-E50A1C8655AD}"/>
                </a:ext>
              </a:extLst>
            </p:cNvPr>
            <p:cNvSpPr txBox="1"/>
            <p:nvPr/>
          </p:nvSpPr>
          <p:spPr>
            <a:xfrm>
              <a:off x="2540436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10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D4424A5-8773-4137-8F28-DBBC951FCEF5}"/>
                </a:ext>
              </a:extLst>
            </p:cNvPr>
            <p:cNvSpPr txBox="1"/>
            <p:nvPr/>
          </p:nvSpPr>
          <p:spPr>
            <a:xfrm>
              <a:off x="2038378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ED442A7-A884-42F9-8A2A-F6BAC79A4915}"/>
                </a:ext>
              </a:extLst>
            </p:cNvPr>
            <p:cNvSpPr txBox="1"/>
            <p:nvPr/>
          </p:nvSpPr>
          <p:spPr>
            <a:xfrm>
              <a:off x="5552782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70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07A7294-73E4-49C9-A0DC-E351C0877401}"/>
                </a:ext>
              </a:extLst>
            </p:cNvPr>
            <p:cNvSpPr txBox="1"/>
            <p:nvPr/>
          </p:nvSpPr>
          <p:spPr>
            <a:xfrm>
              <a:off x="5050726" y="3671385"/>
              <a:ext cx="337233" cy="200055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en-GB" sz="1000" dirty="0"/>
                <a:t>60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D15E27C-3184-9D43-8813-057CDCDDA760}"/>
                </a:ext>
              </a:extLst>
            </p:cNvPr>
            <p:cNvGrpSpPr/>
            <p:nvPr/>
          </p:nvGrpSpPr>
          <p:grpSpPr>
            <a:xfrm>
              <a:off x="1259397" y="2155140"/>
              <a:ext cx="2629827" cy="468000"/>
              <a:chOff x="1259397" y="2155140"/>
              <a:chExt cx="2629827" cy="468000"/>
            </a:xfrm>
          </p:grpSpPr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78FEF2F3-D75A-4004-B40A-0AA21C97AE2B}"/>
                  </a:ext>
                </a:extLst>
              </p:cNvPr>
              <p:cNvSpPr/>
              <p:nvPr/>
            </p:nvSpPr>
            <p:spPr>
              <a:xfrm>
                <a:off x="2259169" y="2155142"/>
                <a:ext cx="456327" cy="467997"/>
              </a:xfrm>
              <a:prstGeom prst="rect">
                <a:avLst/>
              </a:prstGeom>
              <a:solidFill>
                <a:srgbClr val="D5E5EC"/>
              </a:solidFill>
              <a:ln w="12700"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6F82C573-6C68-425B-9805-7FDB005AF60D}"/>
                  </a:ext>
                </a:extLst>
              </p:cNvPr>
              <p:cNvSpPr/>
              <p:nvPr/>
            </p:nvSpPr>
            <p:spPr>
              <a:xfrm>
                <a:off x="2201903" y="2155140"/>
                <a:ext cx="173701" cy="468000"/>
              </a:xfrm>
              <a:prstGeom prst="rect">
                <a:avLst/>
              </a:prstGeom>
              <a:solidFill>
                <a:srgbClr val="35739C"/>
              </a:solidFill>
              <a:ln w="3175">
                <a:solidFill>
                  <a:srgbClr val="3573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dirty="0"/>
                  <a:t>   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ACA72969-AFCE-4F12-98A5-955460325703}"/>
                  </a:ext>
                </a:extLst>
              </p:cNvPr>
              <p:cNvSpPr txBox="1"/>
              <p:nvPr/>
            </p:nvSpPr>
            <p:spPr>
              <a:xfrm>
                <a:off x="1259397" y="2175817"/>
                <a:ext cx="936647" cy="426646"/>
              </a:xfrm>
              <a:prstGeom prst="rect">
                <a:avLst/>
              </a:prstGeom>
              <a:noFill/>
            </p:spPr>
            <p:txBody>
              <a:bodyPr wrap="square" lIns="0" tIns="72000" rIns="72000" rtlCol="0">
                <a:spAutoFit/>
              </a:bodyPr>
              <a:lstStyle/>
              <a:p>
                <a:pPr algn="r"/>
                <a:r>
                  <a:rPr lang="en-GB" sz="1000" b="1" dirty="0"/>
                  <a:t>PICO </a:t>
                </a:r>
                <a:br>
                  <a:rPr lang="en-GB" sz="1000" b="1" dirty="0"/>
                </a:br>
                <a:r>
                  <a:rPr lang="en-GB" sz="1000" b="1" dirty="0" err="1"/>
                  <a:t>sNPWT</a:t>
                </a:r>
                <a:endParaRPr lang="en-GB" sz="1000" b="1" dirty="0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D4162B86-30DB-4CAD-BADD-4FC75763B062}"/>
                  </a:ext>
                </a:extLst>
              </p:cNvPr>
              <p:cNvSpPr/>
              <p:nvPr/>
            </p:nvSpPr>
            <p:spPr>
              <a:xfrm>
                <a:off x="2787160" y="2189085"/>
                <a:ext cx="1102064" cy="400110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000" b="1" dirty="0">
                    <a:solidFill>
                      <a:schemeClr val="accent1"/>
                    </a:solidFill>
                  </a:rPr>
                  <a:t>3.8 days </a:t>
                </a:r>
              </a:p>
              <a:p>
                <a:r>
                  <a:rPr lang="en-US" sz="800" dirty="0">
                    <a:solidFill>
                      <a:schemeClr val="accent1"/>
                    </a:solidFill>
                  </a:rPr>
                  <a:t>(95%CI 3.5 to 4.2)</a:t>
                </a:r>
              </a:p>
              <a:p>
                <a:r>
                  <a:rPr lang="en-US" sz="800" b="1" dirty="0"/>
                  <a:t>Range: 1–10 days</a:t>
                </a:r>
                <a:endParaRPr lang="en-GB" sz="800" b="1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99ED8FC-2AE4-2246-8A6D-73CEC01F76C1}"/>
                </a:ext>
              </a:extLst>
            </p:cNvPr>
            <p:cNvGrpSpPr/>
            <p:nvPr/>
          </p:nvGrpSpPr>
          <p:grpSpPr>
            <a:xfrm>
              <a:off x="1259397" y="2952532"/>
              <a:ext cx="4021327" cy="468000"/>
              <a:chOff x="1259397" y="2952532"/>
              <a:chExt cx="4021327" cy="468000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E1E8AF5D-B7B8-4DCA-B369-E80C244AA912}"/>
                  </a:ext>
                </a:extLst>
              </p:cNvPr>
              <p:cNvSpPr/>
              <p:nvPr/>
            </p:nvSpPr>
            <p:spPr>
              <a:xfrm>
                <a:off x="2306504" y="2952534"/>
                <a:ext cx="2974220" cy="467997"/>
              </a:xfrm>
              <a:prstGeom prst="rect">
                <a:avLst/>
              </a:prstGeom>
              <a:solidFill>
                <a:srgbClr val="F2EAE1"/>
              </a:solidFill>
              <a:ln w="12700"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47C35AB8-0892-46A2-BC3B-00183AC4A2E0}"/>
                  </a:ext>
                </a:extLst>
              </p:cNvPr>
              <p:cNvSpPr txBox="1"/>
              <p:nvPr/>
            </p:nvSpPr>
            <p:spPr>
              <a:xfrm>
                <a:off x="1259397" y="2973209"/>
                <a:ext cx="936648" cy="426646"/>
              </a:xfrm>
              <a:prstGeom prst="rect">
                <a:avLst/>
              </a:prstGeom>
              <a:noFill/>
            </p:spPr>
            <p:txBody>
              <a:bodyPr wrap="square" lIns="0" tIns="72000" rIns="72000" rtlCol="0">
                <a:spAutoFit/>
              </a:bodyPr>
              <a:lstStyle/>
              <a:p>
                <a:pPr algn="r"/>
                <a:r>
                  <a:rPr lang="en-GB" sz="1000" b="1" dirty="0"/>
                  <a:t>Standard </a:t>
                </a:r>
                <a:br>
                  <a:rPr lang="en-GB" sz="1000" b="1" dirty="0"/>
                </a:br>
                <a:r>
                  <a:rPr lang="en-GB" sz="1000" b="1" dirty="0"/>
                  <a:t>dressings</a:t>
                </a: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8121ECE4-DA2A-4C0C-BF72-608C6736A905}"/>
                  </a:ext>
                </a:extLst>
              </p:cNvPr>
              <p:cNvSpPr/>
              <p:nvPr/>
            </p:nvSpPr>
            <p:spPr>
              <a:xfrm>
                <a:off x="2208572" y="2952532"/>
                <a:ext cx="240114" cy="468000"/>
              </a:xfrm>
              <a:prstGeom prst="rect">
                <a:avLst/>
              </a:prstGeom>
              <a:solidFill>
                <a:schemeClr val="accent6"/>
              </a:solidFill>
              <a:ln w="3175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dirty="0"/>
                  <a:t>   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AD366291-DB76-4804-B16A-DB5791DC23EB}"/>
                  </a:ext>
                </a:extLst>
              </p:cNvPr>
              <p:cNvSpPr/>
              <p:nvPr/>
            </p:nvSpPr>
            <p:spPr>
              <a:xfrm>
                <a:off x="2526353" y="2986477"/>
                <a:ext cx="1040349" cy="40011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 dirty="0">
                    <a:solidFill>
                      <a:schemeClr val="accent6"/>
                    </a:solidFill>
                  </a:rPr>
                  <a:t>4.7 days </a:t>
                </a:r>
              </a:p>
              <a:p>
                <a:r>
                  <a:rPr lang="en-US" sz="800" dirty="0">
                    <a:solidFill>
                      <a:schemeClr val="accent6"/>
                    </a:solidFill>
                  </a:rPr>
                  <a:t>(95%CI 3.8 to 6.4)</a:t>
                </a:r>
              </a:p>
              <a:p>
                <a:r>
                  <a:rPr lang="en-GB" sz="800" b="1" dirty="0"/>
                  <a:t>Range: 2–61 days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8D8DF8-73BF-614B-BCAD-AC4F7BAC602C}"/>
                </a:ext>
              </a:extLst>
            </p:cNvPr>
            <p:cNvGrpSpPr/>
            <p:nvPr/>
          </p:nvGrpSpPr>
          <p:grpSpPr>
            <a:xfrm>
              <a:off x="2205236" y="1993142"/>
              <a:ext cx="3511319" cy="1656936"/>
              <a:chOff x="2205236" y="1993142"/>
              <a:chExt cx="3511319" cy="1656936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23C37563-5FF4-408E-AE13-F5891546FF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5236" y="3580739"/>
                <a:ext cx="3511319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CA04BAAC-74A2-400B-86EC-6BA88C57C9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06853" y="3580738"/>
                <a:ext cx="0" cy="693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A0CAD349-914A-45A4-A6FD-A2E673DFBA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8470" y="3580738"/>
                <a:ext cx="0" cy="693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FBAEE2BB-6CA0-4084-A83A-BA0A45B5A0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0087" y="3580738"/>
                <a:ext cx="0" cy="693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BC3F003B-45E1-44BD-B0EB-4ACAA7D56C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1704" y="3580738"/>
                <a:ext cx="0" cy="693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09DA6440-59C1-489D-9934-99C850F55C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3321" y="3580738"/>
                <a:ext cx="0" cy="693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1028E645-82B5-4B9D-9043-5B184D1CFB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4938" y="3580738"/>
                <a:ext cx="0" cy="693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2D909C60-71A2-48FC-9CF2-BA66F95EF8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6555" y="3580738"/>
                <a:ext cx="0" cy="6933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14863CC1-B16A-4DA6-8190-378D5DFF93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5236" y="1993142"/>
                <a:ext cx="0" cy="165693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7577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7AD8B-2D1F-47A3-B7DD-8400B62D3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Karlakki</a:t>
            </a:r>
            <a:r>
              <a:rPr lang="en-GB" sz="2400" b="0" dirty="0"/>
              <a:t> SL, </a:t>
            </a:r>
            <a:r>
              <a:rPr lang="en-GB" sz="2400" b="0" i="1" dirty="0"/>
              <a:t>et al</a:t>
            </a:r>
            <a:r>
              <a:rPr lang="en-GB" sz="2400" b="0" dirty="0"/>
              <a:t>. 2016</a:t>
            </a:r>
            <a:r>
              <a:rPr lang="en-GB" sz="2400" b="0" baseline="30000" dirty="0"/>
              <a:t>1</a:t>
            </a:r>
            <a:br>
              <a:rPr lang="en-GB" b="0" dirty="0"/>
            </a:br>
            <a:r>
              <a:rPr lang="en-GB" sz="1800" b="0" dirty="0"/>
              <a:t>Conclusion</a:t>
            </a:r>
            <a:endParaRPr lang="en-US" sz="18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2048F8-ACE9-4731-A2E8-D72D0995A7EB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778946A-FF3C-4C57-848D-1141478FE1DC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F71BF76-CCA9-4F0F-8BF7-154014A1DE3D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B66C2C5-98CF-4F9E-9443-59FC0755DBC2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1AB29E1-A8AF-4B6E-AD41-6B9404F6BA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ABA9680-D525-974C-8853-20D7A94BEEA6}"/>
              </a:ext>
            </a:extLst>
          </p:cNvPr>
          <p:cNvGrpSpPr/>
          <p:nvPr/>
        </p:nvGrpSpPr>
        <p:grpSpPr>
          <a:xfrm>
            <a:off x="1531177" y="2169000"/>
            <a:ext cx="9129646" cy="2520000"/>
            <a:chOff x="1338338" y="2161199"/>
            <a:chExt cx="9129646" cy="252000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7C589E9-7187-41A1-88D5-B31C7817E80C}"/>
                </a:ext>
              </a:extLst>
            </p:cNvPr>
            <p:cNvSpPr/>
            <p:nvPr/>
          </p:nvSpPr>
          <p:spPr>
            <a:xfrm>
              <a:off x="1338338" y="2161199"/>
              <a:ext cx="9129646" cy="2520000"/>
            </a:xfrm>
            <a:prstGeom prst="roundRect">
              <a:avLst>
                <a:gd name="adj" fmla="val 9410"/>
              </a:avLst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3926E5-90AE-4526-ABB6-2DF1C88D4C3B}"/>
                </a:ext>
              </a:extLst>
            </p:cNvPr>
            <p:cNvSpPr/>
            <p:nvPr/>
          </p:nvSpPr>
          <p:spPr>
            <a:xfrm>
              <a:off x="3161107" y="2395470"/>
              <a:ext cx="7113424" cy="205145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PICO</a:t>
              </a:r>
              <a:r>
                <a:rPr lang="en-US" sz="1800" b="0" i="0" u="none" strike="noStrike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US" sz="1800" b="0" i="0" u="none" strike="noStrike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sz="1800" b="0" i="0" u="none" strike="noStrike" baseline="0" dirty="0" err="1">
                  <a:solidFill>
                    <a:schemeClr val="bg1"/>
                  </a:solidFill>
                  <a:latin typeface="+mj-lt"/>
                </a:rPr>
                <a:t>sNPWT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 helped 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reduce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 the 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incidence of SSCs </a:t>
              </a:r>
              <a:b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and 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reduce </a:t>
              </a:r>
              <a:r>
                <a:rPr lang="en-US" sz="1800" b="1" i="0" u="none" strike="noStrike" baseline="0" dirty="0" err="1">
                  <a:solidFill>
                    <a:schemeClr val="bg1"/>
                  </a:solidFill>
                  <a:latin typeface="+mj-lt"/>
                </a:rPr>
                <a:t>LoS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(including extreme </a:t>
              </a:r>
              <a:r>
                <a:rPr lang="en-US" sz="1800" b="0" i="0" u="none" strike="noStrike" baseline="0" dirty="0" err="1">
                  <a:solidFill>
                    <a:schemeClr val="bg1"/>
                  </a:solidFill>
                  <a:latin typeface="+mj-lt"/>
                </a:rPr>
                <a:t>LoS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) 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in </a:t>
              </a:r>
              <a:r>
                <a:rPr lang="en-US" b="1" dirty="0">
                  <a:solidFill>
                    <a:schemeClr val="bg1"/>
                  </a:solidFill>
                  <a:latin typeface="+mj-lt"/>
                </a:rPr>
                <a:t>primary hip </a:t>
              </a:r>
              <a:br>
                <a:rPr lang="en-US" b="1" dirty="0">
                  <a:solidFill>
                    <a:schemeClr val="bg1"/>
                  </a:solidFill>
                  <a:latin typeface="+mj-lt"/>
                </a:rPr>
              </a:br>
              <a:r>
                <a:rPr lang="en-US" b="1" dirty="0">
                  <a:solidFill>
                    <a:schemeClr val="bg1"/>
                  </a:solidFill>
                  <a:latin typeface="+mj-lt"/>
                </a:rPr>
                <a:t>and knee arthroplasty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, compared 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to 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standard dressings. </a:t>
              </a:r>
              <a:br>
                <a:rPr lang="en-US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The authors suggest that reductions in the incidence </a:t>
              </a:r>
              <a:b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of wound complications are a result of reducing oedema </a:t>
              </a:r>
              <a:b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and </a:t>
              </a:r>
              <a:r>
                <a:rPr lang="en-US" sz="1800" b="0" i="0" u="none" strike="noStrike" baseline="0" dirty="0" err="1">
                  <a:solidFill>
                    <a:schemeClr val="bg1"/>
                  </a:solidFill>
                  <a:latin typeface="+mj-lt"/>
                </a:rPr>
                <a:t>stabilising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 wound edges.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BEFE7C7-2C3F-405D-8098-DA7B601E9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4017" y="2821035"/>
              <a:ext cx="1200329" cy="1200329"/>
            </a:xfrm>
            <a:prstGeom prst="rect">
              <a:avLst/>
            </a:prstGeom>
            <a:solidFill>
              <a:schemeClr val="accent1"/>
            </a:solidFill>
          </p:spPr>
        </p:pic>
      </p:grpSp>
      <p:sp>
        <p:nvSpPr>
          <p:cNvPr id="13" name="TextBox 12">
            <a:hlinkClick r:id="rId5" action="ppaction://hlinksldjump"/>
            <a:extLst>
              <a:ext uri="{FF2B5EF4-FFF2-40B4-BE49-F238E27FC236}">
                <a16:creationId xmlns:a16="http://schemas.microsoft.com/office/drawing/2014/main" id="{BF0BACDB-8363-F34E-AFEF-4E38EB17B763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3827C9A2-CE84-6645-833D-15076B2F89F6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8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08581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Nherera</a:t>
            </a:r>
            <a:r>
              <a:rPr lang="en-GB" sz="2400" b="0" dirty="0"/>
              <a:t> LM, </a:t>
            </a:r>
            <a:r>
              <a:rPr lang="en-GB" sz="2400" b="0" i="1" dirty="0"/>
              <a:t>et al</a:t>
            </a:r>
            <a:r>
              <a:rPr lang="en-GB" sz="2400" b="0" dirty="0"/>
              <a:t>. 2017</a:t>
            </a:r>
            <a:r>
              <a:rPr lang="en-GB" sz="2400" b="0" baseline="30000" dirty="0"/>
              <a:t>5</a:t>
            </a:r>
            <a:br>
              <a:rPr lang="en-GB" b="0" dirty="0"/>
            </a:br>
            <a:r>
              <a:rPr lang="en-GB" sz="1800" b="0" dirty="0"/>
              <a:t>Study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59DC1-6BA4-4570-A5ED-9F49279A1C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188000"/>
            <a:ext cx="10610740" cy="961930"/>
          </a:xfr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lang="en-US" sz="1800" b="0" i="0" u="none" strike="noStrike" baseline="0" dirty="0">
                <a:solidFill>
                  <a:schemeClr val="tx1"/>
                </a:solidFill>
                <a:latin typeface="+mn-lt"/>
              </a:rPr>
              <a:t>An analysis comparing the expected costs and benefits of PICO</a:t>
            </a:r>
            <a:r>
              <a:rPr lang="en-US" sz="1800" b="0" i="0" u="none" strike="noStrike" baseline="30000" dirty="0">
                <a:solidFill>
                  <a:schemeClr val="tx2"/>
                </a:solidFill>
                <a:latin typeface="+mn-lt"/>
                <a:ea typeface="Verdana" panose="020B0604030504040204" pitchFamily="34" charset="0"/>
              </a:rPr>
              <a:t>◊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800" b="0" i="0" u="none" strike="noStrike" baseline="0" dirty="0" err="1">
                <a:solidFill>
                  <a:schemeClr val="tx1"/>
                </a:solidFill>
                <a:latin typeface="+mn-lt"/>
              </a:rPr>
              <a:t>sNPWT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+mn-lt"/>
              </a:rPr>
              <a:t> with standard dressings from the UK healthcare payer perspective in high-risk patients undergoing </a:t>
            </a:r>
            <a:r>
              <a:rPr lang="en-US" sz="1800" b="0" dirty="0">
                <a:solidFill>
                  <a:schemeClr val="tx1"/>
                </a:solidFill>
                <a:latin typeface="+mn-lt"/>
              </a:rPr>
              <a:t>primary THA and TKA replacement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31DBD14-5FEB-B44E-B842-86E7FB75171A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C80ABB5-4A60-9545-918A-0291C5AF1895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A8F79AC-E544-D348-8D01-1CB77FCE58E7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E492AB2-91FA-8C46-B15B-D580C278D7A6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C64E09A0-92FE-F641-BB87-050991A212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7DB6485-9493-4349-BB40-1BA99E4ACD4A}"/>
              </a:ext>
            </a:extLst>
          </p:cNvPr>
          <p:cNvGrpSpPr/>
          <p:nvPr/>
        </p:nvGrpSpPr>
        <p:grpSpPr>
          <a:xfrm>
            <a:off x="1113649" y="2604512"/>
            <a:ext cx="4588057" cy="3364891"/>
            <a:chOff x="360000" y="2533022"/>
            <a:chExt cx="4588057" cy="3364891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219EBF7-34E9-3342-9CBB-D508F23F4917}"/>
                </a:ext>
              </a:extLst>
            </p:cNvPr>
            <p:cNvGrpSpPr/>
            <p:nvPr/>
          </p:nvGrpSpPr>
          <p:grpSpPr>
            <a:xfrm>
              <a:off x="360000" y="2533022"/>
              <a:ext cx="4588057" cy="1535448"/>
              <a:chOff x="1361166" y="2632524"/>
              <a:chExt cx="4309816" cy="1467153"/>
            </a:xfrm>
          </p:grpSpPr>
          <p:sp>
            <p:nvSpPr>
              <p:cNvPr id="60" name="Rectangle: Rounded Corners 40">
                <a:extLst>
                  <a:ext uri="{FF2B5EF4-FFF2-40B4-BE49-F238E27FC236}">
                    <a16:creationId xmlns:a16="http://schemas.microsoft.com/office/drawing/2014/main" id="{F834D059-7E35-0043-A826-28246785222C}"/>
                  </a:ext>
                </a:extLst>
              </p:cNvPr>
              <p:cNvSpPr/>
              <p:nvPr/>
            </p:nvSpPr>
            <p:spPr>
              <a:xfrm>
                <a:off x="1782051" y="3067714"/>
                <a:ext cx="3888931" cy="103196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PICO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sNPWT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(n=102)</a:t>
                </a: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A265FB24-B343-2E43-8B35-9284F3989D31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49DABDCE-5D4E-024A-9E47-E5FC5056AFA6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63" name="Picture 62">
                  <a:extLst>
                    <a:ext uri="{FF2B5EF4-FFF2-40B4-BE49-F238E27FC236}">
                      <a16:creationId xmlns:a16="http://schemas.microsoft.com/office/drawing/2014/main" id="{E4BD5A4B-1EC0-C843-9078-214A705DB4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90F0A01-96A3-494D-8E80-A1030C98BA10}"/>
                </a:ext>
              </a:extLst>
            </p:cNvPr>
            <p:cNvGrpSpPr/>
            <p:nvPr/>
          </p:nvGrpSpPr>
          <p:grpSpPr>
            <a:xfrm>
              <a:off x="360000" y="4361525"/>
              <a:ext cx="4588057" cy="1536388"/>
              <a:chOff x="1361166" y="4445916"/>
              <a:chExt cx="4309816" cy="1468051"/>
            </a:xfrm>
          </p:grpSpPr>
          <p:sp>
            <p:nvSpPr>
              <p:cNvPr id="55" name="Rectangle: Rounded Corners 36">
                <a:extLst>
                  <a:ext uri="{FF2B5EF4-FFF2-40B4-BE49-F238E27FC236}">
                    <a16:creationId xmlns:a16="http://schemas.microsoft.com/office/drawing/2014/main" id="{DA1FAB59-CF0A-0741-BE73-6EA3C1D4C6E8}"/>
                  </a:ext>
                </a:extLst>
              </p:cNvPr>
              <p:cNvSpPr/>
              <p:nvPr/>
            </p:nvSpPr>
            <p:spPr>
              <a:xfrm>
                <a:off x="1782050" y="4882004"/>
                <a:ext cx="3888932" cy="103196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107)</a:t>
                </a: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56A4810E-4C03-264A-BAA8-CE030D6B050B}"/>
                  </a:ext>
                </a:extLst>
              </p:cNvPr>
              <p:cNvGrpSpPr/>
              <p:nvPr/>
            </p:nvGrpSpPr>
            <p:grpSpPr>
              <a:xfrm>
                <a:off x="1361166" y="4445916"/>
                <a:ext cx="845420" cy="859970"/>
                <a:chOff x="1061602" y="3929007"/>
                <a:chExt cx="845420" cy="859970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4D4B434B-9B47-7E48-996C-CAEC5539F3E6}"/>
                    </a:ext>
                  </a:extLst>
                </p:cNvPr>
                <p:cNvSpPr/>
                <p:nvPr/>
              </p:nvSpPr>
              <p:spPr>
                <a:xfrm>
                  <a:off x="1061602" y="3929007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59" name="Picture 58">
                  <a:extLst>
                    <a:ext uri="{FF2B5EF4-FFF2-40B4-BE49-F238E27FC236}">
                      <a16:creationId xmlns:a16="http://schemas.microsoft.com/office/drawing/2014/main" id="{40502582-1A23-554E-8ADD-38ED808DCD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109008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2" name="TextBox 31">
            <a:hlinkClick r:id="rId6" action="ppaction://hlinksldjump"/>
            <a:extLst>
              <a:ext uri="{FF2B5EF4-FFF2-40B4-BE49-F238E27FC236}">
                <a16:creationId xmlns:a16="http://schemas.microsoft.com/office/drawing/2014/main" id="{C2AB8135-D97D-2846-A5B9-F7DDACC5EE8E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59D19B5C-86C0-7C4E-B173-40895209CE9A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9</a:t>
            </a:fld>
            <a:endParaRPr lang="en-GB" sz="9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482CF34-492A-5140-A7B0-F651D71122C9}"/>
              </a:ext>
            </a:extLst>
          </p:cNvPr>
          <p:cNvGrpSpPr/>
          <p:nvPr/>
        </p:nvGrpSpPr>
        <p:grpSpPr>
          <a:xfrm>
            <a:off x="5944230" y="2962955"/>
            <a:ext cx="5610201" cy="2242638"/>
            <a:chOff x="5944230" y="2946022"/>
            <a:chExt cx="5610201" cy="224263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9D97D3B-090A-0545-AC1A-866A75EEB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628012" y="1262240"/>
              <a:ext cx="2242638" cy="5610201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18B9CFC-1DA0-4110-B8DA-33377C1C99D8}"/>
                </a:ext>
              </a:extLst>
            </p:cNvPr>
            <p:cNvSpPr txBox="1"/>
            <p:nvPr/>
          </p:nvSpPr>
          <p:spPr>
            <a:xfrm>
              <a:off x="6807200" y="4221132"/>
              <a:ext cx="339028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763" lvl="1" algn="ctr"/>
              <a:r>
                <a:rPr lang="da-DK" sz="1600" b="0" dirty="0">
                  <a:solidFill>
                    <a:schemeClr val="bg1"/>
                  </a:solidFill>
                  <a:latin typeface="+mn-lt"/>
                </a:rPr>
                <a:t>An </a:t>
              </a:r>
              <a:r>
                <a:rPr lang="da-DK" sz="1600" b="0" dirty="0" err="1">
                  <a:solidFill>
                    <a:schemeClr val="bg1"/>
                  </a:solidFill>
                  <a:latin typeface="+mn-lt"/>
                </a:rPr>
                <a:t>economic</a:t>
              </a:r>
              <a:r>
                <a:rPr lang="da-DK" sz="1600" b="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da-DK" sz="1600" b="0" dirty="0" err="1">
                  <a:solidFill>
                    <a:schemeClr val="bg1"/>
                  </a:solidFill>
                  <a:latin typeface="+mn-lt"/>
                </a:rPr>
                <a:t>analysis</a:t>
              </a:r>
              <a:r>
                <a:rPr lang="da-DK" sz="1600" b="0" dirty="0">
                  <a:solidFill>
                    <a:schemeClr val="bg1"/>
                  </a:solidFill>
                  <a:latin typeface="+mn-lt"/>
                </a:rPr>
                <a:t> of data </a:t>
              </a:r>
              <a:br>
                <a:rPr lang="da-DK" sz="1600" b="0" dirty="0">
                  <a:solidFill>
                    <a:schemeClr val="bg1"/>
                  </a:solidFill>
                  <a:latin typeface="+mn-lt"/>
                </a:rPr>
              </a:br>
              <a:r>
                <a:rPr lang="da-DK" sz="1600" b="0" dirty="0">
                  <a:solidFill>
                    <a:schemeClr val="bg1"/>
                  </a:solidFill>
                  <a:latin typeface="+mn-lt"/>
                </a:rPr>
                <a:t>from Karlakki SL, </a:t>
              </a:r>
              <a:r>
                <a:rPr lang="da-DK" sz="1600" b="0" i="1" dirty="0">
                  <a:solidFill>
                    <a:schemeClr val="bg1"/>
                  </a:solidFill>
                  <a:latin typeface="+mn-lt"/>
                </a:rPr>
                <a:t>et al</a:t>
              </a:r>
              <a:r>
                <a:rPr lang="da-DK" sz="1600" b="0" dirty="0">
                  <a:solidFill>
                    <a:schemeClr val="bg1"/>
                  </a:solidFill>
                  <a:latin typeface="+mn-lt"/>
                </a:rPr>
                <a:t>. 2016</a:t>
              </a:r>
              <a:r>
                <a:rPr lang="da-DK" sz="1600" b="0" baseline="30000" dirty="0">
                  <a:solidFill>
                    <a:schemeClr val="bg1"/>
                  </a:solidFill>
                  <a:latin typeface="+mn-lt"/>
                </a:rPr>
                <a:t>1</a:t>
              </a:r>
              <a:endParaRPr lang="en-US" sz="1600" b="0" baseline="30000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256E63D-5DF8-7148-9720-87CF43E4C657}"/>
                </a:ext>
              </a:extLst>
            </p:cNvPr>
            <p:cNvGrpSpPr/>
            <p:nvPr/>
          </p:nvGrpSpPr>
          <p:grpSpPr>
            <a:xfrm>
              <a:off x="7170374" y="3333832"/>
              <a:ext cx="1078847" cy="921166"/>
              <a:chOff x="7989683" y="3248469"/>
              <a:chExt cx="1078847" cy="921166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3D0040F-BBD9-D048-A735-7DAA18A2B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89683" y="3356835"/>
                <a:ext cx="812800" cy="81280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8836C3E-9F1A-8740-901F-18F0ABC34B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13184" y="3248469"/>
                <a:ext cx="555346" cy="5553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1444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1D8A-484C-4FCB-8187-C8504020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Nherera</a:t>
            </a:r>
            <a:r>
              <a:rPr lang="en-GB" sz="2400" b="0" dirty="0"/>
              <a:t> LM, </a:t>
            </a:r>
            <a:r>
              <a:rPr lang="en-GB" sz="2400" b="0" i="1" dirty="0"/>
              <a:t>et al</a:t>
            </a:r>
            <a:r>
              <a:rPr lang="en-GB" sz="2400" b="0" dirty="0"/>
              <a:t>. 2017</a:t>
            </a:r>
            <a:r>
              <a:rPr lang="en-GB" sz="2400" b="0" baseline="30000" dirty="0"/>
              <a:t>5</a:t>
            </a:r>
            <a:br>
              <a:rPr lang="en-GB" b="0" dirty="0"/>
            </a:br>
            <a:r>
              <a:rPr lang="en-GB" sz="1800" b="0" dirty="0"/>
              <a:t>Results: estimated costs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B6F7B23-2744-7C49-89CD-F9A72C107075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C532BF-177C-0442-8502-1D2CB5A7CE66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A75CD05-373F-1A4A-BF9B-6657D25CE59D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81ABB3D0-4202-B74D-98D8-032DE40BB2FA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EDEAEC85-D59B-874F-9641-6D1D062CC2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8117B1-AEC6-714C-8020-293D45B78AE5}"/>
              </a:ext>
            </a:extLst>
          </p:cNvPr>
          <p:cNvGrpSpPr/>
          <p:nvPr/>
        </p:nvGrpSpPr>
        <p:grpSpPr>
          <a:xfrm>
            <a:off x="1451728" y="2041481"/>
            <a:ext cx="9356974" cy="3960307"/>
            <a:chOff x="1055957" y="2041481"/>
            <a:chExt cx="9356974" cy="396030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A7299926-7E6B-4130-99A4-5A02001C99AE}"/>
                </a:ext>
              </a:extLst>
            </p:cNvPr>
            <p:cNvSpPr/>
            <p:nvPr/>
          </p:nvSpPr>
          <p:spPr>
            <a:xfrm>
              <a:off x="1055957" y="3260460"/>
              <a:ext cx="3481200" cy="1145349"/>
            </a:xfrm>
            <a:prstGeom prst="roundRect">
              <a:avLst/>
            </a:prstGeom>
            <a:solidFill>
              <a:srgbClr val="35739C"/>
            </a:solidFill>
            <a:ln w="3175">
              <a:solidFill>
                <a:srgbClr val="3573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</a:rPr>
                <a:t> £1,049 estimated </a:t>
              </a:r>
              <a:br>
                <a:rPr lang="en-US" b="1" dirty="0">
                  <a:solidFill>
                    <a:schemeClr val="bg1"/>
                  </a:solidFill>
                  <a:latin typeface="+mj-lt"/>
                </a:rPr>
              </a:br>
              <a:r>
                <a:rPr lang="en-US" b="1" dirty="0">
                  <a:solidFill>
                    <a:schemeClr val="bg1"/>
                  </a:solidFill>
                  <a:latin typeface="+mj-lt"/>
                </a:rPr>
                <a:t>cost saving 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per patient</a:t>
              </a:r>
              <a:br>
                <a:rPr lang="en-US" dirty="0">
                  <a:solidFill>
                    <a:schemeClr val="bg1"/>
                  </a:solidFill>
                  <a:latin typeface="+mj-lt"/>
                </a:rPr>
              </a:b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(p&lt;0.01)</a:t>
              </a:r>
              <a:endParaRPr lang="en-GB" sz="140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75B3FE2-BB0D-8340-BCD4-5474D884A910}"/>
                </a:ext>
              </a:extLst>
            </p:cNvPr>
            <p:cNvGrpSpPr/>
            <p:nvPr/>
          </p:nvGrpSpPr>
          <p:grpSpPr>
            <a:xfrm>
              <a:off x="5895943" y="2041481"/>
              <a:ext cx="4516988" cy="3960307"/>
              <a:chOff x="4597901" y="2041481"/>
              <a:chExt cx="4516988" cy="3960307"/>
            </a:xfrm>
          </p:grpSpPr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D29F626B-959B-A041-A4BC-3B3F1EF5DE0C}"/>
                  </a:ext>
                </a:extLst>
              </p:cNvPr>
              <p:cNvSpPr/>
              <p:nvPr/>
            </p:nvSpPr>
            <p:spPr>
              <a:xfrm>
                <a:off x="4600492" y="2041481"/>
                <a:ext cx="4514397" cy="3960307"/>
              </a:xfrm>
              <a:prstGeom prst="roundRect">
                <a:avLst>
                  <a:gd name="adj" fmla="val 2935"/>
                </a:avLst>
              </a:prstGeom>
              <a:solidFill>
                <a:schemeClr val="bg1">
                  <a:lumMod val="50000"/>
                  <a:alpha val="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45720" rIns="91440" bIns="18000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1000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926EFED-1166-DC44-A93B-276F4760E5B5}"/>
                  </a:ext>
                </a:extLst>
              </p:cNvPr>
              <p:cNvSpPr txBox="1"/>
              <p:nvPr/>
            </p:nvSpPr>
            <p:spPr>
              <a:xfrm rot="16200000">
                <a:off x="3224670" y="3756905"/>
                <a:ext cx="3128275" cy="381813"/>
              </a:xfrm>
              <a:prstGeom prst="rect">
                <a:avLst/>
              </a:prstGeom>
              <a:noFill/>
            </p:spPr>
            <p:txBody>
              <a:bodyPr wrap="square" tIns="180000" rtlCol="0">
                <a:spAutoFit/>
              </a:bodyPr>
              <a:lstStyle/>
              <a:p>
                <a:pPr algn="ctr"/>
                <a:r>
                  <a:rPr lang="en-GB" sz="1000" b="1" dirty="0"/>
                  <a:t>Estimated cost per patient (£)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6C8847E-854E-E246-B6C6-E034DC0153CF}"/>
                  </a:ext>
                </a:extLst>
              </p:cNvPr>
              <p:cNvSpPr txBox="1"/>
              <p:nvPr/>
            </p:nvSpPr>
            <p:spPr>
              <a:xfrm>
                <a:off x="4899310" y="2256359"/>
                <a:ext cx="648000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7,000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ED98858-0A4B-F645-B893-513A3E101CF9}"/>
                  </a:ext>
                </a:extLst>
              </p:cNvPr>
              <p:cNvSpPr txBox="1"/>
              <p:nvPr/>
            </p:nvSpPr>
            <p:spPr>
              <a:xfrm>
                <a:off x="4899310" y="3044747"/>
                <a:ext cx="648000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6,500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CBA0520-1984-A34B-B139-F5AECD545CD7}"/>
                  </a:ext>
                </a:extLst>
              </p:cNvPr>
              <p:cNvSpPr txBox="1"/>
              <p:nvPr/>
            </p:nvSpPr>
            <p:spPr>
              <a:xfrm>
                <a:off x="4899310" y="3833135"/>
                <a:ext cx="648000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6,000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0476170-80E6-364A-BFF2-096A611B4BA3}"/>
                  </a:ext>
                </a:extLst>
              </p:cNvPr>
              <p:cNvSpPr txBox="1"/>
              <p:nvPr/>
            </p:nvSpPr>
            <p:spPr>
              <a:xfrm>
                <a:off x="4899310" y="4621522"/>
                <a:ext cx="648000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5,500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96ACEA1-370A-7B46-83C6-35C0AED8AEA5}"/>
                  </a:ext>
                </a:extLst>
              </p:cNvPr>
              <p:cNvSpPr txBox="1"/>
              <p:nvPr/>
            </p:nvSpPr>
            <p:spPr>
              <a:xfrm>
                <a:off x="4899310" y="5397817"/>
                <a:ext cx="648000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0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9DA5D9C-279B-714C-A56A-DF97398F1648}"/>
                  </a:ext>
                </a:extLst>
              </p:cNvPr>
              <p:cNvGrpSpPr/>
              <p:nvPr/>
            </p:nvGrpSpPr>
            <p:grpSpPr>
              <a:xfrm>
                <a:off x="5820221" y="4163015"/>
                <a:ext cx="1260000" cy="1634387"/>
                <a:chOff x="5871020" y="4163015"/>
                <a:chExt cx="1260000" cy="1634387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9A3080F-B4B0-2247-A68B-FA8314B0DB86}"/>
                    </a:ext>
                  </a:extLst>
                </p:cNvPr>
                <p:cNvSpPr txBox="1"/>
                <p:nvPr/>
              </p:nvSpPr>
              <p:spPr>
                <a:xfrm>
                  <a:off x="6141020" y="4163015"/>
                  <a:ext cx="720000" cy="2937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108000" rtlCol="0">
                  <a:spAutoFit/>
                </a:bodyPr>
                <a:lstStyle/>
                <a:p>
                  <a:pPr algn="ctr"/>
                  <a:r>
                    <a:rPr lang="en-GB" sz="1200" b="1" dirty="0"/>
                    <a:t>£5,692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40066E7-F26E-4944-8866-958620CE6E5B}"/>
                    </a:ext>
                  </a:extLst>
                </p:cNvPr>
                <p:cNvSpPr txBox="1"/>
                <p:nvPr/>
              </p:nvSpPr>
              <p:spPr>
                <a:xfrm>
                  <a:off x="5871020" y="5524644"/>
                  <a:ext cx="1260000" cy="272758"/>
                </a:xfrm>
                <a:prstGeom prst="rect">
                  <a:avLst/>
                </a:prstGeom>
                <a:noFill/>
              </p:spPr>
              <p:txBody>
                <a:bodyPr wrap="square" tIns="72000" rtlCol="0">
                  <a:spAutoFit/>
                </a:bodyPr>
                <a:lstStyle/>
                <a:p>
                  <a:pPr algn="ctr"/>
                  <a:r>
                    <a:rPr lang="en-GB" sz="1000" b="1" dirty="0"/>
                    <a:t>PICO</a:t>
                  </a:r>
                  <a:r>
                    <a:rPr lang="en-GB" sz="1000" b="1" baseline="30000" dirty="0">
                      <a:solidFill>
                        <a:schemeClr val="tx2"/>
                      </a:solidFill>
                    </a:rPr>
                    <a:t>♢</a:t>
                  </a:r>
                  <a:r>
                    <a:rPr lang="en-GB" sz="1000" b="1" dirty="0"/>
                    <a:t> </a:t>
                  </a:r>
                  <a:r>
                    <a:rPr lang="en-GB" sz="1000" b="1" dirty="0" err="1"/>
                    <a:t>sNPWT</a:t>
                  </a:r>
                  <a:endParaRPr lang="en-GB" sz="1000" b="1" dirty="0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94CEC73-0BF3-E044-B950-5818E1554CC9}"/>
                    </a:ext>
                  </a:extLst>
                </p:cNvPr>
                <p:cNvSpPr/>
                <p:nvPr/>
              </p:nvSpPr>
              <p:spPr>
                <a:xfrm>
                  <a:off x="6141020" y="4426014"/>
                  <a:ext cx="720000" cy="1089490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10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1000" dirty="0"/>
                    <a:t>($8,083)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6D8682-011A-4D48-BBB0-FEBF12031F31}"/>
                  </a:ext>
                </a:extLst>
              </p:cNvPr>
              <p:cNvGrpSpPr/>
              <p:nvPr/>
            </p:nvGrpSpPr>
            <p:grpSpPr>
              <a:xfrm>
                <a:off x="7294589" y="2492264"/>
                <a:ext cx="1530097" cy="3305138"/>
                <a:chOff x="7345388" y="2492264"/>
                <a:chExt cx="1530097" cy="3305138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5036E09-A93B-0846-A1E6-4E967DDF0648}"/>
                    </a:ext>
                  </a:extLst>
                </p:cNvPr>
                <p:cNvSpPr txBox="1"/>
                <p:nvPr/>
              </p:nvSpPr>
              <p:spPr>
                <a:xfrm>
                  <a:off x="7345388" y="5524644"/>
                  <a:ext cx="1530097" cy="272758"/>
                </a:xfrm>
                <a:prstGeom prst="rect">
                  <a:avLst/>
                </a:prstGeom>
                <a:noFill/>
              </p:spPr>
              <p:txBody>
                <a:bodyPr wrap="square" tIns="72000" rtlCol="0">
                  <a:spAutoFit/>
                </a:bodyPr>
                <a:lstStyle/>
                <a:p>
                  <a:pPr algn="ctr"/>
                  <a:r>
                    <a:rPr lang="en-GB" sz="1000" b="1" dirty="0"/>
                    <a:t>Standard care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78FA3CCC-CCAD-F344-B129-FE38A9100C33}"/>
                    </a:ext>
                  </a:extLst>
                </p:cNvPr>
                <p:cNvSpPr txBox="1"/>
                <p:nvPr/>
              </p:nvSpPr>
              <p:spPr>
                <a:xfrm>
                  <a:off x="7750436" y="2492264"/>
                  <a:ext cx="720000" cy="2937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108000" rtlCol="0">
                  <a:spAutoFit/>
                </a:bodyPr>
                <a:lstStyle/>
                <a:p>
                  <a:pPr algn="ctr"/>
                  <a:r>
                    <a:rPr lang="en-GB" sz="1200" b="1" dirty="0"/>
                    <a:t>£6,740</a:t>
                  </a:r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75130D0-70F1-8548-A643-C5EC376E14D6}"/>
                    </a:ext>
                  </a:extLst>
                </p:cNvPr>
                <p:cNvSpPr/>
                <p:nvPr/>
              </p:nvSpPr>
              <p:spPr>
                <a:xfrm>
                  <a:off x="7750436" y="2760775"/>
                  <a:ext cx="720000" cy="2754726"/>
                </a:xfrm>
                <a:prstGeom prst="rect">
                  <a:avLst/>
                </a:prstGeom>
                <a:solidFill>
                  <a:schemeClr val="accent6"/>
                </a:solidFill>
                <a:ln w="3175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10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1000" dirty="0"/>
                    <a:t>($9,585)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2A1E127D-DEF2-FF42-9BEE-76C5FD33D85D}"/>
                  </a:ext>
                </a:extLst>
              </p:cNvPr>
              <p:cNvGrpSpPr/>
              <p:nvPr/>
            </p:nvGrpSpPr>
            <p:grpSpPr>
              <a:xfrm>
                <a:off x="5546211" y="2379469"/>
                <a:ext cx="3329275" cy="3138828"/>
                <a:chOff x="1394518" y="1902020"/>
                <a:chExt cx="3329275" cy="2204288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73C9D834-470B-E74B-8280-574A9C580EF3}"/>
                    </a:ext>
                  </a:extLst>
                </p:cNvPr>
                <p:cNvGrpSpPr/>
                <p:nvPr/>
              </p:nvGrpSpPr>
              <p:grpSpPr>
                <a:xfrm>
                  <a:off x="1394518" y="1902020"/>
                  <a:ext cx="3329275" cy="2204288"/>
                  <a:chOff x="1394518" y="1902020"/>
                  <a:chExt cx="3329275" cy="2204288"/>
                </a:xfrm>
              </p:grpSpPr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3B32BE93-46DB-3B43-9917-2C5BC6BDE3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56034" y="1902020"/>
                    <a:ext cx="0" cy="18628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D6E54728-335C-1047-BF16-6982F7F02F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56034" y="3826933"/>
                    <a:ext cx="0" cy="27937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263A8A75-B62E-614F-993D-1324978E363B}"/>
                      </a:ext>
                    </a:extLst>
                  </p:cNvPr>
                  <p:cNvGrpSpPr/>
                  <p:nvPr/>
                </p:nvGrpSpPr>
                <p:grpSpPr>
                  <a:xfrm>
                    <a:off x="1394519" y="1904974"/>
                    <a:ext cx="61515" cy="1659467"/>
                    <a:chOff x="1394518" y="1904974"/>
                    <a:chExt cx="2278683" cy="1659467"/>
                  </a:xfrm>
                </p:grpSpPr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EC533A04-52DB-9646-804B-98BBE51617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94518" y="3564441"/>
                      <a:ext cx="227868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A8C01FCC-731F-9346-AA72-DDFF51C5150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94518" y="3011285"/>
                      <a:ext cx="227868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0B9FD47A-89B5-4745-9BFC-7C0254E8FD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94518" y="2463774"/>
                      <a:ext cx="227868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16F6B990-8D28-5543-A383-F98B8A7DA52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394518" y="1904974"/>
                      <a:ext cx="227868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A467F950-2032-A345-8D8F-321A0F39EE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94518" y="4106308"/>
                    <a:ext cx="332927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67DD72B1-5DE0-7041-9EF2-665D00C8DFF5}"/>
                    </a:ext>
                  </a:extLst>
                </p:cNvPr>
                <p:cNvCxnSpPr/>
                <p:nvPr/>
              </p:nvCxnSpPr>
              <p:spPr>
                <a:xfrm flipH="1">
                  <a:off x="1395456" y="3732499"/>
                  <a:ext cx="117368" cy="6491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65A9D489-F24F-7647-81C2-4DF522D0ED59}"/>
                    </a:ext>
                  </a:extLst>
                </p:cNvPr>
                <p:cNvCxnSpPr/>
                <p:nvPr/>
              </p:nvCxnSpPr>
              <p:spPr>
                <a:xfrm flipH="1">
                  <a:off x="1395456" y="3794591"/>
                  <a:ext cx="117368" cy="6491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A9FF9A67-7E9A-B149-AF27-A3DEF90B7D3C}"/>
                  </a:ext>
                </a:extLst>
              </p:cNvPr>
              <p:cNvGrpSpPr/>
              <p:nvPr/>
            </p:nvGrpSpPr>
            <p:grpSpPr>
              <a:xfrm>
                <a:off x="6287193" y="3260945"/>
                <a:ext cx="1189065" cy="501228"/>
                <a:chOff x="1553351" y="2404993"/>
                <a:chExt cx="1189065" cy="501228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C442663-67E7-104B-9088-E2B8B2F3B559}"/>
                    </a:ext>
                  </a:extLst>
                </p:cNvPr>
                <p:cNvSpPr txBox="1"/>
                <p:nvPr/>
              </p:nvSpPr>
              <p:spPr>
                <a:xfrm>
                  <a:off x="1553351" y="2427834"/>
                  <a:ext cx="880765" cy="478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108000" rtlCol="0">
                  <a:spAutoFit/>
                </a:bodyPr>
                <a:lstStyle/>
                <a:p>
                  <a:pPr algn="ctr"/>
                  <a:r>
                    <a:rPr lang="en-GB" sz="1200" b="1" dirty="0">
                      <a:solidFill>
                        <a:schemeClr val="tx2"/>
                      </a:solidFill>
                    </a:rPr>
                    <a:t>£1,049</a:t>
                  </a:r>
                </a:p>
                <a:p>
                  <a:pPr algn="ctr"/>
                  <a:r>
                    <a:rPr lang="en-GB" sz="1200" b="1" dirty="0">
                      <a:solidFill>
                        <a:schemeClr val="tx2"/>
                      </a:solidFill>
                    </a:rPr>
                    <a:t>($1,490)</a:t>
                  </a:r>
                </a:p>
              </p:txBody>
            </p:sp>
            <p:pic>
              <p:nvPicPr>
                <p:cNvPr id="74" name="Picture 73">
                  <a:extLst>
                    <a:ext uri="{FF2B5EF4-FFF2-40B4-BE49-F238E27FC236}">
                      <a16:creationId xmlns:a16="http://schemas.microsoft.com/office/drawing/2014/main" id="{D998E824-38C2-B844-B64D-4F62F0C88E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37547" y="2404993"/>
                  <a:ext cx="404869" cy="40486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67209EC-BE1F-406C-B000-FE2B143A3B9F}"/>
              </a:ext>
            </a:extLst>
          </p:cNvPr>
          <p:cNvSpPr txBox="1"/>
          <p:nvPr/>
        </p:nvSpPr>
        <p:spPr>
          <a:xfrm>
            <a:off x="360000" y="1339703"/>
            <a:ext cx="936013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600" dirty="0"/>
              <a:t>Compared with standard dressings, PICO</a:t>
            </a:r>
            <a:r>
              <a:rPr lang="en-GB" sz="1600" baseline="30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◊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sNPWT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</a:rPr>
              <a:t> use resulted in estimated cost savings:</a:t>
            </a:r>
            <a:endParaRPr lang="en-US" sz="1600" dirty="0"/>
          </a:p>
        </p:txBody>
      </p:sp>
      <p:sp>
        <p:nvSpPr>
          <p:cNvPr id="44" name="TextBox 43">
            <a:hlinkClick r:id="rId5" action="ppaction://hlinksldjump"/>
            <a:extLst>
              <a:ext uri="{FF2B5EF4-FFF2-40B4-BE49-F238E27FC236}">
                <a16:creationId xmlns:a16="http://schemas.microsoft.com/office/drawing/2014/main" id="{D3F89730-9F38-F54C-A25C-EF45B41A0F31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47" name="Slide Number Placeholder 6">
            <a:extLst>
              <a:ext uri="{FF2B5EF4-FFF2-40B4-BE49-F238E27FC236}">
                <a16:creationId xmlns:a16="http://schemas.microsoft.com/office/drawing/2014/main" id="{7D232362-D965-954C-8DA4-BE7BACEBF6BA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10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20957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1D8A-484C-4FCB-8187-C8504020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Nherera</a:t>
            </a:r>
            <a:r>
              <a:rPr lang="en-GB" sz="2400" b="0" dirty="0"/>
              <a:t> LM, </a:t>
            </a:r>
            <a:r>
              <a:rPr lang="en-GB" sz="2400" b="0" i="1" dirty="0"/>
              <a:t>et al</a:t>
            </a:r>
            <a:r>
              <a:rPr lang="en-GB" sz="2400" b="0" dirty="0"/>
              <a:t>. 2017</a:t>
            </a:r>
            <a:r>
              <a:rPr lang="en-GB" sz="2400" b="0" baseline="30000" dirty="0"/>
              <a:t>5</a:t>
            </a:r>
            <a:br>
              <a:rPr lang="en-GB" b="0" dirty="0"/>
            </a:br>
            <a:r>
              <a:rPr lang="en-GB" sz="1800" b="0" dirty="0"/>
              <a:t>Results: in at-risk subgroups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B6F7B23-2744-7C49-89CD-F9A72C107075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C532BF-177C-0442-8502-1D2CB5A7CE66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A75CD05-373F-1A4A-BF9B-6657D25CE59D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81ABB3D0-4202-B74D-98D8-032DE40BB2FA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EDEAEC85-D59B-874F-9641-6D1D062CC2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D2FC7E0-C35E-F64F-B167-701CFE08A678}"/>
              </a:ext>
            </a:extLst>
          </p:cNvPr>
          <p:cNvGrpSpPr/>
          <p:nvPr/>
        </p:nvGrpSpPr>
        <p:grpSpPr>
          <a:xfrm>
            <a:off x="752894" y="1188000"/>
            <a:ext cx="10686212" cy="4716373"/>
            <a:chOff x="914401" y="1356259"/>
            <a:chExt cx="10686212" cy="471637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1CA946E-054A-44A9-9434-E6E23F0B793B}"/>
                </a:ext>
              </a:extLst>
            </p:cNvPr>
            <p:cNvSpPr txBox="1"/>
            <p:nvPr/>
          </p:nvSpPr>
          <p:spPr>
            <a:xfrm>
              <a:off x="914401" y="1356259"/>
              <a:ext cx="10686212" cy="770968"/>
            </a:xfrm>
            <a:prstGeom prst="round2SameRect">
              <a:avLst>
                <a:gd name="adj1" fmla="val 34905"/>
                <a:gd name="adj2" fmla="val 0"/>
              </a:avLst>
            </a:prstGeom>
            <a:solidFill>
              <a:schemeClr val="accent5"/>
            </a:solidFill>
          </p:spPr>
          <p:txBody>
            <a:bodyPr wrap="square" lIns="0" tIns="0" rIns="0" bIns="108000" anchor="ctr" anchorCtr="0">
              <a:no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n-US" i="0" u="none" strike="noStrike" baseline="0" dirty="0">
                  <a:solidFill>
                    <a:schemeClr val="bg1"/>
                  </a:solidFill>
                  <a:latin typeface="+mj-lt"/>
                </a:rPr>
                <a:t>Greater cost savings were observed in subgroups </a:t>
              </a:r>
              <a:br>
                <a:rPr lang="en-US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i="0" u="none" strike="noStrike" baseline="0" dirty="0">
                  <a:solidFill>
                    <a:schemeClr val="bg1"/>
                  </a:solidFill>
                  <a:latin typeface="+mj-lt"/>
                </a:rPr>
                <a:t>of </a:t>
              </a:r>
              <a:r>
                <a:rPr lang="en-US" dirty="0">
                  <a:solidFill>
                    <a:schemeClr val="bg1"/>
                  </a:solidFill>
                  <a:latin typeface="+mj-lt"/>
                </a:rPr>
                <a:t>at</a:t>
              </a:r>
              <a:r>
                <a:rPr lang="en-US" i="0" u="none" strike="noStrike" baseline="0" dirty="0">
                  <a:solidFill>
                    <a:schemeClr val="bg1"/>
                  </a:solidFill>
                  <a:latin typeface="+mj-lt"/>
                </a:rPr>
                <a:t>-risk patients, compared with standard dressings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A9A0A05-2939-4060-AB2D-214EE92FE788}"/>
                </a:ext>
              </a:extLst>
            </p:cNvPr>
            <p:cNvSpPr/>
            <p:nvPr/>
          </p:nvSpPr>
          <p:spPr>
            <a:xfrm>
              <a:off x="914401" y="1364320"/>
              <a:ext cx="10686212" cy="4708312"/>
            </a:xfrm>
            <a:prstGeom prst="roundRect">
              <a:avLst>
                <a:gd name="adj" fmla="val 5074"/>
              </a:avLst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646110-B769-5245-AD1A-D0A239F40A70}"/>
              </a:ext>
            </a:extLst>
          </p:cNvPr>
          <p:cNvGrpSpPr/>
          <p:nvPr/>
        </p:nvGrpSpPr>
        <p:grpSpPr>
          <a:xfrm>
            <a:off x="1175316" y="2029167"/>
            <a:ext cx="9841368" cy="3684841"/>
            <a:chOff x="1050827" y="2029167"/>
            <a:chExt cx="9841368" cy="368484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A6F9AED-4B3F-674C-9050-0127DF31FE06}"/>
                </a:ext>
              </a:extLst>
            </p:cNvPr>
            <p:cNvGrpSpPr/>
            <p:nvPr/>
          </p:nvGrpSpPr>
          <p:grpSpPr>
            <a:xfrm>
              <a:off x="1050827" y="2029167"/>
              <a:ext cx="4680000" cy="3684841"/>
              <a:chOff x="1865474" y="2062417"/>
              <a:chExt cx="4680000" cy="3684841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0D3FDF-F998-419D-8FF7-F1A8BEAD8B5C}"/>
                  </a:ext>
                </a:extLst>
              </p:cNvPr>
              <p:cNvSpPr txBox="1"/>
              <p:nvPr/>
            </p:nvSpPr>
            <p:spPr>
              <a:xfrm>
                <a:off x="1878776" y="2062417"/>
                <a:ext cx="466669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717276"/>
                    </a:solidFill>
                    <a:latin typeface="+mj-lt"/>
                  </a:rPr>
                  <a:t>BMI ≥35kg/m</a:t>
                </a:r>
                <a:r>
                  <a:rPr lang="en-US" sz="1400" b="1" baseline="30000" dirty="0">
                    <a:solidFill>
                      <a:srgbClr val="717276"/>
                    </a:solidFill>
                    <a:latin typeface="+mj-lt"/>
                  </a:rPr>
                  <a:t>2</a:t>
                </a:r>
                <a:r>
                  <a:rPr lang="en-US" sz="1400" b="1" dirty="0">
                    <a:solidFill>
                      <a:srgbClr val="717276"/>
                    </a:solidFill>
                    <a:latin typeface="+mj-lt"/>
                  </a:rPr>
                  <a:t> </a:t>
                </a:r>
              </a:p>
              <a:p>
                <a:pPr algn="ctr"/>
                <a:r>
                  <a:rPr lang="en-US" sz="1400" i="0" u="none" strike="noStrike" baseline="0" dirty="0">
                    <a:solidFill>
                      <a:srgbClr val="717276"/>
                    </a:solidFill>
                    <a:latin typeface="+mj-lt"/>
                  </a:rPr>
                  <a:t>£7,955 saving per patient </a:t>
                </a:r>
                <a:r>
                  <a:rPr lang="en-US" sz="1400" dirty="0">
                    <a:solidFill>
                      <a:srgbClr val="717276"/>
                    </a:solidFill>
                    <a:latin typeface="+mj-lt"/>
                  </a:rPr>
                  <a:t>	</a:t>
                </a:r>
                <a:endParaRPr lang="en-US" sz="1400" b="0" i="0" u="none" strike="noStrike" baseline="0" dirty="0">
                  <a:solidFill>
                    <a:srgbClr val="717276"/>
                  </a:solidFill>
                  <a:latin typeface="+mj-lt"/>
                </a:endParaRPr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8573F83-8170-0842-A4FB-3C452368D9A3}"/>
                  </a:ext>
                </a:extLst>
              </p:cNvPr>
              <p:cNvGrpSpPr/>
              <p:nvPr/>
            </p:nvGrpSpPr>
            <p:grpSpPr>
              <a:xfrm>
                <a:off x="1865474" y="2687258"/>
                <a:ext cx="4680000" cy="3060000"/>
                <a:chOff x="1865474" y="2687258"/>
                <a:chExt cx="4680000" cy="3060000"/>
              </a:xfrm>
            </p:grpSpPr>
            <p:sp>
              <p:nvSpPr>
                <p:cNvPr id="78" name="Rounded Rectangle 77">
                  <a:extLst>
                    <a:ext uri="{FF2B5EF4-FFF2-40B4-BE49-F238E27FC236}">
                      <a16:creationId xmlns:a16="http://schemas.microsoft.com/office/drawing/2014/main" id="{DC5BDF59-5AFE-E444-AF74-FDA0ABFCA2E0}"/>
                    </a:ext>
                  </a:extLst>
                </p:cNvPr>
                <p:cNvSpPr/>
                <p:nvPr/>
              </p:nvSpPr>
              <p:spPr>
                <a:xfrm>
                  <a:off x="1865474" y="2687258"/>
                  <a:ext cx="4680000" cy="3060000"/>
                </a:xfrm>
                <a:prstGeom prst="roundRect">
                  <a:avLst>
                    <a:gd name="adj" fmla="val 2935"/>
                  </a:avLst>
                </a:prstGeom>
                <a:solidFill>
                  <a:schemeClr val="bg1">
                    <a:lumMod val="50000"/>
                    <a:alpha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45720" rIns="91440" bIns="18000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1000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820F626A-0B66-C545-A25F-04A41CEA691E}"/>
                    </a:ext>
                  </a:extLst>
                </p:cNvPr>
                <p:cNvSpPr txBox="1"/>
                <p:nvPr/>
              </p:nvSpPr>
              <p:spPr>
                <a:xfrm rot="16200000">
                  <a:off x="819405" y="3945129"/>
                  <a:ext cx="2482893" cy="381813"/>
                </a:xfrm>
                <a:prstGeom prst="rect">
                  <a:avLst/>
                </a:prstGeom>
                <a:noFill/>
              </p:spPr>
              <p:txBody>
                <a:bodyPr wrap="square" tIns="180000" rtlCol="0">
                  <a:spAutoFit/>
                </a:bodyPr>
                <a:lstStyle/>
                <a:p>
                  <a:pPr algn="ctr"/>
                  <a:r>
                    <a:rPr lang="en-GB" sz="1000" b="1" dirty="0"/>
                    <a:t>Estimated cost per patient (£)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BEF8B44-02B7-B24A-8D9A-9F463334E6F7}"/>
                    </a:ext>
                  </a:extLst>
                </p:cNvPr>
                <p:cNvSpPr txBox="1"/>
                <p:nvPr/>
              </p:nvSpPr>
              <p:spPr>
                <a:xfrm>
                  <a:off x="2249773" y="2771480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17,000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8026413E-ACED-824C-B4F1-F192AF565558}"/>
                    </a:ext>
                  </a:extLst>
                </p:cNvPr>
                <p:cNvSpPr txBox="1"/>
                <p:nvPr/>
              </p:nvSpPr>
              <p:spPr>
                <a:xfrm>
                  <a:off x="2249773" y="3197949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15,000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5862ADB-7114-3C49-9E3D-209549658811}"/>
                    </a:ext>
                  </a:extLst>
                </p:cNvPr>
                <p:cNvSpPr txBox="1"/>
                <p:nvPr/>
              </p:nvSpPr>
              <p:spPr>
                <a:xfrm>
                  <a:off x="2249773" y="3624418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13,000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1FB4BE1D-9EDE-DE49-ACF4-9FA0D2BE2C0F}"/>
                    </a:ext>
                  </a:extLst>
                </p:cNvPr>
                <p:cNvSpPr txBox="1"/>
                <p:nvPr/>
              </p:nvSpPr>
              <p:spPr>
                <a:xfrm>
                  <a:off x="2249773" y="4050887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11,000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3381446F-6F9A-3943-AC01-F970326166FF}"/>
                    </a:ext>
                  </a:extLst>
                </p:cNvPr>
                <p:cNvSpPr txBox="1"/>
                <p:nvPr/>
              </p:nvSpPr>
              <p:spPr>
                <a:xfrm>
                  <a:off x="2249773" y="5248244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0</a:t>
                  </a:r>
                </a:p>
              </p:txBody>
            </p:sp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C0B7E0FB-EE0B-CC4A-A3A4-E0F056218222}"/>
                    </a:ext>
                  </a:extLst>
                </p:cNvPr>
                <p:cNvGrpSpPr/>
                <p:nvPr/>
              </p:nvGrpSpPr>
              <p:grpSpPr>
                <a:xfrm>
                  <a:off x="3128367" y="4693361"/>
                  <a:ext cx="1260000" cy="947442"/>
                  <a:chOff x="1581059" y="3700791"/>
                  <a:chExt cx="1260000" cy="947442"/>
                </a:xfrm>
              </p:grpSpPr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F6D8B664-54AB-3446-A1F6-2747D345B4F6}"/>
                      </a:ext>
                    </a:extLst>
                  </p:cNvPr>
                  <p:cNvSpPr txBox="1"/>
                  <p:nvPr/>
                </p:nvSpPr>
                <p:spPr>
                  <a:xfrm>
                    <a:off x="1851059" y="3700791"/>
                    <a:ext cx="720000" cy="29372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108000" rtlCol="0">
                    <a:spAutoFit/>
                  </a:bodyPr>
                  <a:lstStyle/>
                  <a:p>
                    <a:pPr algn="ctr"/>
                    <a:r>
                      <a:rPr lang="en-GB" sz="1200" b="1" dirty="0"/>
                      <a:t>£7,247</a:t>
                    </a:r>
                  </a:p>
                </p:txBody>
              </p:sp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90A8A681-94A1-7846-A51F-D48B65037ED7}"/>
                      </a:ext>
                    </a:extLst>
                  </p:cNvPr>
                  <p:cNvSpPr/>
                  <p:nvPr/>
                </p:nvSpPr>
                <p:spPr>
                  <a:xfrm>
                    <a:off x="1851059" y="3969754"/>
                    <a:ext cx="720000" cy="405721"/>
                  </a:xfrm>
                  <a:prstGeom prst="rect">
                    <a:avLst/>
                  </a:prstGeom>
                  <a:solidFill>
                    <a:schemeClr val="accent1"/>
                  </a:solidFill>
                  <a:ln w="3175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0" tIns="7200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GB" sz="1000" dirty="0"/>
                      <a:t>($10,291)</a:t>
                    </a: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EDDCB286-EC83-954D-8DE5-51DEAA154DC0}"/>
                      </a:ext>
                    </a:extLst>
                  </p:cNvPr>
                  <p:cNvSpPr txBox="1"/>
                  <p:nvPr/>
                </p:nvSpPr>
                <p:spPr>
                  <a:xfrm>
                    <a:off x="1581059" y="4375475"/>
                    <a:ext cx="1260000" cy="272758"/>
                  </a:xfrm>
                  <a:prstGeom prst="rect">
                    <a:avLst/>
                  </a:prstGeom>
                  <a:noFill/>
                </p:spPr>
                <p:txBody>
                  <a:bodyPr wrap="square" tIns="72000" rtlCol="0">
                    <a:spAutoFit/>
                  </a:bodyPr>
                  <a:lstStyle/>
                  <a:p>
                    <a:pPr algn="ctr"/>
                    <a:r>
                      <a:rPr lang="en-GB" sz="1000" b="1" dirty="0"/>
                      <a:t>PICO </a:t>
                    </a:r>
                    <a:r>
                      <a:rPr lang="en-GB" sz="1000" b="1" dirty="0" err="1"/>
                      <a:t>sNPWT</a:t>
                    </a:r>
                    <a:endParaRPr lang="en-GB" sz="1000" b="1" dirty="0"/>
                  </a:p>
                </p:txBody>
              </p: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175A5534-3328-4A46-A21B-CE0142F3AA35}"/>
                    </a:ext>
                  </a:extLst>
                </p:cNvPr>
                <p:cNvGrpSpPr/>
                <p:nvPr/>
              </p:nvGrpSpPr>
              <p:grpSpPr>
                <a:xfrm>
                  <a:off x="4508033" y="2980306"/>
                  <a:ext cx="1512000" cy="2660497"/>
                  <a:chOff x="2938149" y="1987736"/>
                  <a:chExt cx="1512000" cy="2660497"/>
                </a:xfrm>
              </p:grpSpPr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42DB8BF0-25D5-1F49-BD88-14BF7DE6673B}"/>
                      </a:ext>
                    </a:extLst>
                  </p:cNvPr>
                  <p:cNvSpPr/>
                  <p:nvPr/>
                </p:nvSpPr>
                <p:spPr>
                  <a:xfrm>
                    <a:off x="3334149" y="2264415"/>
                    <a:ext cx="720000" cy="2111060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0" tIns="7200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GB" sz="1000" dirty="0"/>
                      <a:t>($21,587)</a:t>
                    </a: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598739C5-AA93-BE4F-A211-320008DDEE8A}"/>
                      </a:ext>
                    </a:extLst>
                  </p:cNvPr>
                  <p:cNvSpPr txBox="1"/>
                  <p:nvPr/>
                </p:nvSpPr>
                <p:spPr>
                  <a:xfrm>
                    <a:off x="2938149" y="4375475"/>
                    <a:ext cx="1512000" cy="272758"/>
                  </a:xfrm>
                  <a:prstGeom prst="rect">
                    <a:avLst/>
                  </a:prstGeom>
                  <a:noFill/>
                </p:spPr>
                <p:txBody>
                  <a:bodyPr wrap="square" tIns="72000" rtlCol="0">
                    <a:spAutoFit/>
                  </a:bodyPr>
                  <a:lstStyle/>
                  <a:p>
                    <a:pPr algn="ctr"/>
                    <a:r>
                      <a:rPr lang="en-GB" sz="1000" b="1" dirty="0"/>
                      <a:t>Standard care</a:t>
                    </a: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38CF8E51-6CD1-5F44-BB22-F8FE9ECC5451}"/>
                      </a:ext>
                    </a:extLst>
                  </p:cNvPr>
                  <p:cNvSpPr txBox="1"/>
                  <p:nvPr/>
                </p:nvSpPr>
                <p:spPr>
                  <a:xfrm>
                    <a:off x="3334149" y="1987736"/>
                    <a:ext cx="720000" cy="29372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108000" rtlCol="0">
                    <a:spAutoFit/>
                  </a:bodyPr>
                  <a:lstStyle/>
                  <a:p>
                    <a:pPr algn="ctr"/>
                    <a:r>
                      <a:rPr lang="en-GB" sz="1200" b="1" dirty="0"/>
                      <a:t>£15,202</a:t>
                    </a:r>
                  </a:p>
                </p:txBody>
              </p:sp>
            </p:grp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8D22CFA9-7D97-8B4E-9C2E-F1661F7DFDD6}"/>
                    </a:ext>
                  </a:extLst>
                </p:cNvPr>
                <p:cNvGrpSpPr/>
                <p:nvPr/>
              </p:nvGrpSpPr>
              <p:grpSpPr>
                <a:xfrm>
                  <a:off x="3610771" y="3785079"/>
                  <a:ext cx="1217641" cy="501228"/>
                  <a:chOff x="1853665" y="2404993"/>
                  <a:chExt cx="1217641" cy="501228"/>
                </a:xfrm>
              </p:grpSpPr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2D55A0CF-212E-A84D-AA16-74D9DEC65131}"/>
                      </a:ext>
                    </a:extLst>
                  </p:cNvPr>
                  <p:cNvSpPr txBox="1"/>
                  <p:nvPr/>
                </p:nvSpPr>
                <p:spPr>
                  <a:xfrm>
                    <a:off x="1853665" y="2427834"/>
                    <a:ext cx="880765" cy="4783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108000" rtlCol="0">
                    <a:spAutoFit/>
                  </a:bodyPr>
                  <a:lstStyle/>
                  <a:p>
                    <a:pPr algn="ctr"/>
                    <a:r>
                      <a:rPr lang="en-GB" sz="1200" b="1" dirty="0">
                        <a:solidFill>
                          <a:schemeClr val="tx2"/>
                        </a:solidFill>
                      </a:rPr>
                      <a:t>£7,995</a:t>
                    </a:r>
                  </a:p>
                  <a:p>
                    <a:pPr algn="ctr"/>
                    <a:r>
                      <a:rPr lang="en-GB" sz="1200" b="1" dirty="0">
                        <a:solidFill>
                          <a:schemeClr val="tx2"/>
                        </a:solidFill>
                      </a:rPr>
                      <a:t>($11,296)</a:t>
                    </a:r>
                  </a:p>
                </p:txBody>
              </p:sp>
              <p:pic>
                <p:nvPicPr>
                  <p:cNvPr id="90" name="Picture 89">
                    <a:extLst>
                      <a:ext uri="{FF2B5EF4-FFF2-40B4-BE49-F238E27FC236}">
                        <a16:creationId xmlns:a16="http://schemas.microsoft.com/office/drawing/2014/main" id="{ADFD1200-0498-3647-A54D-331F59D52B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66437" y="2404993"/>
                    <a:ext cx="404869" cy="40486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1928E51A-A8C7-D049-94F1-51320B008924}"/>
                    </a:ext>
                  </a:extLst>
                </p:cNvPr>
                <p:cNvSpPr txBox="1"/>
                <p:nvPr/>
              </p:nvSpPr>
              <p:spPr>
                <a:xfrm>
                  <a:off x="2249773" y="4477356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9,000</a:t>
                  </a: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915D2377-3ED7-4542-A4B9-C4478466A295}"/>
                    </a:ext>
                  </a:extLst>
                </p:cNvPr>
                <p:cNvSpPr txBox="1"/>
                <p:nvPr/>
              </p:nvSpPr>
              <p:spPr>
                <a:xfrm>
                  <a:off x="2249773" y="4903826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7,000</a:t>
                  </a:r>
                </a:p>
              </p:txBody>
            </p:sp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9B065B3D-E0D4-1F42-9BA4-D692241CEB3B}"/>
                    </a:ext>
                  </a:extLst>
                </p:cNvPr>
                <p:cNvGrpSpPr/>
                <p:nvPr/>
              </p:nvGrpSpPr>
              <p:grpSpPr>
                <a:xfrm>
                  <a:off x="2896672" y="2894590"/>
                  <a:ext cx="3131999" cy="2482904"/>
                  <a:chOff x="5412947" y="3311175"/>
                  <a:chExt cx="3131999" cy="2482904"/>
                </a:xfrm>
              </p:grpSpPr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454D0F18-1A1B-F340-8CB1-B9F480DF87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74465" y="3311175"/>
                    <a:ext cx="0" cy="229156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EE61ABA0-203F-2A43-8A65-E0D2C3D8A7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74465" y="5693417"/>
                    <a:ext cx="0" cy="10066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09861C32-BC87-3F4D-861B-08F4C01A18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4963" y="5015093"/>
                    <a:ext cx="5950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168E1827-E596-E043-8815-C41A7989F7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50" y="4164611"/>
                    <a:ext cx="6151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7955C7FC-1265-0E40-B349-F4923CBB4E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50" y="3739370"/>
                    <a:ext cx="6151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B5367CE3-F8A7-D248-906C-30287D3284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50" y="3314129"/>
                    <a:ext cx="6151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2EC003F5-D2EF-2349-9E6E-FC0C4BBF4F4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47" y="5794079"/>
                    <a:ext cx="3131999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15D27E56-2842-3D4B-9CA9-1AEE56C7E26F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13887" y="5570285"/>
                    <a:ext cx="117368" cy="6491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7CDE8C4B-9066-E24A-B028-931013C48AE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13887" y="5660962"/>
                    <a:ext cx="117368" cy="6491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D6689AF3-1958-AD47-AC85-CFB360C80E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4963" y="5440332"/>
                    <a:ext cx="5950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Connector 114">
                    <a:extLst>
                      <a:ext uri="{FF2B5EF4-FFF2-40B4-BE49-F238E27FC236}">
                        <a16:creationId xmlns:a16="http://schemas.microsoft.com/office/drawing/2014/main" id="{92D0F9E6-0921-7C43-93C8-B949B533F83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4963" y="4589852"/>
                    <a:ext cx="5950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D4EA75D-7E69-584D-AFBB-5CF0972E3186}"/>
                </a:ext>
              </a:extLst>
            </p:cNvPr>
            <p:cNvGrpSpPr/>
            <p:nvPr/>
          </p:nvGrpSpPr>
          <p:grpSpPr>
            <a:xfrm>
              <a:off x="6212195" y="2029167"/>
              <a:ext cx="4680000" cy="3684841"/>
              <a:chOff x="6927092" y="2062417"/>
              <a:chExt cx="4680000" cy="368484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12AF3B-FD4B-455C-977B-CF613B24617E}"/>
                  </a:ext>
                </a:extLst>
              </p:cNvPr>
              <p:cNvSpPr txBox="1"/>
              <p:nvPr/>
            </p:nvSpPr>
            <p:spPr>
              <a:xfrm>
                <a:off x="6927093" y="2062417"/>
                <a:ext cx="46763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717276"/>
                    </a:solidFill>
                    <a:latin typeface="+mj-lt"/>
                  </a:rPr>
                  <a:t>ASA score ≥3</a:t>
                </a:r>
              </a:p>
              <a:p>
                <a:pPr algn="ctr"/>
                <a:r>
                  <a:rPr lang="en-US" sz="1400" i="0" u="none" strike="noStrike" baseline="0" dirty="0">
                    <a:solidFill>
                      <a:srgbClr val="717276"/>
                    </a:solidFill>
                    <a:latin typeface="+mj-lt"/>
                  </a:rPr>
                  <a:t>£7,248 saving per patient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0A07F1D-8A8D-8F4F-9216-146D4F3F07EF}"/>
                  </a:ext>
                </a:extLst>
              </p:cNvPr>
              <p:cNvGrpSpPr/>
              <p:nvPr/>
            </p:nvGrpSpPr>
            <p:grpSpPr>
              <a:xfrm>
                <a:off x="6927092" y="2687258"/>
                <a:ext cx="4680000" cy="3060000"/>
                <a:chOff x="6927092" y="2687258"/>
                <a:chExt cx="4680000" cy="3060000"/>
              </a:xfrm>
            </p:grpSpPr>
            <p:sp>
              <p:nvSpPr>
                <p:cNvPr id="119" name="Rounded Rectangle 118">
                  <a:extLst>
                    <a:ext uri="{FF2B5EF4-FFF2-40B4-BE49-F238E27FC236}">
                      <a16:creationId xmlns:a16="http://schemas.microsoft.com/office/drawing/2014/main" id="{B6594922-CAD2-A74F-B616-A2AA8F67F4F9}"/>
                    </a:ext>
                  </a:extLst>
                </p:cNvPr>
                <p:cNvSpPr/>
                <p:nvPr/>
              </p:nvSpPr>
              <p:spPr>
                <a:xfrm>
                  <a:off x="6927092" y="2687258"/>
                  <a:ext cx="4680000" cy="3060000"/>
                </a:xfrm>
                <a:prstGeom prst="roundRect">
                  <a:avLst>
                    <a:gd name="adj" fmla="val 2935"/>
                  </a:avLst>
                </a:prstGeom>
                <a:solidFill>
                  <a:schemeClr val="bg1">
                    <a:lumMod val="50000"/>
                    <a:alpha val="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45720" rIns="91440" bIns="18000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1000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6287A328-AEE3-4942-9C41-01B6FB3AA210}"/>
                    </a:ext>
                  </a:extLst>
                </p:cNvPr>
                <p:cNvSpPr txBox="1"/>
                <p:nvPr/>
              </p:nvSpPr>
              <p:spPr>
                <a:xfrm rot="16200000">
                  <a:off x="5882806" y="3945128"/>
                  <a:ext cx="2482892" cy="381813"/>
                </a:xfrm>
                <a:prstGeom prst="rect">
                  <a:avLst/>
                </a:prstGeom>
                <a:noFill/>
              </p:spPr>
              <p:txBody>
                <a:bodyPr wrap="square" tIns="180000" rtlCol="0">
                  <a:spAutoFit/>
                </a:bodyPr>
                <a:lstStyle/>
                <a:p>
                  <a:pPr algn="ctr"/>
                  <a:r>
                    <a:rPr lang="en-GB" sz="1000" b="1" dirty="0"/>
                    <a:t>Estimated cost per patient (£)</a:t>
                  </a: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16DB83DC-3B63-AA47-AB90-0ABFED6A5AE3}"/>
                    </a:ext>
                  </a:extLst>
                </p:cNvPr>
                <p:cNvSpPr txBox="1"/>
                <p:nvPr/>
              </p:nvSpPr>
              <p:spPr>
                <a:xfrm>
                  <a:off x="7311391" y="2771480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18,000</a:t>
                  </a: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11921727-34C6-0B40-BA9E-83AB949017B4}"/>
                    </a:ext>
                  </a:extLst>
                </p:cNvPr>
                <p:cNvSpPr txBox="1"/>
                <p:nvPr/>
              </p:nvSpPr>
              <p:spPr>
                <a:xfrm>
                  <a:off x="7311391" y="3290763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16,000</a:t>
                  </a: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7545740E-D374-0742-8D61-B5999CC72A07}"/>
                    </a:ext>
                  </a:extLst>
                </p:cNvPr>
                <p:cNvSpPr txBox="1"/>
                <p:nvPr/>
              </p:nvSpPr>
              <p:spPr>
                <a:xfrm>
                  <a:off x="7311391" y="3810046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14,000</a:t>
                  </a: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47FC68B0-AE7E-3B4F-9AB0-B9CDE56A4A15}"/>
                    </a:ext>
                  </a:extLst>
                </p:cNvPr>
                <p:cNvSpPr txBox="1"/>
                <p:nvPr/>
              </p:nvSpPr>
              <p:spPr>
                <a:xfrm>
                  <a:off x="7311391" y="4329329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12,000</a:t>
                  </a: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BF2FA877-39C8-0041-9423-549F010BA0B0}"/>
                    </a:ext>
                  </a:extLst>
                </p:cNvPr>
                <p:cNvSpPr txBox="1"/>
                <p:nvPr/>
              </p:nvSpPr>
              <p:spPr>
                <a:xfrm>
                  <a:off x="7311391" y="5248244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0</a:t>
                  </a:r>
                </a:p>
              </p:txBody>
            </p: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8014B2CB-F781-E44C-97C2-BFE96DDF7032}"/>
                    </a:ext>
                  </a:extLst>
                </p:cNvPr>
                <p:cNvGrpSpPr/>
                <p:nvPr/>
              </p:nvGrpSpPr>
              <p:grpSpPr>
                <a:xfrm>
                  <a:off x="8182966" y="4639386"/>
                  <a:ext cx="1260000" cy="1001417"/>
                  <a:chOff x="1318582" y="3646816"/>
                  <a:chExt cx="1260000" cy="1001417"/>
                </a:xfrm>
              </p:grpSpPr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BB41B68B-B450-6043-89C2-558B954DB3D6}"/>
                      </a:ext>
                    </a:extLst>
                  </p:cNvPr>
                  <p:cNvSpPr txBox="1"/>
                  <p:nvPr/>
                </p:nvSpPr>
                <p:spPr>
                  <a:xfrm>
                    <a:off x="1588582" y="3646816"/>
                    <a:ext cx="720000" cy="29372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108000" rtlCol="0">
                    <a:spAutoFit/>
                  </a:bodyPr>
                  <a:lstStyle/>
                  <a:p>
                    <a:pPr algn="ctr"/>
                    <a:r>
                      <a:rPr lang="en-GB" sz="1200" b="1" dirty="0"/>
                      <a:t>£10,272</a:t>
                    </a:r>
                  </a:p>
                </p:txBody>
              </p:sp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37C9BE0A-8006-3B4C-BBED-710054BA1DBB}"/>
                      </a:ext>
                    </a:extLst>
                  </p:cNvPr>
                  <p:cNvSpPr/>
                  <p:nvPr/>
                </p:nvSpPr>
                <p:spPr>
                  <a:xfrm>
                    <a:off x="1588582" y="3920252"/>
                    <a:ext cx="720000" cy="46466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3175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0" tIns="7200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GB" sz="1000" dirty="0"/>
                      <a:t>($14,586)</a:t>
                    </a:r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EED8E156-C695-A147-A0CC-04877511784F}"/>
                      </a:ext>
                    </a:extLst>
                  </p:cNvPr>
                  <p:cNvSpPr txBox="1"/>
                  <p:nvPr/>
                </p:nvSpPr>
                <p:spPr>
                  <a:xfrm>
                    <a:off x="1318582" y="4375475"/>
                    <a:ext cx="1260000" cy="272758"/>
                  </a:xfrm>
                  <a:prstGeom prst="rect">
                    <a:avLst/>
                  </a:prstGeom>
                  <a:noFill/>
                </p:spPr>
                <p:txBody>
                  <a:bodyPr wrap="square" tIns="72000" rtlCol="0">
                    <a:spAutoFit/>
                  </a:bodyPr>
                  <a:lstStyle/>
                  <a:p>
                    <a:pPr algn="ctr"/>
                    <a:r>
                      <a:rPr lang="en-GB" sz="1000" b="1" dirty="0"/>
                      <a:t>PICO </a:t>
                    </a:r>
                    <a:r>
                      <a:rPr lang="en-GB" sz="1000" b="1" dirty="0" err="1"/>
                      <a:t>sNPWT</a:t>
                    </a:r>
                    <a:endParaRPr lang="en-GB" sz="1000" b="1" dirty="0"/>
                  </a:p>
                </p:txBody>
              </p:sp>
            </p:grpSp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5FB59FD6-F0B2-6C42-8DAB-EA26F21E3879}"/>
                    </a:ext>
                  </a:extLst>
                </p:cNvPr>
                <p:cNvGrpSpPr/>
                <p:nvPr/>
              </p:nvGrpSpPr>
              <p:grpSpPr>
                <a:xfrm>
                  <a:off x="9562632" y="2907281"/>
                  <a:ext cx="1512000" cy="2733522"/>
                  <a:chOff x="2413207" y="1914711"/>
                  <a:chExt cx="1512000" cy="2733522"/>
                </a:xfrm>
              </p:grpSpPr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CDEA57AB-16F0-F644-A764-D3F36C36DCF2}"/>
                      </a:ext>
                    </a:extLst>
                  </p:cNvPr>
                  <p:cNvSpPr/>
                  <p:nvPr/>
                </p:nvSpPr>
                <p:spPr>
                  <a:xfrm>
                    <a:off x="2809207" y="2186207"/>
                    <a:ext cx="720000" cy="2198717"/>
                  </a:xfrm>
                  <a:prstGeom prst="rect">
                    <a:avLst/>
                  </a:prstGeom>
                  <a:solidFill>
                    <a:schemeClr val="accent6"/>
                  </a:solidFill>
                  <a:ln w="3175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0" tIns="7200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GB" sz="1000" dirty="0"/>
                      <a:t>($24,878)</a:t>
                    </a:r>
                  </a:p>
                </p:txBody>
              </p:sp>
              <p:sp>
                <p:nvSpPr>
                  <p:cNvPr id="146" name="TextBox 145">
                    <a:extLst>
                      <a:ext uri="{FF2B5EF4-FFF2-40B4-BE49-F238E27FC236}">
                        <a16:creationId xmlns:a16="http://schemas.microsoft.com/office/drawing/2014/main" id="{72E1ECCE-14F0-EF44-9555-C941C8AEDDBB}"/>
                      </a:ext>
                    </a:extLst>
                  </p:cNvPr>
                  <p:cNvSpPr txBox="1"/>
                  <p:nvPr/>
                </p:nvSpPr>
                <p:spPr>
                  <a:xfrm>
                    <a:off x="2413207" y="4375475"/>
                    <a:ext cx="1512000" cy="272758"/>
                  </a:xfrm>
                  <a:prstGeom prst="rect">
                    <a:avLst/>
                  </a:prstGeom>
                  <a:noFill/>
                </p:spPr>
                <p:txBody>
                  <a:bodyPr wrap="square" tIns="72000" rtlCol="0">
                    <a:spAutoFit/>
                  </a:bodyPr>
                  <a:lstStyle/>
                  <a:p>
                    <a:pPr algn="ctr"/>
                    <a:r>
                      <a:rPr lang="en-GB" sz="1000" b="1" dirty="0"/>
                      <a:t>Standard care</a:t>
                    </a:r>
                  </a:p>
                </p:txBody>
              </p:sp>
              <p:sp>
                <p:nvSpPr>
                  <p:cNvPr id="147" name="TextBox 146">
                    <a:extLst>
                      <a:ext uri="{FF2B5EF4-FFF2-40B4-BE49-F238E27FC236}">
                        <a16:creationId xmlns:a16="http://schemas.microsoft.com/office/drawing/2014/main" id="{CFC951B8-DA61-2D45-9504-82B872FA0DED}"/>
                      </a:ext>
                    </a:extLst>
                  </p:cNvPr>
                  <p:cNvSpPr txBox="1"/>
                  <p:nvPr/>
                </p:nvSpPr>
                <p:spPr>
                  <a:xfrm>
                    <a:off x="2809207" y="1914711"/>
                    <a:ext cx="720000" cy="29372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108000" rtlCol="0">
                    <a:spAutoFit/>
                  </a:bodyPr>
                  <a:lstStyle/>
                  <a:p>
                    <a:pPr algn="ctr"/>
                    <a:r>
                      <a:rPr lang="en-GB" sz="1200" b="1" dirty="0"/>
                      <a:t>£17,520</a:t>
                    </a:r>
                  </a:p>
                </p:txBody>
              </p:sp>
            </p:grp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B74D5711-2F35-D944-A819-36C3B13C1C28}"/>
                    </a:ext>
                  </a:extLst>
                </p:cNvPr>
                <p:cNvGrpSpPr/>
                <p:nvPr/>
              </p:nvGrpSpPr>
              <p:grpSpPr>
                <a:xfrm>
                  <a:off x="8665370" y="3785079"/>
                  <a:ext cx="1217641" cy="501228"/>
                  <a:chOff x="1531919" y="2404993"/>
                  <a:chExt cx="1217641" cy="501228"/>
                </a:xfrm>
              </p:grpSpPr>
              <p:sp>
                <p:nvSpPr>
                  <p:cNvPr id="143" name="TextBox 142">
                    <a:extLst>
                      <a:ext uri="{FF2B5EF4-FFF2-40B4-BE49-F238E27FC236}">
                        <a16:creationId xmlns:a16="http://schemas.microsoft.com/office/drawing/2014/main" id="{7FE0F045-82BF-B643-9400-CB72DB0D0F7C}"/>
                      </a:ext>
                    </a:extLst>
                  </p:cNvPr>
                  <p:cNvSpPr txBox="1"/>
                  <p:nvPr/>
                </p:nvSpPr>
                <p:spPr>
                  <a:xfrm>
                    <a:off x="1531919" y="2427834"/>
                    <a:ext cx="880765" cy="4783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108000" rtlCol="0">
                    <a:spAutoFit/>
                  </a:bodyPr>
                  <a:lstStyle/>
                  <a:p>
                    <a:pPr algn="ctr"/>
                    <a:r>
                      <a:rPr lang="en-GB" sz="1200" b="1" dirty="0">
                        <a:solidFill>
                          <a:schemeClr val="tx2"/>
                        </a:solidFill>
                      </a:rPr>
                      <a:t>£7,248</a:t>
                    </a:r>
                  </a:p>
                  <a:p>
                    <a:pPr algn="ctr"/>
                    <a:r>
                      <a:rPr lang="en-GB" sz="1200" b="1" dirty="0">
                        <a:solidFill>
                          <a:schemeClr val="tx2"/>
                        </a:solidFill>
                      </a:rPr>
                      <a:t>($10,293)</a:t>
                    </a:r>
                  </a:p>
                </p:txBody>
              </p:sp>
              <p:pic>
                <p:nvPicPr>
                  <p:cNvPr id="144" name="Picture 143">
                    <a:extLst>
                      <a:ext uri="{FF2B5EF4-FFF2-40B4-BE49-F238E27FC236}">
                        <a16:creationId xmlns:a16="http://schemas.microsoft.com/office/drawing/2014/main" id="{D460997F-4123-9E4B-93B3-97B09398C2B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44691" y="2404993"/>
                    <a:ext cx="404869" cy="40486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2021A31-5A5B-5449-A0AF-848ABF71D3C8}"/>
                    </a:ext>
                  </a:extLst>
                </p:cNvPr>
                <p:cNvSpPr txBox="1"/>
                <p:nvPr/>
              </p:nvSpPr>
              <p:spPr>
                <a:xfrm>
                  <a:off x="7311391" y="4848612"/>
                  <a:ext cx="648000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10,000</a:t>
                  </a:r>
                </a:p>
              </p:txBody>
            </p: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BF4A0806-12A3-C043-9365-1BCE68E71857}"/>
                    </a:ext>
                  </a:extLst>
                </p:cNvPr>
                <p:cNvGrpSpPr/>
                <p:nvPr/>
              </p:nvGrpSpPr>
              <p:grpSpPr>
                <a:xfrm>
                  <a:off x="7958290" y="2894590"/>
                  <a:ext cx="3131999" cy="2482904"/>
                  <a:chOff x="5412947" y="3311175"/>
                  <a:chExt cx="3131999" cy="2482904"/>
                </a:xfrm>
              </p:grpSpPr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78451779-3B52-274C-9884-4CF00B79A6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74465" y="3311175"/>
                    <a:ext cx="0" cy="225545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2">
                    <a:extLst>
                      <a:ext uri="{FF2B5EF4-FFF2-40B4-BE49-F238E27FC236}">
                        <a16:creationId xmlns:a16="http://schemas.microsoft.com/office/drawing/2014/main" id="{7A784905-615D-664D-B518-74DC3AC130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74465" y="5660962"/>
                    <a:ext cx="0" cy="13311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7A5B8C52-171E-D945-B540-39563900DC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4963" y="5393226"/>
                    <a:ext cx="5950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Straight Connector 134">
                    <a:extLst>
                      <a:ext uri="{FF2B5EF4-FFF2-40B4-BE49-F238E27FC236}">
                        <a16:creationId xmlns:a16="http://schemas.microsoft.com/office/drawing/2014/main" id="{1BAF8E57-175C-4148-B995-2C28E54599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50" y="4353677"/>
                    <a:ext cx="6151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Straight Connector 135">
                    <a:extLst>
                      <a:ext uri="{FF2B5EF4-FFF2-40B4-BE49-F238E27FC236}">
                        <a16:creationId xmlns:a16="http://schemas.microsoft.com/office/drawing/2014/main" id="{04A7437D-FF8E-6645-9A2F-473065A697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50" y="3833903"/>
                    <a:ext cx="6151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Straight Connector 136">
                    <a:extLst>
                      <a:ext uri="{FF2B5EF4-FFF2-40B4-BE49-F238E27FC236}">
                        <a16:creationId xmlns:a16="http://schemas.microsoft.com/office/drawing/2014/main" id="{9FFBEB82-2384-2144-B0C9-042600690E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50" y="3314129"/>
                    <a:ext cx="6151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3B81E00C-D496-3341-9D67-3F7A8B9A6FE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2947" y="5794079"/>
                    <a:ext cx="3131999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C4AF28A2-901C-DE43-8A67-70451574643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13887" y="5535356"/>
                    <a:ext cx="117368" cy="6491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79AFC054-8C43-0E4B-9A4D-858BA69B1DA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13887" y="5626033"/>
                    <a:ext cx="117368" cy="6491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C80A8ABF-8829-C04F-9DB3-4D2CBA423A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414963" y="4873451"/>
                    <a:ext cx="5950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87" name="TextBox 86">
            <a:hlinkClick r:id="rId5" action="ppaction://hlinksldjump"/>
            <a:extLst>
              <a:ext uri="{FF2B5EF4-FFF2-40B4-BE49-F238E27FC236}">
                <a16:creationId xmlns:a16="http://schemas.microsoft.com/office/drawing/2014/main" id="{27DF62D3-9DE1-7A42-B890-690035149337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91" name="Slide Number Placeholder 6">
            <a:extLst>
              <a:ext uri="{FF2B5EF4-FFF2-40B4-BE49-F238E27FC236}">
                <a16:creationId xmlns:a16="http://schemas.microsoft.com/office/drawing/2014/main" id="{78BC6DC7-B594-AD47-8AEB-5A806AFB32AB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11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5318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2BD2E-386D-47EE-9542-3CC527062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Nherera</a:t>
            </a:r>
            <a:r>
              <a:rPr lang="en-GB" sz="2400" b="0" dirty="0"/>
              <a:t> LM, </a:t>
            </a:r>
            <a:r>
              <a:rPr lang="en-GB" sz="2400" b="0" i="1" dirty="0"/>
              <a:t>et al</a:t>
            </a:r>
            <a:r>
              <a:rPr lang="en-GB" sz="2400" b="0" dirty="0"/>
              <a:t>. 2017</a:t>
            </a:r>
            <a:r>
              <a:rPr lang="en-GB" sz="2400" b="0" baseline="30000" dirty="0"/>
              <a:t>5</a:t>
            </a:r>
            <a:br>
              <a:rPr lang="en-GB" b="0" dirty="0"/>
            </a:br>
            <a:r>
              <a:rPr lang="en-GB" sz="1800" b="0" dirty="0"/>
              <a:t>Conclusion</a:t>
            </a:r>
            <a:endParaRPr lang="en-US" sz="1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55717F-B714-7C4F-A0FB-93B8DA7FF69C}"/>
              </a:ext>
            </a:extLst>
          </p:cNvPr>
          <p:cNvGrpSpPr/>
          <p:nvPr/>
        </p:nvGrpSpPr>
        <p:grpSpPr>
          <a:xfrm>
            <a:off x="2001832" y="2529000"/>
            <a:ext cx="8188337" cy="1800000"/>
            <a:chOff x="1746077" y="2426105"/>
            <a:chExt cx="8188337" cy="18000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C91A337-7C32-4529-B0EF-8310E742CDD6}"/>
                </a:ext>
              </a:extLst>
            </p:cNvPr>
            <p:cNvSpPr/>
            <p:nvPr/>
          </p:nvSpPr>
          <p:spPr>
            <a:xfrm>
              <a:off x="1746077" y="2426105"/>
              <a:ext cx="8188337" cy="1800000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6A1A6D1-1D58-415B-8617-DFC70D0AA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9339" y="2725941"/>
              <a:ext cx="1200329" cy="1200329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C5C6B6B-D7E8-4397-98CD-0899DF0D3B4F}"/>
                </a:ext>
              </a:extLst>
            </p:cNvPr>
            <p:cNvSpPr txBox="1"/>
            <p:nvPr/>
          </p:nvSpPr>
          <p:spPr>
            <a:xfrm>
              <a:off x="3441653" y="2632774"/>
              <a:ext cx="6322280" cy="13866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PICO</a:t>
              </a:r>
              <a:r>
                <a:rPr lang="en-US" sz="1800" b="1" i="0" u="none" strike="noStrike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US" sz="1800" b="1" i="0" u="none" strike="noStrike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sz="1800" b="1" i="0" u="none" strike="noStrike" baseline="0" dirty="0" err="1">
                  <a:solidFill>
                    <a:schemeClr val="bg1"/>
                  </a:solidFill>
                  <a:latin typeface="+mj-lt"/>
                </a:rPr>
                <a:t>sNPWT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i="0" u="none" strike="noStrike" baseline="0" dirty="0">
                  <a:solidFill>
                    <a:schemeClr val="bg1"/>
                  </a:solidFill>
                  <a:latin typeface="+mj-lt"/>
                </a:rPr>
                <a:t>is estimated to be 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a cost-effective intervention </a:t>
              </a:r>
              <a:r>
                <a:rPr lang="en-US" sz="1800" i="0" u="none" strike="noStrike" baseline="0" dirty="0">
                  <a:solidFill>
                    <a:schemeClr val="bg1"/>
                  </a:solidFill>
                  <a:latin typeface="+mj-lt"/>
                </a:rPr>
                <a:t>for helping to reduce SSCs following 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primary total hip and knee </a:t>
              </a:r>
              <a:r>
                <a:rPr lang="en-US" sz="1800" i="0" u="none" strike="noStrike" baseline="0" dirty="0">
                  <a:solidFill>
                    <a:schemeClr val="bg1"/>
                  </a:solidFill>
                  <a:latin typeface="+mj-lt"/>
                </a:rPr>
                <a:t>replacements, with greater savings in high-risk patients.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DF03C2-D375-E24E-ABF9-3F1C48553632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9B803A-45B2-8042-BEBD-A59BFACF400F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C3FBDC1-8920-DC45-8059-D8B0E5B3652A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C83DE3A-8872-C047-8361-187DED02BEE0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956228B-230F-814B-89FA-42B6449416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3" name="TextBox 12">
            <a:hlinkClick r:id="rId5" action="ppaction://hlinksldjump"/>
            <a:extLst>
              <a:ext uri="{FF2B5EF4-FFF2-40B4-BE49-F238E27FC236}">
                <a16:creationId xmlns:a16="http://schemas.microsoft.com/office/drawing/2014/main" id="{F92F57BD-C838-784E-A84A-169DCFC7EDC4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4CBE1B8-C052-864F-B099-E3F6F2BD117A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12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73850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ABC3B-04F1-4F53-A486-C61ABFEE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Keeney JA, </a:t>
            </a:r>
            <a:r>
              <a:rPr lang="en-GB" sz="2400" b="0" i="1" dirty="0"/>
              <a:t>et al</a:t>
            </a:r>
            <a:r>
              <a:rPr lang="en-GB" sz="2400" b="0" dirty="0"/>
              <a:t>. 2019</a:t>
            </a:r>
            <a:r>
              <a:rPr lang="en-GB" sz="2400" b="0" baseline="30000" dirty="0"/>
              <a:t>8</a:t>
            </a:r>
            <a:br>
              <a:rPr lang="en-GB" sz="2800" b="0" dirty="0"/>
            </a:br>
            <a:r>
              <a:rPr lang="en-GB" sz="1800" b="0" dirty="0"/>
              <a:t>Study overview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D23AD7-0FB3-43C7-B4AA-9C6F61C0A042}"/>
              </a:ext>
            </a:extLst>
          </p:cNvPr>
          <p:cNvSpPr txBox="1"/>
          <p:nvPr/>
        </p:nvSpPr>
        <p:spPr>
          <a:xfrm>
            <a:off x="360001" y="1188000"/>
            <a:ext cx="11531962" cy="1857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Aft>
                <a:spcPts val="900"/>
              </a:spcAft>
            </a:pPr>
            <a:r>
              <a:rPr lang="en-US" b="0" i="0" u="none" strike="noStrike" baseline="0" dirty="0"/>
              <a:t>A </a:t>
            </a:r>
            <a:r>
              <a:rPr lang="en-US" dirty="0" err="1"/>
              <a:t>randomised</a:t>
            </a:r>
            <a:r>
              <a:rPr lang="en-US" dirty="0"/>
              <a:t>, controlled trial comparing the effects of PICO</a:t>
            </a:r>
            <a:r>
              <a:rPr lang="en-US" baseline="30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◊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err="1"/>
              <a:t>sNPWT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with standard dressings on wound healing and early complication rates </a:t>
            </a:r>
            <a:br>
              <a:rPr lang="en-US" dirty="0"/>
            </a:br>
            <a:r>
              <a:rPr lang="en-US" dirty="0"/>
              <a:t>in patients undergoing primary or revision TKA and THA</a:t>
            </a:r>
          </a:p>
          <a:p>
            <a:pPr marL="285750" indent="-285750" algn="l">
              <a:lnSpc>
                <a:spcPct val="120000"/>
              </a:lnSpc>
              <a:spcAft>
                <a:spcPts val="900"/>
              </a:spcAft>
              <a:buFont typeface="Wingdings" pitchFamily="2" charset="2"/>
              <a:buChar char="§"/>
            </a:pPr>
            <a:r>
              <a:rPr lang="en-US" dirty="0"/>
              <a:t>Patient outcomes were assessed at 7, 14, and 35 days post surgery </a:t>
            </a:r>
          </a:p>
          <a:p>
            <a:pPr marL="285750" indent="-285750" algn="l">
              <a:lnSpc>
                <a:spcPct val="120000"/>
              </a:lnSpc>
              <a:spcAft>
                <a:spcPts val="900"/>
              </a:spcAft>
              <a:buFont typeface="Wingdings" pitchFamily="2" charset="2"/>
              <a:buChar char="§"/>
            </a:pPr>
            <a:r>
              <a:rPr lang="en-US" dirty="0"/>
              <a:t>Late infection rates were determined at 2 years post surgery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6000C67-3DE2-F944-A5FB-BF8F0AEA0779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896627-7761-FC48-A84F-D965CDBC6D6B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D38347C-F407-1141-84E6-602BE254D34A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197174E-E03A-444D-9DF2-5E32F66EFAC6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7EB3725A-3E50-2B40-9CD6-03054550C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35E7F8-B5A8-A842-AED0-450BC4859C2D}"/>
              </a:ext>
            </a:extLst>
          </p:cNvPr>
          <p:cNvGrpSpPr/>
          <p:nvPr/>
        </p:nvGrpSpPr>
        <p:grpSpPr>
          <a:xfrm>
            <a:off x="1284688" y="3502423"/>
            <a:ext cx="9622624" cy="1896387"/>
            <a:chOff x="1284688" y="3398004"/>
            <a:chExt cx="9622624" cy="189638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E106F2B-738C-D647-8619-1794B8F3F107}"/>
                </a:ext>
              </a:extLst>
            </p:cNvPr>
            <p:cNvGrpSpPr/>
            <p:nvPr/>
          </p:nvGrpSpPr>
          <p:grpSpPr>
            <a:xfrm>
              <a:off x="1284688" y="3398944"/>
              <a:ext cx="4588057" cy="1895447"/>
              <a:chOff x="1361166" y="2632524"/>
              <a:chExt cx="4309816" cy="1811142"/>
            </a:xfrm>
          </p:grpSpPr>
          <p:sp>
            <p:nvSpPr>
              <p:cNvPr id="51" name="Rectangle: Rounded Corners 40">
                <a:extLst>
                  <a:ext uri="{FF2B5EF4-FFF2-40B4-BE49-F238E27FC236}">
                    <a16:creationId xmlns:a16="http://schemas.microsoft.com/office/drawing/2014/main" id="{B6CF8138-07D2-C444-84EE-6363382B6F2C}"/>
                  </a:ext>
                </a:extLst>
              </p:cNvPr>
              <p:cNvSpPr/>
              <p:nvPr/>
            </p:nvSpPr>
            <p:spPr>
              <a:xfrm>
                <a:off x="1782051" y="3067714"/>
                <a:ext cx="3888931" cy="137595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PICO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sNPWT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(n=185)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60.6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Mean BMI*: 34.6kg/m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28A0E80-D2D1-0E42-ADA6-04A04A9C75D2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CFADABA-85EF-BF49-BF95-DE36944C156A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9352C355-A8DA-1547-9596-12EBFDAAE8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41F9F0F-9D46-774E-B776-E472DB976E5F}"/>
                </a:ext>
              </a:extLst>
            </p:cNvPr>
            <p:cNvGrpSpPr/>
            <p:nvPr/>
          </p:nvGrpSpPr>
          <p:grpSpPr>
            <a:xfrm>
              <a:off x="6319255" y="3398004"/>
              <a:ext cx="4588057" cy="1896387"/>
              <a:chOff x="1361166" y="4445916"/>
              <a:chExt cx="4309816" cy="1812040"/>
            </a:xfrm>
          </p:grpSpPr>
          <p:sp>
            <p:nvSpPr>
              <p:cNvPr id="47" name="Rectangle: Rounded Corners 36">
                <a:extLst>
                  <a:ext uri="{FF2B5EF4-FFF2-40B4-BE49-F238E27FC236}">
                    <a16:creationId xmlns:a16="http://schemas.microsoft.com/office/drawing/2014/main" id="{1793CD0F-CDD8-0640-A082-C290D054FEFD}"/>
                  </a:ext>
                </a:extLst>
              </p:cNvPr>
              <p:cNvSpPr/>
              <p:nvPr/>
            </p:nvSpPr>
            <p:spPr>
              <a:xfrm>
                <a:off x="1782050" y="4882004"/>
                <a:ext cx="3888932" cy="137595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213)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60.5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Mean BMI: 36.5kg/m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9DC995E-31B0-1443-B10E-6DFD30355032}"/>
                  </a:ext>
                </a:extLst>
              </p:cNvPr>
              <p:cNvGrpSpPr/>
              <p:nvPr/>
            </p:nvGrpSpPr>
            <p:grpSpPr>
              <a:xfrm>
                <a:off x="1361166" y="4445916"/>
                <a:ext cx="845420" cy="859970"/>
                <a:chOff x="1061602" y="3929007"/>
                <a:chExt cx="845420" cy="85997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48EAD0D-4A29-BF49-9755-A318BBCF55D0}"/>
                    </a:ext>
                  </a:extLst>
                </p:cNvPr>
                <p:cNvSpPr/>
                <p:nvPr/>
              </p:nvSpPr>
              <p:spPr>
                <a:xfrm>
                  <a:off x="1061602" y="3929007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9BBDB0D6-FA43-6740-888B-4A03F02EE0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109008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CDBD417-D5C8-47B8-AEB2-7A6BD3713C0C}"/>
              </a:ext>
            </a:extLst>
          </p:cNvPr>
          <p:cNvSpPr txBox="1"/>
          <p:nvPr/>
        </p:nvSpPr>
        <p:spPr>
          <a:xfrm>
            <a:off x="-1" y="6553132"/>
            <a:ext cx="8712445" cy="304868"/>
          </a:xfrm>
          <a:prstGeom prst="rect">
            <a:avLst/>
          </a:prstGeom>
          <a:noFill/>
        </p:spPr>
        <p:txBody>
          <a:bodyPr wrap="square" lIns="360000" tIns="0" bIns="180000" rtlCol="0">
            <a:spAutoFit/>
          </a:bodyPr>
          <a:lstStyle/>
          <a:p>
            <a:pPr algn="l"/>
            <a:r>
              <a:rPr lang="en-US" sz="800" dirty="0"/>
              <a:t>*Mean BMI of the PICO </a:t>
            </a:r>
            <a:r>
              <a:rPr lang="en-US" sz="800" dirty="0" err="1"/>
              <a:t>sNPWT</a:t>
            </a:r>
            <a:r>
              <a:rPr lang="en-US" sz="800" dirty="0"/>
              <a:t> group was significantly lower than that of the standard dressings group (p=0.04)</a:t>
            </a:r>
            <a:endParaRPr lang="en-GB" sz="800" dirty="0"/>
          </a:p>
        </p:txBody>
      </p:sp>
      <p:sp>
        <p:nvSpPr>
          <p:cNvPr id="23" name="TextBox 22">
            <a:hlinkClick r:id="rId6" action="ppaction://hlinksldjump"/>
            <a:extLst>
              <a:ext uri="{FF2B5EF4-FFF2-40B4-BE49-F238E27FC236}">
                <a16:creationId xmlns:a16="http://schemas.microsoft.com/office/drawing/2014/main" id="{A31FDC47-3EE5-6240-BC63-D459243BC2FA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C82207A8-244E-264C-832C-D3754ACB1FF7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13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49588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ABC3B-04F1-4F53-A486-C61ABFEE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Keeney JA, </a:t>
            </a:r>
            <a:r>
              <a:rPr lang="en-GB" sz="2400" b="0" i="1" dirty="0"/>
              <a:t>et al</a:t>
            </a:r>
            <a:r>
              <a:rPr lang="en-GB" sz="2400" b="0" dirty="0"/>
              <a:t>. 2019</a:t>
            </a:r>
            <a:r>
              <a:rPr lang="en-GB" sz="2400" b="0" baseline="30000" dirty="0"/>
              <a:t>8</a:t>
            </a:r>
            <a:br>
              <a:rPr lang="en-GB" sz="2800" b="0" dirty="0"/>
            </a:br>
            <a:r>
              <a:rPr lang="en-GB" sz="1800" b="0" dirty="0"/>
              <a:t>Results</a:t>
            </a:r>
            <a:endParaRPr lang="en-US" dirty="0"/>
          </a:p>
        </p:txBody>
      </p:sp>
      <p:sp>
        <p:nvSpPr>
          <p:cNvPr id="29" name="Rounded Rectangle 12">
            <a:extLst>
              <a:ext uri="{FF2B5EF4-FFF2-40B4-BE49-F238E27FC236}">
                <a16:creationId xmlns:a16="http://schemas.microsoft.com/office/drawing/2014/main" id="{38A180EF-D7DC-495E-86C3-8D654E38C036}"/>
              </a:ext>
            </a:extLst>
          </p:cNvPr>
          <p:cNvSpPr/>
          <p:nvPr/>
        </p:nvSpPr>
        <p:spPr>
          <a:xfrm>
            <a:off x="6581457" y="1752740"/>
            <a:ext cx="4944883" cy="3019991"/>
          </a:xfrm>
          <a:prstGeom prst="roundRect">
            <a:avLst>
              <a:gd name="adj" fmla="val 6548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79CA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1080000" rIns="9144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en-GB" dirty="0">
                <a:solidFill>
                  <a:schemeClr val="tx1"/>
                </a:solidFill>
                <a:latin typeface="+mj-lt"/>
              </a:rPr>
              <a:t>PICO</a:t>
            </a:r>
            <a:r>
              <a:rPr lang="en-GB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sNPWT</a:t>
            </a:r>
            <a:r>
              <a:rPr lang="en-GB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+mj-lt"/>
              </a:rPr>
              <a:t>significantly reduced wound complications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  <a:t>in patients </a:t>
            </a:r>
            <a:b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</a:br>
            <a: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  <a:t>with </a:t>
            </a:r>
            <a:r>
              <a:rPr lang="en-GB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Verdana" panose="020B0604030504040204" pitchFamily="34" charset="0"/>
              </a:rPr>
              <a:t>&gt;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35kg/m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  <a:t>undergoing TKA, </a:t>
            </a:r>
            <a:r>
              <a:rPr lang="en-GB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compared with standard dressings </a:t>
            </a:r>
          </a:p>
          <a:p>
            <a:pPr lvl="0" algn="ctr">
              <a:lnSpc>
                <a:spcPct val="120000"/>
              </a:lnSpc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1.3 vs 21.6%, p&lt;0.01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</a:p>
          <a:p>
            <a:pPr lvl="0" algn="ctr">
              <a:lnSpc>
                <a:spcPct val="120000"/>
              </a:lnSpc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17275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1395EC7-46DC-4072-9BC6-80AE2701E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989" y="1940692"/>
            <a:ext cx="813818" cy="8978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26CA506-3DC3-3842-A32F-066B79AC47A9}"/>
              </a:ext>
            </a:extLst>
          </p:cNvPr>
          <p:cNvGrpSpPr/>
          <p:nvPr/>
        </p:nvGrpSpPr>
        <p:grpSpPr>
          <a:xfrm>
            <a:off x="3082593" y="1691865"/>
            <a:ext cx="3063492" cy="2844949"/>
            <a:chOff x="4333566" y="1261130"/>
            <a:chExt cx="3063492" cy="2844949"/>
          </a:xfrm>
        </p:grpSpPr>
        <p:sp>
          <p:nvSpPr>
            <p:cNvPr id="31" name="SN^Sh_Patella">
              <a:extLst>
                <a:ext uri="{FF2B5EF4-FFF2-40B4-BE49-F238E27FC236}">
                  <a16:creationId xmlns:a16="http://schemas.microsoft.com/office/drawing/2014/main" id="{C753FE9C-48B0-4060-92B2-FFCAFBB81F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33566" y="1261130"/>
              <a:ext cx="3063492" cy="2844949"/>
            </a:xfrm>
            <a:custGeom>
              <a:avLst/>
              <a:gdLst>
                <a:gd name="connsiteX0" fmla="*/ 2286000 w 4400550"/>
                <a:gd name="connsiteY0" fmla="*/ 0 h 4533900"/>
                <a:gd name="connsiteX1" fmla="*/ 3314700 w 4400550"/>
                <a:gd name="connsiteY1" fmla="*/ 323850 h 4533900"/>
                <a:gd name="connsiteX2" fmla="*/ 3657600 w 4400550"/>
                <a:gd name="connsiteY2" fmla="*/ 666750 h 4533900"/>
                <a:gd name="connsiteX3" fmla="*/ 4400550 w 4400550"/>
                <a:gd name="connsiteY3" fmla="*/ 2038350 h 4533900"/>
                <a:gd name="connsiteX4" fmla="*/ 4248150 w 4400550"/>
                <a:gd name="connsiteY4" fmla="*/ 3219450 h 4533900"/>
                <a:gd name="connsiteX5" fmla="*/ 3467100 w 4400550"/>
                <a:gd name="connsiteY5" fmla="*/ 4057650 h 4533900"/>
                <a:gd name="connsiteX6" fmla="*/ 2019300 w 4400550"/>
                <a:gd name="connsiteY6" fmla="*/ 4533900 h 4533900"/>
                <a:gd name="connsiteX7" fmla="*/ 476250 w 4400550"/>
                <a:gd name="connsiteY7" fmla="*/ 3810000 h 4533900"/>
                <a:gd name="connsiteX8" fmla="*/ 0 w 4400550"/>
                <a:gd name="connsiteY8" fmla="*/ 2362200 h 4533900"/>
                <a:gd name="connsiteX9" fmla="*/ 266700 w 4400550"/>
                <a:gd name="connsiteY9" fmla="*/ 1276350 h 4533900"/>
                <a:gd name="connsiteX10" fmla="*/ 742950 w 4400550"/>
                <a:gd name="connsiteY10" fmla="*/ 590550 h 4533900"/>
                <a:gd name="connsiteX11" fmla="*/ 1638300 w 4400550"/>
                <a:gd name="connsiteY11" fmla="*/ 95250 h 4533900"/>
                <a:gd name="connsiteX12" fmla="*/ 2286000 w 4400550"/>
                <a:gd name="connsiteY12" fmla="*/ 0 h 4533900"/>
                <a:gd name="connsiteX0" fmla="*/ 2286000 w 4440602"/>
                <a:gd name="connsiteY0" fmla="*/ 0 h 4533900"/>
                <a:gd name="connsiteX1" fmla="*/ 3314700 w 4440602"/>
                <a:gd name="connsiteY1" fmla="*/ 323850 h 4533900"/>
                <a:gd name="connsiteX2" fmla="*/ 3657600 w 4440602"/>
                <a:gd name="connsiteY2" fmla="*/ 666750 h 4533900"/>
                <a:gd name="connsiteX3" fmla="*/ 4400550 w 4440602"/>
                <a:gd name="connsiteY3" fmla="*/ 2038350 h 4533900"/>
                <a:gd name="connsiteX4" fmla="*/ 4248150 w 4440602"/>
                <a:gd name="connsiteY4" fmla="*/ 3219450 h 4533900"/>
                <a:gd name="connsiteX5" fmla="*/ 3467100 w 4440602"/>
                <a:gd name="connsiteY5" fmla="*/ 4057650 h 4533900"/>
                <a:gd name="connsiteX6" fmla="*/ 2019300 w 4440602"/>
                <a:gd name="connsiteY6" fmla="*/ 4533900 h 4533900"/>
                <a:gd name="connsiteX7" fmla="*/ 476250 w 4440602"/>
                <a:gd name="connsiteY7" fmla="*/ 3810000 h 4533900"/>
                <a:gd name="connsiteX8" fmla="*/ 0 w 4440602"/>
                <a:gd name="connsiteY8" fmla="*/ 2362200 h 4533900"/>
                <a:gd name="connsiteX9" fmla="*/ 266700 w 4440602"/>
                <a:gd name="connsiteY9" fmla="*/ 1276350 h 4533900"/>
                <a:gd name="connsiteX10" fmla="*/ 742950 w 4440602"/>
                <a:gd name="connsiteY10" fmla="*/ 590550 h 4533900"/>
                <a:gd name="connsiteX11" fmla="*/ 1638300 w 4440602"/>
                <a:gd name="connsiteY11" fmla="*/ 95250 h 4533900"/>
                <a:gd name="connsiteX12" fmla="*/ 2286000 w 4440602"/>
                <a:gd name="connsiteY12" fmla="*/ 0 h 4533900"/>
                <a:gd name="connsiteX0" fmla="*/ 2286000 w 4440602"/>
                <a:gd name="connsiteY0" fmla="*/ 0 h 4533900"/>
                <a:gd name="connsiteX1" fmla="*/ 3314700 w 4440602"/>
                <a:gd name="connsiteY1" fmla="*/ 323850 h 4533900"/>
                <a:gd name="connsiteX2" fmla="*/ 3657600 w 4440602"/>
                <a:gd name="connsiteY2" fmla="*/ 666750 h 4533900"/>
                <a:gd name="connsiteX3" fmla="*/ 4400550 w 4440602"/>
                <a:gd name="connsiteY3" fmla="*/ 2038350 h 4533900"/>
                <a:gd name="connsiteX4" fmla="*/ 4248150 w 4440602"/>
                <a:gd name="connsiteY4" fmla="*/ 3219450 h 4533900"/>
                <a:gd name="connsiteX5" fmla="*/ 3467100 w 4440602"/>
                <a:gd name="connsiteY5" fmla="*/ 4057650 h 4533900"/>
                <a:gd name="connsiteX6" fmla="*/ 2019300 w 4440602"/>
                <a:gd name="connsiteY6" fmla="*/ 4533900 h 4533900"/>
                <a:gd name="connsiteX7" fmla="*/ 476250 w 4440602"/>
                <a:gd name="connsiteY7" fmla="*/ 3810000 h 4533900"/>
                <a:gd name="connsiteX8" fmla="*/ 0 w 4440602"/>
                <a:gd name="connsiteY8" fmla="*/ 2362200 h 4533900"/>
                <a:gd name="connsiteX9" fmla="*/ 266700 w 4440602"/>
                <a:gd name="connsiteY9" fmla="*/ 1276350 h 4533900"/>
                <a:gd name="connsiteX10" fmla="*/ 742950 w 4440602"/>
                <a:gd name="connsiteY10" fmla="*/ 590550 h 4533900"/>
                <a:gd name="connsiteX11" fmla="*/ 1638300 w 4440602"/>
                <a:gd name="connsiteY11" fmla="*/ 95250 h 4533900"/>
                <a:gd name="connsiteX12" fmla="*/ 2286000 w 4440602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98055"/>
                <a:gd name="connsiteX1" fmla="*/ 3314700 w 4464418"/>
                <a:gd name="connsiteY1" fmla="*/ 323850 h 4598055"/>
                <a:gd name="connsiteX2" fmla="*/ 3657600 w 4464418"/>
                <a:gd name="connsiteY2" fmla="*/ 666750 h 4598055"/>
                <a:gd name="connsiteX3" fmla="*/ 4400550 w 4464418"/>
                <a:gd name="connsiteY3" fmla="*/ 2038350 h 4598055"/>
                <a:gd name="connsiteX4" fmla="*/ 4248150 w 4464418"/>
                <a:gd name="connsiteY4" fmla="*/ 3219450 h 4598055"/>
                <a:gd name="connsiteX5" fmla="*/ 3467100 w 4464418"/>
                <a:gd name="connsiteY5" fmla="*/ 4057650 h 4598055"/>
                <a:gd name="connsiteX6" fmla="*/ 2019300 w 4464418"/>
                <a:gd name="connsiteY6" fmla="*/ 4533900 h 4598055"/>
                <a:gd name="connsiteX7" fmla="*/ 476250 w 4464418"/>
                <a:gd name="connsiteY7" fmla="*/ 3810000 h 4598055"/>
                <a:gd name="connsiteX8" fmla="*/ 0 w 4464418"/>
                <a:gd name="connsiteY8" fmla="*/ 2362200 h 4598055"/>
                <a:gd name="connsiteX9" fmla="*/ 266700 w 4464418"/>
                <a:gd name="connsiteY9" fmla="*/ 1276350 h 4598055"/>
                <a:gd name="connsiteX10" fmla="*/ 742950 w 4464418"/>
                <a:gd name="connsiteY10" fmla="*/ 590550 h 4598055"/>
                <a:gd name="connsiteX11" fmla="*/ 1638300 w 4464418"/>
                <a:gd name="connsiteY11" fmla="*/ 95250 h 4598055"/>
                <a:gd name="connsiteX12" fmla="*/ 2286000 w 4464418"/>
                <a:gd name="connsiteY12" fmla="*/ 0 h 4598055"/>
                <a:gd name="connsiteX0" fmla="*/ 2286000 w 4464418"/>
                <a:gd name="connsiteY0" fmla="*/ 0 h 4553287"/>
                <a:gd name="connsiteX1" fmla="*/ 3314700 w 4464418"/>
                <a:gd name="connsiteY1" fmla="*/ 323850 h 4553287"/>
                <a:gd name="connsiteX2" fmla="*/ 3657600 w 4464418"/>
                <a:gd name="connsiteY2" fmla="*/ 666750 h 4553287"/>
                <a:gd name="connsiteX3" fmla="*/ 4400550 w 4464418"/>
                <a:gd name="connsiteY3" fmla="*/ 2038350 h 4553287"/>
                <a:gd name="connsiteX4" fmla="*/ 4248150 w 4464418"/>
                <a:gd name="connsiteY4" fmla="*/ 3219450 h 4553287"/>
                <a:gd name="connsiteX5" fmla="*/ 3467100 w 4464418"/>
                <a:gd name="connsiteY5" fmla="*/ 4057650 h 4553287"/>
                <a:gd name="connsiteX6" fmla="*/ 2019300 w 4464418"/>
                <a:gd name="connsiteY6" fmla="*/ 4533900 h 4553287"/>
                <a:gd name="connsiteX7" fmla="*/ 476250 w 4464418"/>
                <a:gd name="connsiteY7" fmla="*/ 3810000 h 4553287"/>
                <a:gd name="connsiteX8" fmla="*/ 0 w 4464418"/>
                <a:gd name="connsiteY8" fmla="*/ 2362200 h 4553287"/>
                <a:gd name="connsiteX9" fmla="*/ 266700 w 4464418"/>
                <a:gd name="connsiteY9" fmla="*/ 1276350 h 4553287"/>
                <a:gd name="connsiteX10" fmla="*/ 742950 w 4464418"/>
                <a:gd name="connsiteY10" fmla="*/ 590550 h 4553287"/>
                <a:gd name="connsiteX11" fmla="*/ 1638300 w 4464418"/>
                <a:gd name="connsiteY11" fmla="*/ 95250 h 4553287"/>
                <a:gd name="connsiteX12" fmla="*/ 2286000 w 4464418"/>
                <a:gd name="connsiteY12" fmla="*/ 0 h 4553287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4019"/>
                <a:gd name="connsiteX1" fmla="*/ 3314700 w 4464418"/>
                <a:gd name="connsiteY1" fmla="*/ 323850 h 4534019"/>
                <a:gd name="connsiteX2" fmla="*/ 3657600 w 4464418"/>
                <a:gd name="connsiteY2" fmla="*/ 666750 h 4534019"/>
                <a:gd name="connsiteX3" fmla="*/ 4400550 w 4464418"/>
                <a:gd name="connsiteY3" fmla="*/ 2038350 h 4534019"/>
                <a:gd name="connsiteX4" fmla="*/ 4248150 w 4464418"/>
                <a:gd name="connsiteY4" fmla="*/ 3219450 h 4534019"/>
                <a:gd name="connsiteX5" fmla="*/ 3467100 w 4464418"/>
                <a:gd name="connsiteY5" fmla="*/ 4057650 h 4534019"/>
                <a:gd name="connsiteX6" fmla="*/ 2019300 w 4464418"/>
                <a:gd name="connsiteY6" fmla="*/ 4533900 h 4534019"/>
                <a:gd name="connsiteX7" fmla="*/ 476250 w 4464418"/>
                <a:gd name="connsiteY7" fmla="*/ 3810000 h 4534019"/>
                <a:gd name="connsiteX8" fmla="*/ 0 w 4464418"/>
                <a:gd name="connsiteY8" fmla="*/ 2362200 h 4534019"/>
                <a:gd name="connsiteX9" fmla="*/ 266700 w 4464418"/>
                <a:gd name="connsiteY9" fmla="*/ 1276350 h 4534019"/>
                <a:gd name="connsiteX10" fmla="*/ 742950 w 4464418"/>
                <a:gd name="connsiteY10" fmla="*/ 590550 h 4534019"/>
                <a:gd name="connsiteX11" fmla="*/ 1638300 w 4464418"/>
                <a:gd name="connsiteY11" fmla="*/ 95250 h 4534019"/>
                <a:gd name="connsiteX12" fmla="*/ 2286000 w 4464418"/>
                <a:gd name="connsiteY12" fmla="*/ 0 h 4534019"/>
                <a:gd name="connsiteX0" fmla="*/ 2286000 w 4464418"/>
                <a:gd name="connsiteY0" fmla="*/ 0 h 4534019"/>
                <a:gd name="connsiteX1" fmla="*/ 3314700 w 4464418"/>
                <a:gd name="connsiteY1" fmla="*/ 323850 h 4534019"/>
                <a:gd name="connsiteX2" fmla="*/ 3657600 w 4464418"/>
                <a:gd name="connsiteY2" fmla="*/ 666750 h 4534019"/>
                <a:gd name="connsiteX3" fmla="*/ 4400550 w 4464418"/>
                <a:gd name="connsiteY3" fmla="*/ 2038350 h 4534019"/>
                <a:gd name="connsiteX4" fmla="*/ 4248150 w 4464418"/>
                <a:gd name="connsiteY4" fmla="*/ 3219450 h 4534019"/>
                <a:gd name="connsiteX5" fmla="*/ 3467100 w 4464418"/>
                <a:gd name="connsiteY5" fmla="*/ 4057650 h 4534019"/>
                <a:gd name="connsiteX6" fmla="*/ 2019300 w 4464418"/>
                <a:gd name="connsiteY6" fmla="*/ 4533900 h 4534019"/>
                <a:gd name="connsiteX7" fmla="*/ 476250 w 4464418"/>
                <a:gd name="connsiteY7" fmla="*/ 3810000 h 4534019"/>
                <a:gd name="connsiteX8" fmla="*/ 0 w 4464418"/>
                <a:gd name="connsiteY8" fmla="*/ 2362200 h 4534019"/>
                <a:gd name="connsiteX9" fmla="*/ 266700 w 4464418"/>
                <a:gd name="connsiteY9" fmla="*/ 1276350 h 4534019"/>
                <a:gd name="connsiteX10" fmla="*/ 742950 w 4464418"/>
                <a:gd name="connsiteY10" fmla="*/ 590550 h 4534019"/>
                <a:gd name="connsiteX11" fmla="*/ 1638300 w 4464418"/>
                <a:gd name="connsiteY11" fmla="*/ 95250 h 4534019"/>
                <a:gd name="connsiteX12" fmla="*/ 2286000 w 4464418"/>
                <a:gd name="connsiteY12" fmla="*/ 0 h 4534019"/>
                <a:gd name="connsiteX0" fmla="*/ 2331110 w 4509528"/>
                <a:gd name="connsiteY0" fmla="*/ 0 h 4534019"/>
                <a:gd name="connsiteX1" fmla="*/ 3359810 w 4509528"/>
                <a:gd name="connsiteY1" fmla="*/ 323850 h 4534019"/>
                <a:gd name="connsiteX2" fmla="*/ 3702710 w 4509528"/>
                <a:gd name="connsiteY2" fmla="*/ 666750 h 4534019"/>
                <a:gd name="connsiteX3" fmla="*/ 4445660 w 4509528"/>
                <a:gd name="connsiteY3" fmla="*/ 2038350 h 4534019"/>
                <a:gd name="connsiteX4" fmla="*/ 4293260 w 4509528"/>
                <a:gd name="connsiteY4" fmla="*/ 3219450 h 4534019"/>
                <a:gd name="connsiteX5" fmla="*/ 3512210 w 4509528"/>
                <a:gd name="connsiteY5" fmla="*/ 4057650 h 4534019"/>
                <a:gd name="connsiteX6" fmla="*/ 2064410 w 4509528"/>
                <a:gd name="connsiteY6" fmla="*/ 4533900 h 4534019"/>
                <a:gd name="connsiteX7" fmla="*/ 521360 w 4509528"/>
                <a:gd name="connsiteY7" fmla="*/ 3810000 h 4534019"/>
                <a:gd name="connsiteX8" fmla="*/ 45110 w 4509528"/>
                <a:gd name="connsiteY8" fmla="*/ 2362200 h 4534019"/>
                <a:gd name="connsiteX9" fmla="*/ 311810 w 4509528"/>
                <a:gd name="connsiteY9" fmla="*/ 1276350 h 4534019"/>
                <a:gd name="connsiteX10" fmla="*/ 788060 w 4509528"/>
                <a:gd name="connsiteY10" fmla="*/ 590550 h 4534019"/>
                <a:gd name="connsiteX11" fmla="*/ 1683410 w 4509528"/>
                <a:gd name="connsiteY11" fmla="*/ 95250 h 4534019"/>
                <a:gd name="connsiteX12" fmla="*/ 2331110 w 4509528"/>
                <a:gd name="connsiteY12" fmla="*/ 0 h 4534019"/>
                <a:gd name="connsiteX0" fmla="*/ 2331110 w 4509528"/>
                <a:gd name="connsiteY0" fmla="*/ 0 h 4534019"/>
                <a:gd name="connsiteX1" fmla="*/ 3359810 w 4509528"/>
                <a:gd name="connsiteY1" fmla="*/ 323850 h 4534019"/>
                <a:gd name="connsiteX2" fmla="*/ 3702710 w 4509528"/>
                <a:gd name="connsiteY2" fmla="*/ 666750 h 4534019"/>
                <a:gd name="connsiteX3" fmla="*/ 4445660 w 4509528"/>
                <a:gd name="connsiteY3" fmla="*/ 2038350 h 4534019"/>
                <a:gd name="connsiteX4" fmla="*/ 4293260 w 4509528"/>
                <a:gd name="connsiteY4" fmla="*/ 3219450 h 4534019"/>
                <a:gd name="connsiteX5" fmla="*/ 3512210 w 4509528"/>
                <a:gd name="connsiteY5" fmla="*/ 4057650 h 4534019"/>
                <a:gd name="connsiteX6" fmla="*/ 2064410 w 4509528"/>
                <a:gd name="connsiteY6" fmla="*/ 4533900 h 4534019"/>
                <a:gd name="connsiteX7" fmla="*/ 521360 w 4509528"/>
                <a:gd name="connsiteY7" fmla="*/ 3810000 h 4534019"/>
                <a:gd name="connsiteX8" fmla="*/ 45110 w 4509528"/>
                <a:gd name="connsiteY8" fmla="*/ 2362200 h 4534019"/>
                <a:gd name="connsiteX9" fmla="*/ 311810 w 4509528"/>
                <a:gd name="connsiteY9" fmla="*/ 1276350 h 4534019"/>
                <a:gd name="connsiteX10" fmla="*/ 788060 w 4509528"/>
                <a:gd name="connsiteY10" fmla="*/ 590550 h 4534019"/>
                <a:gd name="connsiteX11" fmla="*/ 1683410 w 4509528"/>
                <a:gd name="connsiteY11" fmla="*/ 95250 h 4534019"/>
                <a:gd name="connsiteX12" fmla="*/ 2331110 w 4509528"/>
                <a:gd name="connsiteY12" fmla="*/ 0 h 4534019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111854 w 4290272"/>
                <a:gd name="connsiteY0" fmla="*/ 15082 h 4549057"/>
                <a:gd name="connsiteX1" fmla="*/ 3140554 w 4290272"/>
                <a:gd name="connsiteY1" fmla="*/ 338932 h 4549057"/>
                <a:gd name="connsiteX2" fmla="*/ 3483454 w 4290272"/>
                <a:gd name="connsiteY2" fmla="*/ 681832 h 4549057"/>
                <a:gd name="connsiteX3" fmla="*/ 4226404 w 4290272"/>
                <a:gd name="connsiteY3" fmla="*/ 2053432 h 4549057"/>
                <a:gd name="connsiteX4" fmla="*/ 4074004 w 4290272"/>
                <a:gd name="connsiteY4" fmla="*/ 3234532 h 4549057"/>
                <a:gd name="connsiteX5" fmla="*/ 3292954 w 4290272"/>
                <a:gd name="connsiteY5" fmla="*/ 4072732 h 4549057"/>
                <a:gd name="connsiteX6" fmla="*/ 1845154 w 4290272"/>
                <a:gd name="connsiteY6" fmla="*/ 4548982 h 4549057"/>
                <a:gd name="connsiteX7" fmla="*/ 302104 w 4290272"/>
                <a:gd name="connsiteY7" fmla="*/ 3825082 h 4549057"/>
                <a:gd name="connsiteX8" fmla="*/ 16354 w 4290272"/>
                <a:gd name="connsiteY8" fmla="*/ 2529682 h 4549057"/>
                <a:gd name="connsiteX9" fmla="*/ 92554 w 4290272"/>
                <a:gd name="connsiteY9" fmla="*/ 1291432 h 4549057"/>
                <a:gd name="connsiteX10" fmla="*/ 568804 w 4290272"/>
                <a:gd name="connsiteY10" fmla="*/ 605632 h 4549057"/>
                <a:gd name="connsiteX11" fmla="*/ 1464154 w 4290272"/>
                <a:gd name="connsiteY11" fmla="*/ 110332 h 4549057"/>
                <a:gd name="connsiteX12" fmla="*/ 2111854 w 4290272"/>
                <a:gd name="connsiteY12" fmla="*/ 15082 h 4549057"/>
                <a:gd name="connsiteX0" fmla="*/ 2277999 w 4456417"/>
                <a:gd name="connsiteY0" fmla="*/ 15082 h 4549057"/>
                <a:gd name="connsiteX1" fmla="*/ 3306699 w 4456417"/>
                <a:gd name="connsiteY1" fmla="*/ 338932 h 4549057"/>
                <a:gd name="connsiteX2" fmla="*/ 3649599 w 4456417"/>
                <a:gd name="connsiteY2" fmla="*/ 681832 h 4549057"/>
                <a:gd name="connsiteX3" fmla="*/ 4392549 w 4456417"/>
                <a:gd name="connsiteY3" fmla="*/ 2053432 h 4549057"/>
                <a:gd name="connsiteX4" fmla="*/ 4240149 w 4456417"/>
                <a:gd name="connsiteY4" fmla="*/ 3234532 h 4549057"/>
                <a:gd name="connsiteX5" fmla="*/ 3459099 w 4456417"/>
                <a:gd name="connsiteY5" fmla="*/ 4072732 h 4549057"/>
                <a:gd name="connsiteX6" fmla="*/ 2011299 w 4456417"/>
                <a:gd name="connsiteY6" fmla="*/ 4548982 h 4549057"/>
                <a:gd name="connsiteX7" fmla="*/ 468249 w 4456417"/>
                <a:gd name="connsiteY7" fmla="*/ 3825082 h 4549057"/>
                <a:gd name="connsiteX8" fmla="*/ 4699 w 4456417"/>
                <a:gd name="connsiteY8" fmla="*/ 2555082 h 4549057"/>
                <a:gd name="connsiteX9" fmla="*/ 258699 w 4456417"/>
                <a:gd name="connsiteY9" fmla="*/ 1291432 h 4549057"/>
                <a:gd name="connsiteX10" fmla="*/ 734949 w 4456417"/>
                <a:gd name="connsiteY10" fmla="*/ 605632 h 4549057"/>
                <a:gd name="connsiteX11" fmla="*/ 1630299 w 4456417"/>
                <a:gd name="connsiteY11" fmla="*/ 110332 h 4549057"/>
                <a:gd name="connsiteX12" fmla="*/ 2277999 w 4456417"/>
                <a:gd name="connsiteY12" fmla="*/ 15082 h 4549057"/>
                <a:gd name="connsiteX0" fmla="*/ 2275452 w 4453870"/>
                <a:gd name="connsiteY0" fmla="*/ 15082 h 4549057"/>
                <a:gd name="connsiteX1" fmla="*/ 3304152 w 4453870"/>
                <a:gd name="connsiteY1" fmla="*/ 338932 h 4549057"/>
                <a:gd name="connsiteX2" fmla="*/ 3647052 w 4453870"/>
                <a:gd name="connsiteY2" fmla="*/ 681832 h 4549057"/>
                <a:gd name="connsiteX3" fmla="*/ 4390002 w 4453870"/>
                <a:gd name="connsiteY3" fmla="*/ 2053432 h 4549057"/>
                <a:gd name="connsiteX4" fmla="*/ 4237602 w 4453870"/>
                <a:gd name="connsiteY4" fmla="*/ 3234532 h 4549057"/>
                <a:gd name="connsiteX5" fmla="*/ 3456552 w 4453870"/>
                <a:gd name="connsiteY5" fmla="*/ 4072732 h 4549057"/>
                <a:gd name="connsiteX6" fmla="*/ 2008752 w 4453870"/>
                <a:gd name="connsiteY6" fmla="*/ 4548982 h 4549057"/>
                <a:gd name="connsiteX7" fmla="*/ 465702 w 4453870"/>
                <a:gd name="connsiteY7" fmla="*/ 3825082 h 4549057"/>
                <a:gd name="connsiteX8" fmla="*/ 2152 w 4453870"/>
                <a:gd name="connsiteY8" fmla="*/ 2555082 h 4549057"/>
                <a:gd name="connsiteX9" fmla="*/ 256152 w 4453870"/>
                <a:gd name="connsiteY9" fmla="*/ 1291432 h 4549057"/>
                <a:gd name="connsiteX10" fmla="*/ 732402 w 4453870"/>
                <a:gd name="connsiteY10" fmla="*/ 605632 h 4549057"/>
                <a:gd name="connsiteX11" fmla="*/ 1627752 w 4453870"/>
                <a:gd name="connsiteY11" fmla="*/ 110332 h 4549057"/>
                <a:gd name="connsiteX12" fmla="*/ 2275452 w 4453870"/>
                <a:gd name="connsiteY12" fmla="*/ 15082 h 4549057"/>
                <a:gd name="connsiteX0" fmla="*/ 2274816 w 4453234"/>
                <a:gd name="connsiteY0" fmla="*/ 15082 h 4549057"/>
                <a:gd name="connsiteX1" fmla="*/ 3303516 w 4453234"/>
                <a:gd name="connsiteY1" fmla="*/ 338932 h 4549057"/>
                <a:gd name="connsiteX2" fmla="*/ 3646416 w 4453234"/>
                <a:gd name="connsiteY2" fmla="*/ 681832 h 4549057"/>
                <a:gd name="connsiteX3" fmla="*/ 4389366 w 4453234"/>
                <a:gd name="connsiteY3" fmla="*/ 2053432 h 4549057"/>
                <a:gd name="connsiteX4" fmla="*/ 4236966 w 4453234"/>
                <a:gd name="connsiteY4" fmla="*/ 3234532 h 4549057"/>
                <a:gd name="connsiteX5" fmla="*/ 3455916 w 4453234"/>
                <a:gd name="connsiteY5" fmla="*/ 4072732 h 4549057"/>
                <a:gd name="connsiteX6" fmla="*/ 2008116 w 4453234"/>
                <a:gd name="connsiteY6" fmla="*/ 4548982 h 4549057"/>
                <a:gd name="connsiteX7" fmla="*/ 465066 w 4453234"/>
                <a:gd name="connsiteY7" fmla="*/ 3825082 h 4549057"/>
                <a:gd name="connsiteX8" fmla="*/ 1516 w 4453234"/>
                <a:gd name="connsiteY8" fmla="*/ 2555082 h 4549057"/>
                <a:gd name="connsiteX9" fmla="*/ 574992 w 4453234"/>
                <a:gd name="connsiteY9" fmla="*/ 1494632 h 4549057"/>
                <a:gd name="connsiteX10" fmla="*/ 731766 w 4453234"/>
                <a:gd name="connsiteY10" fmla="*/ 605632 h 4549057"/>
                <a:gd name="connsiteX11" fmla="*/ 1627116 w 4453234"/>
                <a:gd name="connsiteY11" fmla="*/ 110332 h 4549057"/>
                <a:gd name="connsiteX12" fmla="*/ 2274816 w 4453234"/>
                <a:gd name="connsiteY12" fmla="*/ 15082 h 4549057"/>
                <a:gd name="connsiteX0" fmla="*/ 2310083 w 4488501"/>
                <a:gd name="connsiteY0" fmla="*/ 15082 h 4549057"/>
                <a:gd name="connsiteX1" fmla="*/ 3338783 w 4488501"/>
                <a:gd name="connsiteY1" fmla="*/ 338932 h 4549057"/>
                <a:gd name="connsiteX2" fmla="*/ 3681683 w 4488501"/>
                <a:gd name="connsiteY2" fmla="*/ 681832 h 4549057"/>
                <a:gd name="connsiteX3" fmla="*/ 4424633 w 4488501"/>
                <a:gd name="connsiteY3" fmla="*/ 2053432 h 4549057"/>
                <a:gd name="connsiteX4" fmla="*/ 4272233 w 4488501"/>
                <a:gd name="connsiteY4" fmla="*/ 3234532 h 4549057"/>
                <a:gd name="connsiteX5" fmla="*/ 3491183 w 4488501"/>
                <a:gd name="connsiteY5" fmla="*/ 4072732 h 4549057"/>
                <a:gd name="connsiteX6" fmla="*/ 2043383 w 4488501"/>
                <a:gd name="connsiteY6" fmla="*/ 4548982 h 4549057"/>
                <a:gd name="connsiteX7" fmla="*/ 500333 w 4488501"/>
                <a:gd name="connsiteY7" fmla="*/ 3825082 h 4549057"/>
                <a:gd name="connsiteX8" fmla="*/ 36783 w 4488501"/>
                <a:gd name="connsiteY8" fmla="*/ 2555082 h 4549057"/>
                <a:gd name="connsiteX9" fmla="*/ 111876 w 4488501"/>
                <a:gd name="connsiteY9" fmla="*/ 1215232 h 4549057"/>
                <a:gd name="connsiteX10" fmla="*/ 767033 w 4488501"/>
                <a:gd name="connsiteY10" fmla="*/ 605632 h 4549057"/>
                <a:gd name="connsiteX11" fmla="*/ 1662383 w 4488501"/>
                <a:gd name="connsiteY11" fmla="*/ 110332 h 4549057"/>
                <a:gd name="connsiteX12" fmla="*/ 2310083 w 4488501"/>
                <a:gd name="connsiteY12" fmla="*/ 15082 h 4549057"/>
                <a:gd name="connsiteX0" fmla="*/ 2280887 w 4459305"/>
                <a:gd name="connsiteY0" fmla="*/ 15082 h 4549057"/>
                <a:gd name="connsiteX1" fmla="*/ 3309587 w 4459305"/>
                <a:gd name="connsiteY1" fmla="*/ 338932 h 4549057"/>
                <a:gd name="connsiteX2" fmla="*/ 3652487 w 4459305"/>
                <a:gd name="connsiteY2" fmla="*/ 681832 h 4549057"/>
                <a:gd name="connsiteX3" fmla="*/ 4395437 w 4459305"/>
                <a:gd name="connsiteY3" fmla="*/ 2053432 h 4549057"/>
                <a:gd name="connsiteX4" fmla="*/ 4243037 w 4459305"/>
                <a:gd name="connsiteY4" fmla="*/ 3234532 h 4549057"/>
                <a:gd name="connsiteX5" fmla="*/ 3461987 w 4459305"/>
                <a:gd name="connsiteY5" fmla="*/ 4072732 h 4549057"/>
                <a:gd name="connsiteX6" fmla="*/ 2014187 w 4459305"/>
                <a:gd name="connsiteY6" fmla="*/ 4548982 h 4549057"/>
                <a:gd name="connsiteX7" fmla="*/ 471137 w 4459305"/>
                <a:gd name="connsiteY7" fmla="*/ 3825082 h 4549057"/>
                <a:gd name="connsiteX8" fmla="*/ 7587 w 4459305"/>
                <a:gd name="connsiteY8" fmla="*/ 2555082 h 4549057"/>
                <a:gd name="connsiteX9" fmla="*/ 223250 w 4459305"/>
                <a:gd name="connsiteY9" fmla="*/ 1329532 h 4549057"/>
                <a:gd name="connsiteX10" fmla="*/ 737837 w 4459305"/>
                <a:gd name="connsiteY10" fmla="*/ 605632 h 4549057"/>
                <a:gd name="connsiteX11" fmla="*/ 1633187 w 4459305"/>
                <a:gd name="connsiteY11" fmla="*/ 110332 h 4549057"/>
                <a:gd name="connsiteX12" fmla="*/ 2280887 w 4459305"/>
                <a:gd name="connsiteY12" fmla="*/ 15082 h 4549057"/>
                <a:gd name="connsiteX0" fmla="*/ 2281159 w 4459577"/>
                <a:gd name="connsiteY0" fmla="*/ 14140 h 4548115"/>
                <a:gd name="connsiteX1" fmla="*/ 3309859 w 4459577"/>
                <a:gd name="connsiteY1" fmla="*/ 337990 h 4548115"/>
                <a:gd name="connsiteX2" fmla="*/ 3652759 w 4459577"/>
                <a:gd name="connsiteY2" fmla="*/ 680890 h 4548115"/>
                <a:gd name="connsiteX3" fmla="*/ 4395709 w 4459577"/>
                <a:gd name="connsiteY3" fmla="*/ 2052490 h 4548115"/>
                <a:gd name="connsiteX4" fmla="*/ 4243309 w 4459577"/>
                <a:gd name="connsiteY4" fmla="*/ 3233590 h 4548115"/>
                <a:gd name="connsiteX5" fmla="*/ 3462259 w 4459577"/>
                <a:gd name="connsiteY5" fmla="*/ 4071790 h 4548115"/>
                <a:gd name="connsiteX6" fmla="*/ 2014459 w 4459577"/>
                <a:gd name="connsiteY6" fmla="*/ 4548040 h 4548115"/>
                <a:gd name="connsiteX7" fmla="*/ 471409 w 4459577"/>
                <a:gd name="connsiteY7" fmla="*/ 3824140 h 4548115"/>
                <a:gd name="connsiteX8" fmla="*/ 7859 w 4459577"/>
                <a:gd name="connsiteY8" fmla="*/ 2554140 h 4548115"/>
                <a:gd name="connsiteX9" fmla="*/ 223522 w 4459577"/>
                <a:gd name="connsiteY9" fmla="*/ 1328590 h 4548115"/>
                <a:gd name="connsiteX10" fmla="*/ 776446 w 4459577"/>
                <a:gd name="connsiteY10" fmla="*/ 566590 h 4548115"/>
                <a:gd name="connsiteX11" fmla="*/ 1633459 w 4459577"/>
                <a:gd name="connsiteY11" fmla="*/ 109390 h 4548115"/>
                <a:gd name="connsiteX12" fmla="*/ 2281159 w 4459577"/>
                <a:gd name="connsiteY12" fmla="*/ 14140 h 4548115"/>
                <a:gd name="connsiteX0" fmla="*/ 2281159 w 4459577"/>
                <a:gd name="connsiteY0" fmla="*/ 9333 h 4543308"/>
                <a:gd name="connsiteX1" fmla="*/ 3309859 w 4459577"/>
                <a:gd name="connsiteY1" fmla="*/ 333183 h 4543308"/>
                <a:gd name="connsiteX2" fmla="*/ 3652759 w 4459577"/>
                <a:gd name="connsiteY2" fmla="*/ 676083 h 4543308"/>
                <a:gd name="connsiteX3" fmla="*/ 4395709 w 4459577"/>
                <a:gd name="connsiteY3" fmla="*/ 2047683 h 4543308"/>
                <a:gd name="connsiteX4" fmla="*/ 4243309 w 4459577"/>
                <a:gd name="connsiteY4" fmla="*/ 3228783 h 4543308"/>
                <a:gd name="connsiteX5" fmla="*/ 3462259 w 4459577"/>
                <a:gd name="connsiteY5" fmla="*/ 4066983 h 4543308"/>
                <a:gd name="connsiteX6" fmla="*/ 2014459 w 4459577"/>
                <a:gd name="connsiteY6" fmla="*/ 4543233 h 4543308"/>
                <a:gd name="connsiteX7" fmla="*/ 471409 w 4459577"/>
                <a:gd name="connsiteY7" fmla="*/ 3819333 h 4543308"/>
                <a:gd name="connsiteX8" fmla="*/ 7859 w 4459577"/>
                <a:gd name="connsiteY8" fmla="*/ 2549333 h 4543308"/>
                <a:gd name="connsiteX9" fmla="*/ 223522 w 4459577"/>
                <a:gd name="connsiteY9" fmla="*/ 1323783 h 4543308"/>
                <a:gd name="connsiteX10" fmla="*/ 776446 w 4459577"/>
                <a:gd name="connsiteY10" fmla="*/ 561783 h 4543308"/>
                <a:gd name="connsiteX11" fmla="*/ 1646238 w 4459577"/>
                <a:gd name="connsiteY11" fmla="*/ 129983 h 4543308"/>
                <a:gd name="connsiteX12" fmla="*/ 2281159 w 4459577"/>
                <a:gd name="connsiteY12" fmla="*/ 9333 h 4543308"/>
                <a:gd name="connsiteX0" fmla="*/ 2396171 w 4459577"/>
                <a:gd name="connsiteY0" fmla="*/ 13502 h 4509377"/>
                <a:gd name="connsiteX1" fmla="*/ 3309859 w 4459577"/>
                <a:gd name="connsiteY1" fmla="*/ 299252 h 4509377"/>
                <a:gd name="connsiteX2" fmla="*/ 3652759 w 4459577"/>
                <a:gd name="connsiteY2" fmla="*/ 642152 h 4509377"/>
                <a:gd name="connsiteX3" fmla="*/ 4395709 w 4459577"/>
                <a:gd name="connsiteY3" fmla="*/ 2013752 h 4509377"/>
                <a:gd name="connsiteX4" fmla="*/ 4243309 w 4459577"/>
                <a:gd name="connsiteY4" fmla="*/ 3194852 h 4509377"/>
                <a:gd name="connsiteX5" fmla="*/ 3462259 w 4459577"/>
                <a:gd name="connsiteY5" fmla="*/ 4033052 h 4509377"/>
                <a:gd name="connsiteX6" fmla="*/ 2014459 w 4459577"/>
                <a:gd name="connsiteY6" fmla="*/ 4509302 h 4509377"/>
                <a:gd name="connsiteX7" fmla="*/ 471409 w 4459577"/>
                <a:gd name="connsiteY7" fmla="*/ 3785402 h 4509377"/>
                <a:gd name="connsiteX8" fmla="*/ 7859 w 4459577"/>
                <a:gd name="connsiteY8" fmla="*/ 2515402 h 4509377"/>
                <a:gd name="connsiteX9" fmla="*/ 223522 w 4459577"/>
                <a:gd name="connsiteY9" fmla="*/ 1289852 h 4509377"/>
                <a:gd name="connsiteX10" fmla="*/ 776446 w 4459577"/>
                <a:gd name="connsiteY10" fmla="*/ 527852 h 4509377"/>
                <a:gd name="connsiteX11" fmla="*/ 1646238 w 4459577"/>
                <a:gd name="connsiteY11" fmla="*/ 96052 h 4509377"/>
                <a:gd name="connsiteX12" fmla="*/ 2396171 w 4459577"/>
                <a:gd name="connsiteY12" fmla="*/ 13502 h 4509377"/>
                <a:gd name="connsiteX0" fmla="*/ 2396171 w 4459577"/>
                <a:gd name="connsiteY0" fmla="*/ 15328 h 4511203"/>
                <a:gd name="connsiteX1" fmla="*/ 3258743 w 4459577"/>
                <a:gd name="connsiteY1" fmla="*/ 326478 h 4511203"/>
                <a:gd name="connsiteX2" fmla="*/ 3652759 w 4459577"/>
                <a:gd name="connsiteY2" fmla="*/ 643978 h 4511203"/>
                <a:gd name="connsiteX3" fmla="*/ 4395709 w 4459577"/>
                <a:gd name="connsiteY3" fmla="*/ 2015578 h 4511203"/>
                <a:gd name="connsiteX4" fmla="*/ 4243309 w 4459577"/>
                <a:gd name="connsiteY4" fmla="*/ 3196678 h 4511203"/>
                <a:gd name="connsiteX5" fmla="*/ 3462259 w 4459577"/>
                <a:gd name="connsiteY5" fmla="*/ 4034878 h 4511203"/>
                <a:gd name="connsiteX6" fmla="*/ 2014459 w 4459577"/>
                <a:gd name="connsiteY6" fmla="*/ 4511128 h 4511203"/>
                <a:gd name="connsiteX7" fmla="*/ 471409 w 4459577"/>
                <a:gd name="connsiteY7" fmla="*/ 3787228 h 4511203"/>
                <a:gd name="connsiteX8" fmla="*/ 7859 w 4459577"/>
                <a:gd name="connsiteY8" fmla="*/ 2517228 h 4511203"/>
                <a:gd name="connsiteX9" fmla="*/ 223522 w 4459577"/>
                <a:gd name="connsiteY9" fmla="*/ 1291678 h 4511203"/>
                <a:gd name="connsiteX10" fmla="*/ 776446 w 4459577"/>
                <a:gd name="connsiteY10" fmla="*/ 529678 h 4511203"/>
                <a:gd name="connsiteX11" fmla="*/ 1646238 w 4459577"/>
                <a:gd name="connsiteY11" fmla="*/ 97878 h 4511203"/>
                <a:gd name="connsiteX12" fmla="*/ 2396171 w 4459577"/>
                <a:gd name="connsiteY12" fmla="*/ 15328 h 4511203"/>
                <a:gd name="connsiteX0" fmla="*/ 2396171 w 4428626"/>
                <a:gd name="connsiteY0" fmla="*/ 15328 h 4511203"/>
                <a:gd name="connsiteX1" fmla="*/ 3258743 w 4428626"/>
                <a:gd name="connsiteY1" fmla="*/ 326478 h 4511203"/>
                <a:gd name="connsiteX2" fmla="*/ 4087247 w 4428626"/>
                <a:gd name="connsiteY2" fmla="*/ 961478 h 4511203"/>
                <a:gd name="connsiteX3" fmla="*/ 4395709 w 4428626"/>
                <a:gd name="connsiteY3" fmla="*/ 2015578 h 4511203"/>
                <a:gd name="connsiteX4" fmla="*/ 4243309 w 4428626"/>
                <a:gd name="connsiteY4" fmla="*/ 3196678 h 4511203"/>
                <a:gd name="connsiteX5" fmla="*/ 3462259 w 4428626"/>
                <a:gd name="connsiteY5" fmla="*/ 4034878 h 4511203"/>
                <a:gd name="connsiteX6" fmla="*/ 2014459 w 4428626"/>
                <a:gd name="connsiteY6" fmla="*/ 4511128 h 4511203"/>
                <a:gd name="connsiteX7" fmla="*/ 471409 w 4428626"/>
                <a:gd name="connsiteY7" fmla="*/ 3787228 h 4511203"/>
                <a:gd name="connsiteX8" fmla="*/ 7859 w 4428626"/>
                <a:gd name="connsiteY8" fmla="*/ 2517228 h 4511203"/>
                <a:gd name="connsiteX9" fmla="*/ 223522 w 4428626"/>
                <a:gd name="connsiteY9" fmla="*/ 1291678 h 4511203"/>
                <a:gd name="connsiteX10" fmla="*/ 776446 w 4428626"/>
                <a:gd name="connsiteY10" fmla="*/ 529678 h 4511203"/>
                <a:gd name="connsiteX11" fmla="*/ 1646238 w 4428626"/>
                <a:gd name="connsiteY11" fmla="*/ 97878 h 4511203"/>
                <a:gd name="connsiteX12" fmla="*/ 2396171 w 4428626"/>
                <a:gd name="connsiteY12" fmla="*/ 15328 h 4511203"/>
                <a:gd name="connsiteX0" fmla="*/ 2396171 w 4450369"/>
                <a:gd name="connsiteY0" fmla="*/ 15328 h 4511203"/>
                <a:gd name="connsiteX1" fmla="*/ 3258743 w 4450369"/>
                <a:gd name="connsiteY1" fmla="*/ 326478 h 4511203"/>
                <a:gd name="connsiteX2" fmla="*/ 3780550 w 4450369"/>
                <a:gd name="connsiteY2" fmla="*/ 1202778 h 4511203"/>
                <a:gd name="connsiteX3" fmla="*/ 4395709 w 4450369"/>
                <a:gd name="connsiteY3" fmla="*/ 2015578 h 4511203"/>
                <a:gd name="connsiteX4" fmla="*/ 4243309 w 4450369"/>
                <a:gd name="connsiteY4" fmla="*/ 3196678 h 4511203"/>
                <a:gd name="connsiteX5" fmla="*/ 3462259 w 4450369"/>
                <a:gd name="connsiteY5" fmla="*/ 4034878 h 4511203"/>
                <a:gd name="connsiteX6" fmla="*/ 2014459 w 4450369"/>
                <a:gd name="connsiteY6" fmla="*/ 4511128 h 4511203"/>
                <a:gd name="connsiteX7" fmla="*/ 471409 w 4450369"/>
                <a:gd name="connsiteY7" fmla="*/ 3787228 h 4511203"/>
                <a:gd name="connsiteX8" fmla="*/ 7859 w 4450369"/>
                <a:gd name="connsiteY8" fmla="*/ 2517228 h 4511203"/>
                <a:gd name="connsiteX9" fmla="*/ 223522 w 4450369"/>
                <a:gd name="connsiteY9" fmla="*/ 1291678 h 4511203"/>
                <a:gd name="connsiteX10" fmla="*/ 776446 w 4450369"/>
                <a:gd name="connsiteY10" fmla="*/ 529678 h 4511203"/>
                <a:gd name="connsiteX11" fmla="*/ 1646238 w 4450369"/>
                <a:gd name="connsiteY11" fmla="*/ 97878 h 4511203"/>
                <a:gd name="connsiteX12" fmla="*/ 2396171 w 4450369"/>
                <a:gd name="connsiteY12" fmla="*/ 15328 h 4511203"/>
                <a:gd name="connsiteX0" fmla="*/ 2396171 w 4436701"/>
                <a:gd name="connsiteY0" fmla="*/ 15328 h 4511203"/>
                <a:gd name="connsiteX1" fmla="*/ 3258743 w 4436701"/>
                <a:gd name="connsiteY1" fmla="*/ 326478 h 4511203"/>
                <a:gd name="connsiteX2" fmla="*/ 3972236 w 4436701"/>
                <a:gd name="connsiteY2" fmla="*/ 1101178 h 4511203"/>
                <a:gd name="connsiteX3" fmla="*/ 4395709 w 4436701"/>
                <a:gd name="connsiteY3" fmla="*/ 2015578 h 4511203"/>
                <a:gd name="connsiteX4" fmla="*/ 4243309 w 4436701"/>
                <a:gd name="connsiteY4" fmla="*/ 3196678 h 4511203"/>
                <a:gd name="connsiteX5" fmla="*/ 3462259 w 4436701"/>
                <a:gd name="connsiteY5" fmla="*/ 4034878 h 4511203"/>
                <a:gd name="connsiteX6" fmla="*/ 2014459 w 4436701"/>
                <a:gd name="connsiteY6" fmla="*/ 4511128 h 4511203"/>
                <a:gd name="connsiteX7" fmla="*/ 471409 w 4436701"/>
                <a:gd name="connsiteY7" fmla="*/ 3787228 h 4511203"/>
                <a:gd name="connsiteX8" fmla="*/ 7859 w 4436701"/>
                <a:gd name="connsiteY8" fmla="*/ 2517228 h 4511203"/>
                <a:gd name="connsiteX9" fmla="*/ 223522 w 4436701"/>
                <a:gd name="connsiteY9" fmla="*/ 1291678 h 4511203"/>
                <a:gd name="connsiteX10" fmla="*/ 776446 w 4436701"/>
                <a:gd name="connsiteY10" fmla="*/ 529678 h 4511203"/>
                <a:gd name="connsiteX11" fmla="*/ 1646238 w 4436701"/>
                <a:gd name="connsiteY11" fmla="*/ 97878 h 4511203"/>
                <a:gd name="connsiteX12" fmla="*/ 2396171 w 4436701"/>
                <a:gd name="connsiteY12" fmla="*/ 15328 h 4511203"/>
                <a:gd name="connsiteX0" fmla="*/ 2396171 w 4782945"/>
                <a:gd name="connsiteY0" fmla="*/ 15328 h 4511203"/>
                <a:gd name="connsiteX1" fmla="*/ 3258743 w 4782945"/>
                <a:gd name="connsiteY1" fmla="*/ 326478 h 4511203"/>
                <a:gd name="connsiteX2" fmla="*/ 3972236 w 4782945"/>
                <a:gd name="connsiteY2" fmla="*/ 1101178 h 4511203"/>
                <a:gd name="connsiteX3" fmla="*/ 4779081 w 4782945"/>
                <a:gd name="connsiteY3" fmla="*/ 2028278 h 4511203"/>
                <a:gd name="connsiteX4" fmla="*/ 4243309 w 4782945"/>
                <a:gd name="connsiteY4" fmla="*/ 3196678 h 4511203"/>
                <a:gd name="connsiteX5" fmla="*/ 3462259 w 4782945"/>
                <a:gd name="connsiteY5" fmla="*/ 4034878 h 4511203"/>
                <a:gd name="connsiteX6" fmla="*/ 2014459 w 4782945"/>
                <a:gd name="connsiteY6" fmla="*/ 4511128 h 4511203"/>
                <a:gd name="connsiteX7" fmla="*/ 471409 w 4782945"/>
                <a:gd name="connsiteY7" fmla="*/ 3787228 h 4511203"/>
                <a:gd name="connsiteX8" fmla="*/ 7859 w 4782945"/>
                <a:gd name="connsiteY8" fmla="*/ 2517228 h 4511203"/>
                <a:gd name="connsiteX9" fmla="*/ 223522 w 4782945"/>
                <a:gd name="connsiteY9" fmla="*/ 1291678 h 4511203"/>
                <a:gd name="connsiteX10" fmla="*/ 776446 w 4782945"/>
                <a:gd name="connsiteY10" fmla="*/ 529678 h 4511203"/>
                <a:gd name="connsiteX11" fmla="*/ 1646238 w 4782945"/>
                <a:gd name="connsiteY11" fmla="*/ 97878 h 4511203"/>
                <a:gd name="connsiteX12" fmla="*/ 2396171 w 4782945"/>
                <a:gd name="connsiteY12" fmla="*/ 15328 h 4511203"/>
                <a:gd name="connsiteX0" fmla="*/ 2396171 w 4391275"/>
                <a:gd name="connsiteY0" fmla="*/ 15328 h 4511203"/>
                <a:gd name="connsiteX1" fmla="*/ 3258743 w 4391275"/>
                <a:gd name="connsiteY1" fmla="*/ 326478 h 4511203"/>
                <a:gd name="connsiteX2" fmla="*/ 3972236 w 4391275"/>
                <a:gd name="connsiteY2" fmla="*/ 1101178 h 4511203"/>
                <a:gd name="connsiteX3" fmla="*/ 4370151 w 4391275"/>
                <a:gd name="connsiteY3" fmla="*/ 2079078 h 4511203"/>
                <a:gd name="connsiteX4" fmla="*/ 4243309 w 4391275"/>
                <a:gd name="connsiteY4" fmla="*/ 3196678 h 4511203"/>
                <a:gd name="connsiteX5" fmla="*/ 3462259 w 4391275"/>
                <a:gd name="connsiteY5" fmla="*/ 4034878 h 4511203"/>
                <a:gd name="connsiteX6" fmla="*/ 2014459 w 4391275"/>
                <a:gd name="connsiteY6" fmla="*/ 4511128 h 4511203"/>
                <a:gd name="connsiteX7" fmla="*/ 471409 w 4391275"/>
                <a:gd name="connsiteY7" fmla="*/ 3787228 h 4511203"/>
                <a:gd name="connsiteX8" fmla="*/ 7859 w 4391275"/>
                <a:gd name="connsiteY8" fmla="*/ 2517228 h 4511203"/>
                <a:gd name="connsiteX9" fmla="*/ 223522 w 4391275"/>
                <a:gd name="connsiteY9" fmla="*/ 1291678 h 4511203"/>
                <a:gd name="connsiteX10" fmla="*/ 776446 w 4391275"/>
                <a:gd name="connsiteY10" fmla="*/ 529678 h 4511203"/>
                <a:gd name="connsiteX11" fmla="*/ 1646238 w 4391275"/>
                <a:gd name="connsiteY11" fmla="*/ 97878 h 4511203"/>
                <a:gd name="connsiteX12" fmla="*/ 2396171 w 4391275"/>
                <a:gd name="connsiteY12" fmla="*/ 15328 h 4511203"/>
                <a:gd name="connsiteX0" fmla="*/ 2396171 w 4492650"/>
                <a:gd name="connsiteY0" fmla="*/ 15328 h 4511203"/>
                <a:gd name="connsiteX1" fmla="*/ 3258743 w 4492650"/>
                <a:gd name="connsiteY1" fmla="*/ 326478 h 4511203"/>
                <a:gd name="connsiteX2" fmla="*/ 3972236 w 4492650"/>
                <a:gd name="connsiteY2" fmla="*/ 1101178 h 4511203"/>
                <a:gd name="connsiteX3" fmla="*/ 4370151 w 4492650"/>
                <a:gd name="connsiteY3" fmla="*/ 2079078 h 4511203"/>
                <a:gd name="connsiteX4" fmla="*/ 4422216 w 4492650"/>
                <a:gd name="connsiteY4" fmla="*/ 3387178 h 4511203"/>
                <a:gd name="connsiteX5" fmla="*/ 3462259 w 4492650"/>
                <a:gd name="connsiteY5" fmla="*/ 4034878 h 4511203"/>
                <a:gd name="connsiteX6" fmla="*/ 2014459 w 4492650"/>
                <a:gd name="connsiteY6" fmla="*/ 4511128 h 4511203"/>
                <a:gd name="connsiteX7" fmla="*/ 471409 w 4492650"/>
                <a:gd name="connsiteY7" fmla="*/ 3787228 h 4511203"/>
                <a:gd name="connsiteX8" fmla="*/ 7859 w 4492650"/>
                <a:gd name="connsiteY8" fmla="*/ 2517228 h 4511203"/>
                <a:gd name="connsiteX9" fmla="*/ 223522 w 4492650"/>
                <a:gd name="connsiteY9" fmla="*/ 1291678 h 4511203"/>
                <a:gd name="connsiteX10" fmla="*/ 776446 w 4492650"/>
                <a:gd name="connsiteY10" fmla="*/ 529678 h 4511203"/>
                <a:gd name="connsiteX11" fmla="*/ 1646238 w 4492650"/>
                <a:gd name="connsiteY11" fmla="*/ 97878 h 4511203"/>
                <a:gd name="connsiteX12" fmla="*/ 2396171 w 4492650"/>
                <a:gd name="connsiteY12" fmla="*/ 15328 h 4511203"/>
                <a:gd name="connsiteX0" fmla="*/ 2396171 w 4404854"/>
                <a:gd name="connsiteY0" fmla="*/ 15328 h 4511203"/>
                <a:gd name="connsiteX1" fmla="*/ 3258743 w 4404854"/>
                <a:gd name="connsiteY1" fmla="*/ 326478 h 4511203"/>
                <a:gd name="connsiteX2" fmla="*/ 3972236 w 4404854"/>
                <a:gd name="connsiteY2" fmla="*/ 1101178 h 4511203"/>
                <a:gd name="connsiteX3" fmla="*/ 4370151 w 4404854"/>
                <a:gd name="connsiteY3" fmla="*/ 2079078 h 4511203"/>
                <a:gd name="connsiteX4" fmla="*/ 4281647 w 4404854"/>
                <a:gd name="connsiteY4" fmla="*/ 3158578 h 4511203"/>
                <a:gd name="connsiteX5" fmla="*/ 3462259 w 4404854"/>
                <a:gd name="connsiteY5" fmla="*/ 4034878 h 4511203"/>
                <a:gd name="connsiteX6" fmla="*/ 2014459 w 4404854"/>
                <a:gd name="connsiteY6" fmla="*/ 4511128 h 4511203"/>
                <a:gd name="connsiteX7" fmla="*/ 471409 w 4404854"/>
                <a:gd name="connsiteY7" fmla="*/ 3787228 h 4511203"/>
                <a:gd name="connsiteX8" fmla="*/ 7859 w 4404854"/>
                <a:gd name="connsiteY8" fmla="*/ 2517228 h 4511203"/>
                <a:gd name="connsiteX9" fmla="*/ 223522 w 4404854"/>
                <a:gd name="connsiteY9" fmla="*/ 1291678 h 4511203"/>
                <a:gd name="connsiteX10" fmla="*/ 776446 w 4404854"/>
                <a:gd name="connsiteY10" fmla="*/ 529678 h 4511203"/>
                <a:gd name="connsiteX11" fmla="*/ 1646238 w 4404854"/>
                <a:gd name="connsiteY11" fmla="*/ 97878 h 4511203"/>
                <a:gd name="connsiteX12" fmla="*/ 2396171 w 4404854"/>
                <a:gd name="connsiteY12" fmla="*/ 15328 h 4511203"/>
                <a:gd name="connsiteX0" fmla="*/ 2396171 w 4398644"/>
                <a:gd name="connsiteY0" fmla="*/ 15328 h 4546555"/>
                <a:gd name="connsiteX1" fmla="*/ 3258743 w 4398644"/>
                <a:gd name="connsiteY1" fmla="*/ 326478 h 4546555"/>
                <a:gd name="connsiteX2" fmla="*/ 3972236 w 4398644"/>
                <a:gd name="connsiteY2" fmla="*/ 1101178 h 4546555"/>
                <a:gd name="connsiteX3" fmla="*/ 4370151 w 4398644"/>
                <a:gd name="connsiteY3" fmla="*/ 2079078 h 4546555"/>
                <a:gd name="connsiteX4" fmla="*/ 4281647 w 4398644"/>
                <a:gd name="connsiteY4" fmla="*/ 3158578 h 4546555"/>
                <a:gd name="connsiteX5" fmla="*/ 3602829 w 4398644"/>
                <a:gd name="connsiteY5" fmla="*/ 4301578 h 4546555"/>
                <a:gd name="connsiteX6" fmla="*/ 2014459 w 4398644"/>
                <a:gd name="connsiteY6" fmla="*/ 4511128 h 4546555"/>
                <a:gd name="connsiteX7" fmla="*/ 471409 w 4398644"/>
                <a:gd name="connsiteY7" fmla="*/ 3787228 h 4546555"/>
                <a:gd name="connsiteX8" fmla="*/ 7859 w 4398644"/>
                <a:gd name="connsiteY8" fmla="*/ 2517228 h 4546555"/>
                <a:gd name="connsiteX9" fmla="*/ 223522 w 4398644"/>
                <a:gd name="connsiteY9" fmla="*/ 1291678 h 4546555"/>
                <a:gd name="connsiteX10" fmla="*/ 776446 w 4398644"/>
                <a:gd name="connsiteY10" fmla="*/ 529678 h 4546555"/>
                <a:gd name="connsiteX11" fmla="*/ 1646238 w 4398644"/>
                <a:gd name="connsiteY11" fmla="*/ 97878 h 4546555"/>
                <a:gd name="connsiteX12" fmla="*/ 2396171 w 4398644"/>
                <a:gd name="connsiteY12" fmla="*/ 15328 h 4546555"/>
                <a:gd name="connsiteX0" fmla="*/ 2396171 w 4416962"/>
                <a:gd name="connsiteY0" fmla="*/ 15328 h 4511172"/>
                <a:gd name="connsiteX1" fmla="*/ 3258743 w 4416962"/>
                <a:gd name="connsiteY1" fmla="*/ 326478 h 4511172"/>
                <a:gd name="connsiteX2" fmla="*/ 3972236 w 4416962"/>
                <a:gd name="connsiteY2" fmla="*/ 1101178 h 4511172"/>
                <a:gd name="connsiteX3" fmla="*/ 4370151 w 4416962"/>
                <a:gd name="connsiteY3" fmla="*/ 2079078 h 4511172"/>
                <a:gd name="connsiteX4" fmla="*/ 4281647 w 4416962"/>
                <a:gd name="connsiteY4" fmla="*/ 3158578 h 4511172"/>
                <a:gd name="connsiteX5" fmla="*/ 3232236 w 4416962"/>
                <a:gd name="connsiteY5" fmla="*/ 3818978 h 4511172"/>
                <a:gd name="connsiteX6" fmla="*/ 2014459 w 4416962"/>
                <a:gd name="connsiteY6" fmla="*/ 4511128 h 4511172"/>
                <a:gd name="connsiteX7" fmla="*/ 471409 w 4416962"/>
                <a:gd name="connsiteY7" fmla="*/ 3787228 h 4511172"/>
                <a:gd name="connsiteX8" fmla="*/ 7859 w 4416962"/>
                <a:gd name="connsiteY8" fmla="*/ 2517228 h 4511172"/>
                <a:gd name="connsiteX9" fmla="*/ 223522 w 4416962"/>
                <a:gd name="connsiteY9" fmla="*/ 1291678 h 4511172"/>
                <a:gd name="connsiteX10" fmla="*/ 776446 w 4416962"/>
                <a:gd name="connsiteY10" fmla="*/ 529678 h 4511172"/>
                <a:gd name="connsiteX11" fmla="*/ 1646238 w 4416962"/>
                <a:gd name="connsiteY11" fmla="*/ 97878 h 4511172"/>
                <a:gd name="connsiteX12" fmla="*/ 2396171 w 4416962"/>
                <a:gd name="connsiteY12" fmla="*/ 15328 h 4511172"/>
                <a:gd name="connsiteX0" fmla="*/ 2396171 w 4408002"/>
                <a:gd name="connsiteY0" fmla="*/ 15328 h 4517522"/>
                <a:gd name="connsiteX1" fmla="*/ 3258743 w 4408002"/>
                <a:gd name="connsiteY1" fmla="*/ 326478 h 4517522"/>
                <a:gd name="connsiteX2" fmla="*/ 3972236 w 4408002"/>
                <a:gd name="connsiteY2" fmla="*/ 1101178 h 4517522"/>
                <a:gd name="connsiteX3" fmla="*/ 4370151 w 4408002"/>
                <a:gd name="connsiteY3" fmla="*/ 2079078 h 4517522"/>
                <a:gd name="connsiteX4" fmla="*/ 4281647 w 4408002"/>
                <a:gd name="connsiteY4" fmla="*/ 3158578 h 4517522"/>
                <a:gd name="connsiteX5" fmla="*/ 3398364 w 4408002"/>
                <a:gd name="connsiteY5" fmla="*/ 4085678 h 4517522"/>
                <a:gd name="connsiteX6" fmla="*/ 2014459 w 4408002"/>
                <a:gd name="connsiteY6" fmla="*/ 4511128 h 4517522"/>
                <a:gd name="connsiteX7" fmla="*/ 471409 w 4408002"/>
                <a:gd name="connsiteY7" fmla="*/ 3787228 h 4517522"/>
                <a:gd name="connsiteX8" fmla="*/ 7859 w 4408002"/>
                <a:gd name="connsiteY8" fmla="*/ 2517228 h 4517522"/>
                <a:gd name="connsiteX9" fmla="*/ 223522 w 4408002"/>
                <a:gd name="connsiteY9" fmla="*/ 1291678 h 4517522"/>
                <a:gd name="connsiteX10" fmla="*/ 776446 w 4408002"/>
                <a:gd name="connsiteY10" fmla="*/ 529678 h 4517522"/>
                <a:gd name="connsiteX11" fmla="*/ 1646238 w 4408002"/>
                <a:gd name="connsiteY11" fmla="*/ 97878 h 4517522"/>
                <a:gd name="connsiteX12" fmla="*/ 2396171 w 4408002"/>
                <a:gd name="connsiteY12" fmla="*/ 15328 h 4517522"/>
                <a:gd name="connsiteX0" fmla="*/ 2396171 w 4408002"/>
                <a:gd name="connsiteY0" fmla="*/ 15328 h 4418451"/>
                <a:gd name="connsiteX1" fmla="*/ 3258743 w 4408002"/>
                <a:gd name="connsiteY1" fmla="*/ 326478 h 4418451"/>
                <a:gd name="connsiteX2" fmla="*/ 3972236 w 4408002"/>
                <a:gd name="connsiteY2" fmla="*/ 1101178 h 4418451"/>
                <a:gd name="connsiteX3" fmla="*/ 4370151 w 4408002"/>
                <a:gd name="connsiteY3" fmla="*/ 2079078 h 4418451"/>
                <a:gd name="connsiteX4" fmla="*/ 4281647 w 4408002"/>
                <a:gd name="connsiteY4" fmla="*/ 3158578 h 4418451"/>
                <a:gd name="connsiteX5" fmla="*/ 3398364 w 4408002"/>
                <a:gd name="connsiteY5" fmla="*/ 4085678 h 4418451"/>
                <a:gd name="connsiteX6" fmla="*/ 1541634 w 4408002"/>
                <a:gd name="connsiteY6" fmla="*/ 4409528 h 4418451"/>
                <a:gd name="connsiteX7" fmla="*/ 471409 w 4408002"/>
                <a:gd name="connsiteY7" fmla="*/ 3787228 h 4418451"/>
                <a:gd name="connsiteX8" fmla="*/ 7859 w 4408002"/>
                <a:gd name="connsiteY8" fmla="*/ 2517228 h 4418451"/>
                <a:gd name="connsiteX9" fmla="*/ 223522 w 4408002"/>
                <a:gd name="connsiteY9" fmla="*/ 1291678 h 4418451"/>
                <a:gd name="connsiteX10" fmla="*/ 776446 w 4408002"/>
                <a:gd name="connsiteY10" fmla="*/ 529678 h 4418451"/>
                <a:gd name="connsiteX11" fmla="*/ 1646238 w 4408002"/>
                <a:gd name="connsiteY11" fmla="*/ 97878 h 4418451"/>
                <a:gd name="connsiteX12" fmla="*/ 2396171 w 4408002"/>
                <a:gd name="connsiteY12" fmla="*/ 15328 h 4418451"/>
                <a:gd name="connsiteX0" fmla="*/ 2396171 w 4408002"/>
                <a:gd name="connsiteY0" fmla="*/ 15328 h 4434975"/>
                <a:gd name="connsiteX1" fmla="*/ 3258743 w 4408002"/>
                <a:gd name="connsiteY1" fmla="*/ 326478 h 4434975"/>
                <a:gd name="connsiteX2" fmla="*/ 3972236 w 4408002"/>
                <a:gd name="connsiteY2" fmla="*/ 1101178 h 4434975"/>
                <a:gd name="connsiteX3" fmla="*/ 4370151 w 4408002"/>
                <a:gd name="connsiteY3" fmla="*/ 2079078 h 4434975"/>
                <a:gd name="connsiteX4" fmla="*/ 4281647 w 4408002"/>
                <a:gd name="connsiteY4" fmla="*/ 3158578 h 4434975"/>
                <a:gd name="connsiteX5" fmla="*/ 3398364 w 4408002"/>
                <a:gd name="connsiteY5" fmla="*/ 4085678 h 4434975"/>
                <a:gd name="connsiteX6" fmla="*/ 1541634 w 4408002"/>
                <a:gd name="connsiteY6" fmla="*/ 4409528 h 4434975"/>
                <a:gd name="connsiteX7" fmla="*/ 471409 w 4408002"/>
                <a:gd name="connsiteY7" fmla="*/ 3787228 h 4434975"/>
                <a:gd name="connsiteX8" fmla="*/ 7859 w 4408002"/>
                <a:gd name="connsiteY8" fmla="*/ 2517228 h 4434975"/>
                <a:gd name="connsiteX9" fmla="*/ 223522 w 4408002"/>
                <a:gd name="connsiteY9" fmla="*/ 1291678 h 4434975"/>
                <a:gd name="connsiteX10" fmla="*/ 776446 w 4408002"/>
                <a:gd name="connsiteY10" fmla="*/ 529678 h 4434975"/>
                <a:gd name="connsiteX11" fmla="*/ 1646238 w 4408002"/>
                <a:gd name="connsiteY11" fmla="*/ 97878 h 4434975"/>
                <a:gd name="connsiteX12" fmla="*/ 2396171 w 4408002"/>
                <a:gd name="connsiteY12" fmla="*/ 15328 h 4434975"/>
                <a:gd name="connsiteX0" fmla="*/ 2396171 w 4408002"/>
                <a:gd name="connsiteY0" fmla="*/ 15328 h 4678558"/>
                <a:gd name="connsiteX1" fmla="*/ 3258743 w 4408002"/>
                <a:gd name="connsiteY1" fmla="*/ 326478 h 4678558"/>
                <a:gd name="connsiteX2" fmla="*/ 3972236 w 4408002"/>
                <a:gd name="connsiteY2" fmla="*/ 1101178 h 4678558"/>
                <a:gd name="connsiteX3" fmla="*/ 4370151 w 4408002"/>
                <a:gd name="connsiteY3" fmla="*/ 2079078 h 4678558"/>
                <a:gd name="connsiteX4" fmla="*/ 4281647 w 4408002"/>
                <a:gd name="connsiteY4" fmla="*/ 3158578 h 4678558"/>
                <a:gd name="connsiteX5" fmla="*/ 3398364 w 4408002"/>
                <a:gd name="connsiteY5" fmla="*/ 4085678 h 4678558"/>
                <a:gd name="connsiteX6" fmla="*/ 1707762 w 4408002"/>
                <a:gd name="connsiteY6" fmla="*/ 4663528 h 4678558"/>
                <a:gd name="connsiteX7" fmla="*/ 471409 w 4408002"/>
                <a:gd name="connsiteY7" fmla="*/ 3787228 h 4678558"/>
                <a:gd name="connsiteX8" fmla="*/ 7859 w 4408002"/>
                <a:gd name="connsiteY8" fmla="*/ 2517228 h 4678558"/>
                <a:gd name="connsiteX9" fmla="*/ 223522 w 4408002"/>
                <a:gd name="connsiteY9" fmla="*/ 1291678 h 4678558"/>
                <a:gd name="connsiteX10" fmla="*/ 776446 w 4408002"/>
                <a:gd name="connsiteY10" fmla="*/ 529678 h 4678558"/>
                <a:gd name="connsiteX11" fmla="*/ 1646238 w 4408002"/>
                <a:gd name="connsiteY11" fmla="*/ 97878 h 4678558"/>
                <a:gd name="connsiteX12" fmla="*/ 2396171 w 4408002"/>
                <a:gd name="connsiteY12" fmla="*/ 15328 h 4678558"/>
                <a:gd name="connsiteX0" fmla="*/ 2396171 w 4408002"/>
                <a:gd name="connsiteY0" fmla="*/ 15328 h 4518947"/>
                <a:gd name="connsiteX1" fmla="*/ 3258743 w 4408002"/>
                <a:gd name="connsiteY1" fmla="*/ 326478 h 4518947"/>
                <a:gd name="connsiteX2" fmla="*/ 3972236 w 4408002"/>
                <a:gd name="connsiteY2" fmla="*/ 1101178 h 4518947"/>
                <a:gd name="connsiteX3" fmla="*/ 4370151 w 4408002"/>
                <a:gd name="connsiteY3" fmla="*/ 2079078 h 4518947"/>
                <a:gd name="connsiteX4" fmla="*/ 4281647 w 4408002"/>
                <a:gd name="connsiteY4" fmla="*/ 3158578 h 4518947"/>
                <a:gd name="connsiteX5" fmla="*/ 3398364 w 4408002"/>
                <a:gd name="connsiteY5" fmla="*/ 4085678 h 4518947"/>
                <a:gd name="connsiteX6" fmla="*/ 2052796 w 4408002"/>
                <a:gd name="connsiteY6" fmla="*/ 4498428 h 4518947"/>
                <a:gd name="connsiteX7" fmla="*/ 471409 w 4408002"/>
                <a:gd name="connsiteY7" fmla="*/ 3787228 h 4518947"/>
                <a:gd name="connsiteX8" fmla="*/ 7859 w 4408002"/>
                <a:gd name="connsiteY8" fmla="*/ 2517228 h 4518947"/>
                <a:gd name="connsiteX9" fmla="*/ 223522 w 4408002"/>
                <a:gd name="connsiteY9" fmla="*/ 1291678 h 4518947"/>
                <a:gd name="connsiteX10" fmla="*/ 776446 w 4408002"/>
                <a:gd name="connsiteY10" fmla="*/ 529678 h 4518947"/>
                <a:gd name="connsiteX11" fmla="*/ 1646238 w 4408002"/>
                <a:gd name="connsiteY11" fmla="*/ 97878 h 4518947"/>
                <a:gd name="connsiteX12" fmla="*/ 2396171 w 4408002"/>
                <a:gd name="connsiteY12" fmla="*/ 15328 h 4518947"/>
                <a:gd name="connsiteX0" fmla="*/ 2396171 w 4408002"/>
                <a:gd name="connsiteY0" fmla="*/ 15328 h 4498777"/>
                <a:gd name="connsiteX1" fmla="*/ 3258743 w 4408002"/>
                <a:gd name="connsiteY1" fmla="*/ 326478 h 4498777"/>
                <a:gd name="connsiteX2" fmla="*/ 3972236 w 4408002"/>
                <a:gd name="connsiteY2" fmla="*/ 1101178 h 4498777"/>
                <a:gd name="connsiteX3" fmla="*/ 4370151 w 4408002"/>
                <a:gd name="connsiteY3" fmla="*/ 2079078 h 4498777"/>
                <a:gd name="connsiteX4" fmla="*/ 4281647 w 4408002"/>
                <a:gd name="connsiteY4" fmla="*/ 3158578 h 4498777"/>
                <a:gd name="connsiteX5" fmla="*/ 3398364 w 4408002"/>
                <a:gd name="connsiteY5" fmla="*/ 4085678 h 4498777"/>
                <a:gd name="connsiteX6" fmla="*/ 2052796 w 4408002"/>
                <a:gd name="connsiteY6" fmla="*/ 4498428 h 4498777"/>
                <a:gd name="connsiteX7" fmla="*/ 471409 w 4408002"/>
                <a:gd name="connsiteY7" fmla="*/ 3787228 h 4498777"/>
                <a:gd name="connsiteX8" fmla="*/ 7859 w 4408002"/>
                <a:gd name="connsiteY8" fmla="*/ 2517228 h 4498777"/>
                <a:gd name="connsiteX9" fmla="*/ 223522 w 4408002"/>
                <a:gd name="connsiteY9" fmla="*/ 1291678 h 4498777"/>
                <a:gd name="connsiteX10" fmla="*/ 776446 w 4408002"/>
                <a:gd name="connsiteY10" fmla="*/ 529678 h 4498777"/>
                <a:gd name="connsiteX11" fmla="*/ 1646238 w 4408002"/>
                <a:gd name="connsiteY11" fmla="*/ 97878 h 4498777"/>
                <a:gd name="connsiteX12" fmla="*/ 2396171 w 4408002"/>
                <a:gd name="connsiteY12" fmla="*/ 15328 h 4498777"/>
                <a:gd name="connsiteX0" fmla="*/ 2408225 w 4420056"/>
                <a:gd name="connsiteY0" fmla="*/ 15328 h 4508637"/>
                <a:gd name="connsiteX1" fmla="*/ 3270797 w 4420056"/>
                <a:gd name="connsiteY1" fmla="*/ 326478 h 4508637"/>
                <a:gd name="connsiteX2" fmla="*/ 3984290 w 4420056"/>
                <a:gd name="connsiteY2" fmla="*/ 1101178 h 4508637"/>
                <a:gd name="connsiteX3" fmla="*/ 4382205 w 4420056"/>
                <a:gd name="connsiteY3" fmla="*/ 2079078 h 4508637"/>
                <a:gd name="connsiteX4" fmla="*/ 4293701 w 4420056"/>
                <a:gd name="connsiteY4" fmla="*/ 3158578 h 4508637"/>
                <a:gd name="connsiteX5" fmla="*/ 3410418 w 4420056"/>
                <a:gd name="connsiteY5" fmla="*/ 4085678 h 4508637"/>
                <a:gd name="connsiteX6" fmla="*/ 2064850 w 4420056"/>
                <a:gd name="connsiteY6" fmla="*/ 4498428 h 4508637"/>
                <a:gd name="connsiteX7" fmla="*/ 700707 w 4420056"/>
                <a:gd name="connsiteY7" fmla="*/ 3698328 h 4508637"/>
                <a:gd name="connsiteX8" fmla="*/ 19913 w 4420056"/>
                <a:gd name="connsiteY8" fmla="*/ 2517228 h 4508637"/>
                <a:gd name="connsiteX9" fmla="*/ 235576 w 4420056"/>
                <a:gd name="connsiteY9" fmla="*/ 1291678 h 4508637"/>
                <a:gd name="connsiteX10" fmla="*/ 788500 w 4420056"/>
                <a:gd name="connsiteY10" fmla="*/ 529678 h 4508637"/>
                <a:gd name="connsiteX11" fmla="*/ 1658292 w 4420056"/>
                <a:gd name="connsiteY11" fmla="*/ 97878 h 4508637"/>
                <a:gd name="connsiteX12" fmla="*/ 2408225 w 4420056"/>
                <a:gd name="connsiteY12" fmla="*/ 15328 h 4508637"/>
                <a:gd name="connsiteX0" fmla="*/ 2396806 w 4408637"/>
                <a:gd name="connsiteY0" fmla="*/ 15328 h 4506031"/>
                <a:gd name="connsiteX1" fmla="*/ 3259378 w 4408637"/>
                <a:gd name="connsiteY1" fmla="*/ 326478 h 4506031"/>
                <a:gd name="connsiteX2" fmla="*/ 3972871 w 4408637"/>
                <a:gd name="connsiteY2" fmla="*/ 1101178 h 4506031"/>
                <a:gd name="connsiteX3" fmla="*/ 4370786 w 4408637"/>
                <a:gd name="connsiteY3" fmla="*/ 2079078 h 4506031"/>
                <a:gd name="connsiteX4" fmla="*/ 4282282 w 4408637"/>
                <a:gd name="connsiteY4" fmla="*/ 3158578 h 4506031"/>
                <a:gd name="connsiteX5" fmla="*/ 3398999 w 4408637"/>
                <a:gd name="connsiteY5" fmla="*/ 4085678 h 4506031"/>
                <a:gd name="connsiteX6" fmla="*/ 2053431 w 4408637"/>
                <a:gd name="connsiteY6" fmla="*/ 4498428 h 4506031"/>
                <a:gd name="connsiteX7" fmla="*/ 484823 w 4408637"/>
                <a:gd name="connsiteY7" fmla="*/ 3761828 h 4506031"/>
                <a:gd name="connsiteX8" fmla="*/ 8494 w 4408637"/>
                <a:gd name="connsiteY8" fmla="*/ 2517228 h 4506031"/>
                <a:gd name="connsiteX9" fmla="*/ 224157 w 4408637"/>
                <a:gd name="connsiteY9" fmla="*/ 1291678 h 4506031"/>
                <a:gd name="connsiteX10" fmla="*/ 777081 w 4408637"/>
                <a:gd name="connsiteY10" fmla="*/ 529678 h 4506031"/>
                <a:gd name="connsiteX11" fmla="*/ 1646873 w 4408637"/>
                <a:gd name="connsiteY11" fmla="*/ 97878 h 4506031"/>
                <a:gd name="connsiteX12" fmla="*/ 2396806 w 4408637"/>
                <a:gd name="connsiteY12" fmla="*/ 15328 h 4506031"/>
                <a:gd name="connsiteX0" fmla="*/ 2396806 w 4408637"/>
                <a:gd name="connsiteY0" fmla="*/ 15328 h 4506031"/>
                <a:gd name="connsiteX1" fmla="*/ 3259378 w 4408637"/>
                <a:gd name="connsiteY1" fmla="*/ 326478 h 4506031"/>
                <a:gd name="connsiteX2" fmla="*/ 3972871 w 4408637"/>
                <a:gd name="connsiteY2" fmla="*/ 1101178 h 4506031"/>
                <a:gd name="connsiteX3" fmla="*/ 4370786 w 4408637"/>
                <a:gd name="connsiteY3" fmla="*/ 2079078 h 4506031"/>
                <a:gd name="connsiteX4" fmla="*/ 4282282 w 4408637"/>
                <a:gd name="connsiteY4" fmla="*/ 3158578 h 4506031"/>
                <a:gd name="connsiteX5" fmla="*/ 3398999 w 4408637"/>
                <a:gd name="connsiteY5" fmla="*/ 4085678 h 4506031"/>
                <a:gd name="connsiteX6" fmla="*/ 2053431 w 4408637"/>
                <a:gd name="connsiteY6" fmla="*/ 4498428 h 4506031"/>
                <a:gd name="connsiteX7" fmla="*/ 484823 w 4408637"/>
                <a:gd name="connsiteY7" fmla="*/ 3761828 h 4506031"/>
                <a:gd name="connsiteX8" fmla="*/ 8494 w 4408637"/>
                <a:gd name="connsiteY8" fmla="*/ 2517228 h 4506031"/>
                <a:gd name="connsiteX9" fmla="*/ 224157 w 4408637"/>
                <a:gd name="connsiteY9" fmla="*/ 1291678 h 4506031"/>
                <a:gd name="connsiteX10" fmla="*/ 777081 w 4408637"/>
                <a:gd name="connsiteY10" fmla="*/ 529678 h 4506031"/>
                <a:gd name="connsiteX11" fmla="*/ 1646873 w 4408637"/>
                <a:gd name="connsiteY11" fmla="*/ 97878 h 4506031"/>
                <a:gd name="connsiteX12" fmla="*/ 2396806 w 4408637"/>
                <a:gd name="connsiteY12" fmla="*/ 15328 h 4506031"/>
                <a:gd name="connsiteX0" fmla="*/ 2396806 w 4408637"/>
                <a:gd name="connsiteY0" fmla="*/ 15328 h 4499292"/>
                <a:gd name="connsiteX1" fmla="*/ 3259378 w 4408637"/>
                <a:gd name="connsiteY1" fmla="*/ 326478 h 4499292"/>
                <a:gd name="connsiteX2" fmla="*/ 3972871 w 4408637"/>
                <a:gd name="connsiteY2" fmla="*/ 1101178 h 4499292"/>
                <a:gd name="connsiteX3" fmla="*/ 4370786 w 4408637"/>
                <a:gd name="connsiteY3" fmla="*/ 2079078 h 4499292"/>
                <a:gd name="connsiteX4" fmla="*/ 4282282 w 4408637"/>
                <a:gd name="connsiteY4" fmla="*/ 3158578 h 4499292"/>
                <a:gd name="connsiteX5" fmla="*/ 3398999 w 4408637"/>
                <a:gd name="connsiteY5" fmla="*/ 4085678 h 4499292"/>
                <a:gd name="connsiteX6" fmla="*/ 2053431 w 4408637"/>
                <a:gd name="connsiteY6" fmla="*/ 4498428 h 4499292"/>
                <a:gd name="connsiteX7" fmla="*/ 484823 w 4408637"/>
                <a:gd name="connsiteY7" fmla="*/ 3761828 h 4499292"/>
                <a:gd name="connsiteX8" fmla="*/ 8494 w 4408637"/>
                <a:gd name="connsiteY8" fmla="*/ 2517228 h 4499292"/>
                <a:gd name="connsiteX9" fmla="*/ 224157 w 4408637"/>
                <a:gd name="connsiteY9" fmla="*/ 1291678 h 4499292"/>
                <a:gd name="connsiteX10" fmla="*/ 777081 w 4408637"/>
                <a:gd name="connsiteY10" fmla="*/ 529678 h 4499292"/>
                <a:gd name="connsiteX11" fmla="*/ 1646873 w 4408637"/>
                <a:gd name="connsiteY11" fmla="*/ 97878 h 4499292"/>
                <a:gd name="connsiteX12" fmla="*/ 2396806 w 4408637"/>
                <a:gd name="connsiteY12" fmla="*/ 15328 h 4499292"/>
                <a:gd name="connsiteX0" fmla="*/ 2393213 w 4405044"/>
                <a:gd name="connsiteY0" fmla="*/ 15328 h 4499292"/>
                <a:gd name="connsiteX1" fmla="*/ 3255785 w 4405044"/>
                <a:gd name="connsiteY1" fmla="*/ 326478 h 4499292"/>
                <a:gd name="connsiteX2" fmla="*/ 3969278 w 4405044"/>
                <a:gd name="connsiteY2" fmla="*/ 1101178 h 4499292"/>
                <a:gd name="connsiteX3" fmla="*/ 4367193 w 4405044"/>
                <a:gd name="connsiteY3" fmla="*/ 2079078 h 4499292"/>
                <a:gd name="connsiteX4" fmla="*/ 4278689 w 4405044"/>
                <a:gd name="connsiteY4" fmla="*/ 3158578 h 4499292"/>
                <a:gd name="connsiteX5" fmla="*/ 3395406 w 4405044"/>
                <a:gd name="connsiteY5" fmla="*/ 4085678 h 4499292"/>
                <a:gd name="connsiteX6" fmla="*/ 2049838 w 4405044"/>
                <a:gd name="connsiteY6" fmla="*/ 4498428 h 4499292"/>
                <a:gd name="connsiteX7" fmla="*/ 481230 w 4405044"/>
                <a:gd name="connsiteY7" fmla="*/ 3761828 h 4499292"/>
                <a:gd name="connsiteX8" fmla="*/ 4901 w 4405044"/>
                <a:gd name="connsiteY8" fmla="*/ 2517228 h 4499292"/>
                <a:gd name="connsiteX9" fmla="*/ 220564 w 4405044"/>
                <a:gd name="connsiteY9" fmla="*/ 1291678 h 4499292"/>
                <a:gd name="connsiteX10" fmla="*/ 773488 w 4405044"/>
                <a:gd name="connsiteY10" fmla="*/ 529678 h 4499292"/>
                <a:gd name="connsiteX11" fmla="*/ 1643280 w 4405044"/>
                <a:gd name="connsiteY11" fmla="*/ 97878 h 4499292"/>
                <a:gd name="connsiteX12" fmla="*/ 2393213 w 4405044"/>
                <a:gd name="connsiteY12" fmla="*/ 15328 h 4499292"/>
                <a:gd name="connsiteX0" fmla="*/ 2395470 w 4407301"/>
                <a:gd name="connsiteY0" fmla="*/ 15328 h 4499292"/>
                <a:gd name="connsiteX1" fmla="*/ 3258042 w 4407301"/>
                <a:gd name="connsiteY1" fmla="*/ 326478 h 4499292"/>
                <a:gd name="connsiteX2" fmla="*/ 3971535 w 4407301"/>
                <a:gd name="connsiteY2" fmla="*/ 1101178 h 4499292"/>
                <a:gd name="connsiteX3" fmla="*/ 4369450 w 4407301"/>
                <a:gd name="connsiteY3" fmla="*/ 2079078 h 4499292"/>
                <a:gd name="connsiteX4" fmla="*/ 4280946 w 4407301"/>
                <a:gd name="connsiteY4" fmla="*/ 3158578 h 4499292"/>
                <a:gd name="connsiteX5" fmla="*/ 3397663 w 4407301"/>
                <a:gd name="connsiteY5" fmla="*/ 4085678 h 4499292"/>
                <a:gd name="connsiteX6" fmla="*/ 2052095 w 4407301"/>
                <a:gd name="connsiteY6" fmla="*/ 4498428 h 4499292"/>
                <a:gd name="connsiteX7" fmla="*/ 483487 w 4407301"/>
                <a:gd name="connsiteY7" fmla="*/ 3761828 h 4499292"/>
                <a:gd name="connsiteX8" fmla="*/ 7158 w 4407301"/>
                <a:gd name="connsiteY8" fmla="*/ 2517228 h 4499292"/>
                <a:gd name="connsiteX9" fmla="*/ 222821 w 4407301"/>
                <a:gd name="connsiteY9" fmla="*/ 1291678 h 4499292"/>
                <a:gd name="connsiteX10" fmla="*/ 775745 w 4407301"/>
                <a:gd name="connsiteY10" fmla="*/ 529678 h 4499292"/>
                <a:gd name="connsiteX11" fmla="*/ 1645537 w 4407301"/>
                <a:gd name="connsiteY11" fmla="*/ 97878 h 4499292"/>
                <a:gd name="connsiteX12" fmla="*/ 2395470 w 4407301"/>
                <a:gd name="connsiteY12" fmla="*/ 15328 h 4499292"/>
                <a:gd name="connsiteX0" fmla="*/ 2395470 w 4412759"/>
                <a:gd name="connsiteY0" fmla="*/ 15328 h 4499292"/>
                <a:gd name="connsiteX1" fmla="*/ 3258042 w 4412759"/>
                <a:gd name="connsiteY1" fmla="*/ 326478 h 4499292"/>
                <a:gd name="connsiteX2" fmla="*/ 3971535 w 4412759"/>
                <a:gd name="connsiteY2" fmla="*/ 1101178 h 4499292"/>
                <a:gd name="connsiteX3" fmla="*/ 4369450 w 4412759"/>
                <a:gd name="connsiteY3" fmla="*/ 2079078 h 4499292"/>
                <a:gd name="connsiteX4" fmla="*/ 4280946 w 4412759"/>
                <a:gd name="connsiteY4" fmla="*/ 3158578 h 4499292"/>
                <a:gd name="connsiteX5" fmla="*/ 3397663 w 4412759"/>
                <a:gd name="connsiteY5" fmla="*/ 4085678 h 4499292"/>
                <a:gd name="connsiteX6" fmla="*/ 2052095 w 4412759"/>
                <a:gd name="connsiteY6" fmla="*/ 4498428 h 4499292"/>
                <a:gd name="connsiteX7" fmla="*/ 483487 w 4412759"/>
                <a:gd name="connsiteY7" fmla="*/ 3761828 h 4499292"/>
                <a:gd name="connsiteX8" fmla="*/ 7158 w 4412759"/>
                <a:gd name="connsiteY8" fmla="*/ 2517228 h 4499292"/>
                <a:gd name="connsiteX9" fmla="*/ 222821 w 4412759"/>
                <a:gd name="connsiteY9" fmla="*/ 1291678 h 4499292"/>
                <a:gd name="connsiteX10" fmla="*/ 775745 w 4412759"/>
                <a:gd name="connsiteY10" fmla="*/ 529678 h 4499292"/>
                <a:gd name="connsiteX11" fmla="*/ 1645537 w 4412759"/>
                <a:gd name="connsiteY11" fmla="*/ 97878 h 4499292"/>
                <a:gd name="connsiteX12" fmla="*/ 2395470 w 4412759"/>
                <a:gd name="connsiteY12" fmla="*/ 15328 h 4499292"/>
                <a:gd name="connsiteX0" fmla="*/ 2395470 w 4421740"/>
                <a:gd name="connsiteY0" fmla="*/ 15328 h 4499292"/>
                <a:gd name="connsiteX1" fmla="*/ 3258042 w 4421740"/>
                <a:gd name="connsiteY1" fmla="*/ 326478 h 4499292"/>
                <a:gd name="connsiteX2" fmla="*/ 3971535 w 4421740"/>
                <a:gd name="connsiteY2" fmla="*/ 1101178 h 4499292"/>
                <a:gd name="connsiteX3" fmla="*/ 4382229 w 4421740"/>
                <a:gd name="connsiteY3" fmla="*/ 2053678 h 4499292"/>
                <a:gd name="connsiteX4" fmla="*/ 4280946 w 4421740"/>
                <a:gd name="connsiteY4" fmla="*/ 3158578 h 4499292"/>
                <a:gd name="connsiteX5" fmla="*/ 3397663 w 4421740"/>
                <a:gd name="connsiteY5" fmla="*/ 4085678 h 4499292"/>
                <a:gd name="connsiteX6" fmla="*/ 2052095 w 4421740"/>
                <a:gd name="connsiteY6" fmla="*/ 4498428 h 4499292"/>
                <a:gd name="connsiteX7" fmla="*/ 483487 w 4421740"/>
                <a:gd name="connsiteY7" fmla="*/ 3761828 h 4499292"/>
                <a:gd name="connsiteX8" fmla="*/ 7158 w 4421740"/>
                <a:gd name="connsiteY8" fmla="*/ 2517228 h 4499292"/>
                <a:gd name="connsiteX9" fmla="*/ 222821 w 4421740"/>
                <a:gd name="connsiteY9" fmla="*/ 1291678 h 4499292"/>
                <a:gd name="connsiteX10" fmla="*/ 775745 w 4421740"/>
                <a:gd name="connsiteY10" fmla="*/ 529678 h 4499292"/>
                <a:gd name="connsiteX11" fmla="*/ 1645537 w 4421740"/>
                <a:gd name="connsiteY11" fmla="*/ 97878 h 4499292"/>
                <a:gd name="connsiteX12" fmla="*/ 2395470 w 4421740"/>
                <a:gd name="connsiteY12" fmla="*/ 15328 h 4499292"/>
                <a:gd name="connsiteX0" fmla="*/ 2395470 w 4421740"/>
                <a:gd name="connsiteY0" fmla="*/ 15328 h 4499292"/>
                <a:gd name="connsiteX1" fmla="*/ 3258042 w 4421740"/>
                <a:gd name="connsiteY1" fmla="*/ 326478 h 4499292"/>
                <a:gd name="connsiteX2" fmla="*/ 3971535 w 4421740"/>
                <a:gd name="connsiteY2" fmla="*/ 1101178 h 4499292"/>
                <a:gd name="connsiteX3" fmla="*/ 4382229 w 4421740"/>
                <a:gd name="connsiteY3" fmla="*/ 2053678 h 4499292"/>
                <a:gd name="connsiteX4" fmla="*/ 4280946 w 4421740"/>
                <a:gd name="connsiteY4" fmla="*/ 3158578 h 4499292"/>
                <a:gd name="connsiteX5" fmla="*/ 3397663 w 4421740"/>
                <a:gd name="connsiteY5" fmla="*/ 4085678 h 4499292"/>
                <a:gd name="connsiteX6" fmla="*/ 2052095 w 4421740"/>
                <a:gd name="connsiteY6" fmla="*/ 4498428 h 4499292"/>
                <a:gd name="connsiteX7" fmla="*/ 483487 w 4421740"/>
                <a:gd name="connsiteY7" fmla="*/ 3761828 h 4499292"/>
                <a:gd name="connsiteX8" fmla="*/ 7158 w 4421740"/>
                <a:gd name="connsiteY8" fmla="*/ 2517228 h 4499292"/>
                <a:gd name="connsiteX9" fmla="*/ 222821 w 4421740"/>
                <a:gd name="connsiteY9" fmla="*/ 1291678 h 4499292"/>
                <a:gd name="connsiteX10" fmla="*/ 775745 w 4421740"/>
                <a:gd name="connsiteY10" fmla="*/ 529678 h 4499292"/>
                <a:gd name="connsiteX11" fmla="*/ 1645537 w 4421740"/>
                <a:gd name="connsiteY11" fmla="*/ 97878 h 4499292"/>
                <a:gd name="connsiteX12" fmla="*/ 2395470 w 4421740"/>
                <a:gd name="connsiteY12" fmla="*/ 15328 h 4499292"/>
                <a:gd name="connsiteX0" fmla="*/ 2395470 w 4421740"/>
                <a:gd name="connsiteY0" fmla="*/ 26404 h 4510368"/>
                <a:gd name="connsiteX1" fmla="*/ 3462507 w 4421740"/>
                <a:gd name="connsiteY1" fmla="*/ 489954 h 4510368"/>
                <a:gd name="connsiteX2" fmla="*/ 3971535 w 4421740"/>
                <a:gd name="connsiteY2" fmla="*/ 1112254 h 4510368"/>
                <a:gd name="connsiteX3" fmla="*/ 4382229 w 4421740"/>
                <a:gd name="connsiteY3" fmla="*/ 2064754 h 4510368"/>
                <a:gd name="connsiteX4" fmla="*/ 4280946 w 4421740"/>
                <a:gd name="connsiteY4" fmla="*/ 3169654 h 4510368"/>
                <a:gd name="connsiteX5" fmla="*/ 3397663 w 4421740"/>
                <a:gd name="connsiteY5" fmla="*/ 4096754 h 4510368"/>
                <a:gd name="connsiteX6" fmla="*/ 2052095 w 4421740"/>
                <a:gd name="connsiteY6" fmla="*/ 4509504 h 4510368"/>
                <a:gd name="connsiteX7" fmla="*/ 483487 w 4421740"/>
                <a:gd name="connsiteY7" fmla="*/ 3772904 h 4510368"/>
                <a:gd name="connsiteX8" fmla="*/ 7158 w 4421740"/>
                <a:gd name="connsiteY8" fmla="*/ 2528304 h 4510368"/>
                <a:gd name="connsiteX9" fmla="*/ 222821 w 4421740"/>
                <a:gd name="connsiteY9" fmla="*/ 1302754 h 4510368"/>
                <a:gd name="connsiteX10" fmla="*/ 775745 w 4421740"/>
                <a:gd name="connsiteY10" fmla="*/ 540754 h 4510368"/>
                <a:gd name="connsiteX11" fmla="*/ 1645537 w 4421740"/>
                <a:gd name="connsiteY11" fmla="*/ 108954 h 4510368"/>
                <a:gd name="connsiteX12" fmla="*/ 2395470 w 4421740"/>
                <a:gd name="connsiteY12" fmla="*/ 26404 h 4510368"/>
                <a:gd name="connsiteX0" fmla="*/ 2395470 w 4421740"/>
                <a:gd name="connsiteY0" fmla="*/ 26404 h 4510368"/>
                <a:gd name="connsiteX1" fmla="*/ 3462507 w 4421740"/>
                <a:gd name="connsiteY1" fmla="*/ 489954 h 4510368"/>
                <a:gd name="connsiteX2" fmla="*/ 3971535 w 4421740"/>
                <a:gd name="connsiteY2" fmla="*/ 1112254 h 4510368"/>
                <a:gd name="connsiteX3" fmla="*/ 4382229 w 4421740"/>
                <a:gd name="connsiteY3" fmla="*/ 2064754 h 4510368"/>
                <a:gd name="connsiteX4" fmla="*/ 4280946 w 4421740"/>
                <a:gd name="connsiteY4" fmla="*/ 3169654 h 4510368"/>
                <a:gd name="connsiteX5" fmla="*/ 3397663 w 4421740"/>
                <a:gd name="connsiteY5" fmla="*/ 4096754 h 4510368"/>
                <a:gd name="connsiteX6" fmla="*/ 2052095 w 4421740"/>
                <a:gd name="connsiteY6" fmla="*/ 4509504 h 4510368"/>
                <a:gd name="connsiteX7" fmla="*/ 483487 w 4421740"/>
                <a:gd name="connsiteY7" fmla="*/ 3772904 h 4510368"/>
                <a:gd name="connsiteX8" fmla="*/ 7158 w 4421740"/>
                <a:gd name="connsiteY8" fmla="*/ 2528304 h 4510368"/>
                <a:gd name="connsiteX9" fmla="*/ 222821 w 4421740"/>
                <a:gd name="connsiteY9" fmla="*/ 1302754 h 4510368"/>
                <a:gd name="connsiteX10" fmla="*/ 775745 w 4421740"/>
                <a:gd name="connsiteY10" fmla="*/ 540754 h 4510368"/>
                <a:gd name="connsiteX11" fmla="*/ 1645537 w 4421740"/>
                <a:gd name="connsiteY11" fmla="*/ 108954 h 4510368"/>
                <a:gd name="connsiteX12" fmla="*/ 2395470 w 4421740"/>
                <a:gd name="connsiteY12" fmla="*/ 26404 h 4510368"/>
                <a:gd name="connsiteX0" fmla="*/ 2395470 w 4421740"/>
                <a:gd name="connsiteY0" fmla="*/ 26404 h 4510410"/>
                <a:gd name="connsiteX1" fmla="*/ 3462507 w 4421740"/>
                <a:gd name="connsiteY1" fmla="*/ 489954 h 4510410"/>
                <a:gd name="connsiteX2" fmla="*/ 3971535 w 4421740"/>
                <a:gd name="connsiteY2" fmla="*/ 1112254 h 4510410"/>
                <a:gd name="connsiteX3" fmla="*/ 4382229 w 4421740"/>
                <a:gd name="connsiteY3" fmla="*/ 2064754 h 4510410"/>
                <a:gd name="connsiteX4" fmla="*/ 4280946 w 4421740"/>
                <a:gd name="connsiteY4" fmla="*/ 3169654 h 4510410"/>
                <a:gd name="connsiteX5" fmla="*/ 3397663 w 4421740"/>
                <a:gd name="connsiteY5" fmla="*/ 4096754 h 4510410"/>
                <a:gd name="connsiteX6" fmla="*/ 2052095 w 4421740"/>
                <a:gd name="connsiteY6" fmla="*/ 4509504 h 4510410"/>
                <a:gd name="connsiteX7" fmla="*/ 483487 w 4421740"/>
                <a:gd name="connsiteY7" fmla="*/ 3772904 h 4510410"/>
                <a:gd name="connsiteX8" fmla="*/ 7158 w 4421740"/>
                <a:gd name="connsiteY8" fmla="*/ 2528304 h 4510410"/>
                <a:gd name="connsiteX9" fmla="*/ 222821 w 4421740"/>
                <a:gd name="connsiteY9" fmla="*/ 1302754 h 4510410"/>
                <a:gd name="connsiteX10" fmla="*/ 775745 w 4421740"/>
                <a:gd name="connsiteY10" fmla="*/ 540754 h 4510410"/>
                <a:gd name="connsiteX11" fmla="*/ 1645537 w 4421740"/>
                <a:gd name="connsiteY11" fmla="*/ 108954 h 4510410"/>
                <a:gd name="connsiteX12" fmla="*/ 2395470 w 4421740"/>
                <a:gd name="connsiteY12" fmla="*/ 26404 h 4510410"/>
                <a:gd name="connsiteX0" fmla="*/ 2395470 w 4414408"/>
                <a:gd name="connsiteY0" fmla="*/ 26404 h 4511658"/>
                <a:gd name="connsiteX1" fmla="*/ 3462507 w 4414408"/>
                <a:gd name="connsiteY1" fmla="*/ 489954 h 4511658"/>
                <a:gd name="connsiteX2" fmla="*/ 3971535 w 4414408"/>
                <a:gd name="connsiteY2" fmla="*/ 1112254 h 4511658"/>
                <a:gd name="connsiteX3" fmla="*/ 4382229 w 4414408"/>
                <a:gd name="connsiteY3" fmla="*/ 2064754 h 4511658"/>
                <a:gd name="connsiteX4" fmla="*/ 4280946 w 4414408"/>
                <a:gd name="connsiteY4" fmla="*/ 3169654 h 4511658"/>
                <a:gd name="connsiteX5" fmla="*/ 3576570 w 4414408"/>
                <a:gd name="connsiteY5" fmla="*/ 3969754 h 4511658"/>
                <a:gd name="connsiteX6" fmla="*/ 2052095 w 4414408"/>
                <a:gd name="connsiteY6" fmla="*/ 4509504 h 4511658"/>
                <a:gd name="connsiteX7" fmla="*/ 483487 w 4414408"/>
                <a:gd name="connsiteY7" fmla="*/ 3772904 h 4511658"/>
                <a:gd name="connsiteX8" fmla="*/ 7158 w 4414408"/>
                <a:gd name="connsiteY8" fmla="*/ 2528304 h 4511658"/>
                <a:gd name="connsiteX9" fmla="*/ 222821 w 4414408"/>
                <a:gd name="connsiteY9" fmla="*/ 1302754 h 4511658"/>
                <a:gd name="connsiteX10" fmla="*/ 775745 w 4414408"/>
                <a:gd name="connsiteY10" fmla="*/ 540754 h 4511658"/>
                <a:gd name="connsiteX11" fmla="*/ 1645537 w 4414408"/>
                <a:gd name="connsiteY11" fmla="*/ 108954 h 4511658"/>
                <a:gd name="connsiteX12" fmla="*/ 2395470 w 4414408"/>
                <a:gd name="connsiteY12" fmla="*/ 26404 h 4511658"/>
                <a:gd name="connsiteX0" fmla="*/ 2395470 w 4414408"/>
                <a:gd name="connsiteY0" fmla="*/ 26404 h 4512083"/>
                <a:gd name="connsiteX1" fmla="*/ 3462507 w 4414408"/>
                <a:gd name="connsiteY1" fmla="*/ 489954 h 4512083"/>
                <a:gd name="connsiteX2" fmla="*/ 3971535 w 4414408"/>
                <a:gd name="connsiteY2" fmla="*/ 1112254 h 4512083"/>
                <a:gd name="connsiteX3" fmla="*/ 4382229 w 4414408"/>
                <a:gd name="connsiteY3" fmla="*/ 2064754 h 4512083"/>
                <a:gd name="connsiteX4" fmla="*/ 4280946 w 4414408"/>
                <a:gd name="connsiteY4" fmla="*/ 3169654 h 4512083"/>
                <a:gd name="connsiteX5" fmla="*/ 3576570 w 4414408"/>
                <a:gd name="connsiteY5" fmla="*/ 3969754 h 4512083"/>
                <a:gd name="connsiteX6" fmla="*/ 2052095 w 4414408"/>
                <a:gd name="connsiteY6" fmla="*/ 4509504 h 4512083"/>
                <a:gd name="connsiteX7" fmla="*/ 483487 w 4414408"/>
                <a:gd name="connsiteY7" fmla="*/ 3772904 h 4512083"/>
                <a:gd name="connsiteX8" fmla="*/ 7158 w 4414408"/>
                <a:gd name="connsiteY8" fmla="*/ 2528304 h 4512083"/>
                <a:gd name="connsiteX9" fmla="*/ 222821 w 4414408"/>
                <a:gd name="connsiteY9" fmla="*/ 1302754 h 4512083"/>
                <a:gd name="connsiteX10" fmla="*/ 775745 w 4414408"/>
                <a:gd name="connsiteY10" fmla="*/ 540754 h 4512083"/>
                <a:gd name="connsiteX11" fmla="*/ 1645537 w 4414408"/>
                <a:gd name="connsiteY11" fmla="*/ 108954 h 4512083"/>
                <a:gd name="connsiteX12" fmla="*/ 2395470 w 4414408"/>
                <a:gd name="connsiteY12" fmla="*/ 26404 h 4512083"/>
                <a:gd name="connsiteX0" fmla="*/ 2395470 w 4414408"/>
                <a:gd name="connsiteY0" fmla="*/ 26404 h 4511985"/>
                <a:gd name="connsiteX1" fmla="*/ 3462507 w 4414408"/>
                <a:gd name="connsiteY1" fmla="*/ 489954 h 4511985"/>
                <a:gd name="connsiteX2" fmla="*/ 3971535 w 4414408"/>
                <a:gd name="connsiteY2" fmla="*/ 1112254 h 4511985"/>
                <a:gd name="connsiteX3" fmla="*/ 4382229 w 4414408"/>
                <a:gd name="connsiteY3" fmla="*/ 2064754 h 4511985"/>
                <a:gd name="connsiteX4" fmla="*/ 4280946 w 4414408"/>
                <a:gd name="connsiteY4" fmla="*/ 3169654 h 4511985"/>
                <a:gd name="connsiteX5" fmla="*/ 3576570 w 4414408"/>
                <a:gd name="connsiteY5" fmla="*/ 3969754 h 4511985"/>
                <a:gd name="connsiteX6" fmla="*/ 2052095 w 4414408"/>
                <a:gd name="connsiteY6" fmla="*/ 4509504 h 4511985"/>
                <a:gd name="connsiteX7" fmla="*/ 483487 w 4414408"/>
                <a:gd name="connsiteY7" fmla="*/ 3772904 h 4511985"/>
                <a:gd name="connsiteX8" fmla="*/ 7158 w 4414408"/>
                <a:gd name="connsiteY8" fmla="*/ 2528304 h 4511985"/>
                <a:gd name="connsiteX9" fmla="*/ 222821 w 4414408"/>
                <a:gd name="connsiteY9" fmla="*/ 1302754 h 4511985"/>
                <a:gd name="connsiteX10" fmla="*/ 775745 w 4414408"/>
                <a:gd name="connsiteY10" fmla="*/ 540754 h 4511985"/>
                <a:gd name="connsiteX11" fmla="*/ 1645537 w 4414408"/>
                <a:gd name="connsiteY11" fmla="*/ 108954 h 4511985"/>
                <a:gd name="connsiteX12" fmla="*/ 2395470 w 4414408"/>
                <a:gd name="connsiteY12" fmla="*/ 26404 h 4511985"/>
                <a:gd name="connsiteX0" fmla="*/ 2395470 w 4413251"/>
                <a:gd name="connsiteY0" fmla="*/ 26404 h 4511784"/>
                <a:gd name="connsiteX1" fmla="*/ 3462507 w 4413251"/>
                <a:gd name="connsiteY1" fmla="*/ 489954 h 4511784"/>
                <a:gd name="connsiteX2" fmla="*/ 3971535 w 4413251"/>
                <a:gd name="connsiteY2" fmla="*/ 1112254 h 4511784"/>
                <a:gd name="connsiteX3" fmla="*/ 4382229 w 4413251"/>
                <a:gd name="connsiteY3" fmla="*/ 2064754 h 4511784"/>
                <a:gd name="connsiteX4" fmla="*/ 4293725 w 4413251"/>
                <a:gd name="connsiteY4" fmla="*/ 3042654 h 4511784"/>
                <a:gd name="connsiteX5" fmla="*/ 3576570 w 4413251"/>
                <a:gd name="connsiteY5" fmla="*/ 3969754 h 4511784"/>
                <a:gd name="connsiteX6" fmla="*/ 2052095 w 4413251"/>
                <a:gd name="connsiteY6" fmla="*/ 4509504 h 4511784"/>
                <a:gd name="connsiteX7" fmla="*/ 483487 w 4413251"/>
                <a:gd name="connsiteY7" fmla="*/ 3772904 h 4511784"/>
                <a:gd name="connsiteX8" fmla="*/ 7158 w 4413251"/>
                <a:gd name="connsiteY8" fmla="*/ 2528304 h 4511784"/>
                <a:gd name="connsiteX9" fmla="*/ 222821 w 4413251"/>
                <a:gd name="connsiteY9" fmla="*/ 1302754 h 4511784"/>
                <a:gd name="connsiteX10" fmla="*/ 775745 w 4413251"/>
                <a:gd name="connsiteY10" fmla="*/ 540754 h 4511784"/>
                <a:gd name="connsiteX11" fmla="*/ 1645537 w 4413251"/>
                <a:gd name="connsiteY11" fmla="*/ 108954 h 4511784"/>
                <a:gd name="connsiteX12" fmla="*/ 2395470 w 4413251"/>
                <a:gd name="connsiteY12" fmla="*/ 26404 h 4511784"/>
                <a:gd name="connsiteX0" fmla="*/ 2395470 w 4410160"/>
                <a:gd name="connsiteY0" fmla="*/ 26404 h 4511784"/>
                <a:gd name="connsiteX1" fmla="*/ 3462507 w 4410160"/>
                <a:gd name="connsiteY1" fmla="*/ 489954 h 4511784"/>
                <a:gd name="connsiteX2" fmla="*/ 3971535 w 4410160"/>
                <a:gd name="connsiteY2" fmla="*/ 1112254 h 4511784"/>
                <a:gd name="connsiteX3" fmla="*/ 4382229 w 4410160"/>
                <a:gd name="connsiteY3" fmla="*/ 2064754 h 4511784"/>
                <a:gd name="connsiteX4" fmla="*/ 4293725 w 4410160"/>
                <a:gd name="connsiteY4" fmla="*/ 3042654 h 4511784"/>
                <a:gd name="connsiteX5" fmla="*/ 3576570 w 4410160"/>
                <a:gd name="connsiteY5" fmla="*/ 3969754 h 4511784"/>
                <a:gd name="connsiteX6" fmla="*/ 2052095 w 4410160"/>
                <a:gd name="connsiteY6" fmla="*/ 4509504 h 4511784"/>
                <a:gd name="connsiteX7" fmla="*/ 483487 w 4410160"/>
                <a:gd name="connsiteY7" fmla="*/ 3772904 h 4511784"/>
                <a:gd name="connsiteX8" fmla="*/ 7158 w 4410160"/>
                <a:gd name="connsiteY8" fmla="*/ 2528304 h 4511784"/>
                <a:gd name="connsiteX9" fmla="*/ 222821 w 4410160"/>
                <a:gd name="connsiteY9" fmla="*/ 1302754 h 4511784"/>
                <a:gd name="connsiteX10" fmla="*/ 775745 w 4410160"/>
                <a:gd name="connsiteY10" fmla="*/ 540754 h 4511784"/>
                <a:gd name="connsiteX11" fmla="*/ 1645537 w 4410160"/>
                <a:gd name="connsiteY11" fmla="*/ 108954 h 4511784"/>
                <a:gd name="connsiteX12" fmla="*/ 2395470 w 4410160"/>
                <a:gd name="connsiteY12" fmla="*/ 26404 h 4511784"/>
                <a:gd name="connsiteX0" fmla="*/ 2395470 w 4410160"/>
                <a:gd name="connsiteY0" fmla="*/ 26404 h 4522480"/>
                <a:gd name="connsiteX1" fmla="*/ 3462507 w 4410160"/>
                <a:gd name="connsiteY1" fmla="*/ 489954 h 4522480"/>
                <a:gd name="connsiteX2" fmla="*/ 3971535 w 4410160"/>
                <a:gd name="connsiteY2" fmla="*/ 1112254 h 4522480"/>
                <a:gd name="connsiteX3" fmla="*/ 4382229 w 4410160"/>
                <a:gd name="connsiteY3" fmla="*/ 2064754 h 4522480"/>
                <a:gd name="connsiteX4" fmla="*/ 4293725 w 4410160"/>
                <a:gd name="connsiteY4" fmla="*/ 3042654 h 4522480"/>
                <a:gd name="connsiteX5" fmla="*/ 3576570 w 4410160"/>
                <a:gd name="connsiteY5" fmla="*/ 3969754 h 4522480"/>
                <a:gd name="connsiteX6" fmla="*/ 2052095 w 4410160"/>
                <a:gd name="connsiteY6" fmla="*/ 4509504 h 4522480"/>
                <a:gd name="connsiteX7" fmla="*/ 1282914 w 4410160"/>
                <a:gd name="connsiteY7" fmla="*/ 4306304 h 4522480"/>
                <a:gd name="connsiteX8" fmla="*/ 483487 w 4410160"/>
                <a:gd name="connsiteY8" fmla="*/ 3772904 h 4522480"/>
                <a:gd name="connsiteX9" fmla="*/ 7158 w 4410160"/>
                <a:gd name="connsiteY9" fmla="*/ 2528304 h 4522480"/>
                <a:gd name="connsiteX10" fmla="*/ 222821 w 4410160"/>
                <a:gd name="connsiteY10" fmla="*/ 1302754 h 4522480"/>
                <a:gd name="connsiteX11" fmla="*/ 775745 w 4410160"/>
                <a:gd name="connsiteY11" fmla="*/ 540754 h 4522480"/>
                <a:gd name="connsiteX12" fmla="*/ 1645537 w 4410160"/>
                <a:gd name="connsiteY12" fmla="*/ 108954 h 4522480"/>
                <a:gd name="connsiteX13" fmla="*/ 2395470 w 4410160"/>
                <a:gd name="connsiteY13" fmla="*/ 26404 h 4522480"/>
                <a:gd name="connsiteX0" fmla="*/ 2395470 w 4410160"/>
                <a:gd name="connsiteY0" fmla="*/ 26404 h 4522480"/>
                <a:gd name="connsiteX1" fmla="*/ 3462507 w 4410160"/>
                <a:gd name="connsiteY1" fmla="*/ 489954 h 4522480"/>
                <a:gd name="connsiteX2" fmla="*/ 3971535 w 4410160"/>
                <a:gd name="connsiteY2" fmla="*/ 1112254 h 4522480"/>
                <a:gd name="connsiteX3" fmla="*/ 4382229 w 4410160"/>
                <a:gd name="connsiteY3" fmla="*/ 2064754 h 4522480"/>
                <a:gd name="connsiteX4" fmla="*/ 4293725 w 4410160"/>
                <a:gd name="connsiteY4" fmla="*/ 3042654 h 4522480"/>
                <a:gd name="connsiteX5" fmla="*/ 3576570 w 4410160"/>
                <a:gd name="connsiteY5" fmla="*/ 3969754 h 4522480"/>
                <a:gd name="connsiteX6" fmla="*/ 2052095 w 4410160"/>
                <a:gd name="connsiteY6" fmla="*/ 4509504 h 4522480"/>
                <a:gd name="connsiteX7" fmla="*/ 1282914 w 4410160"/>
                <a:gd name="connsiteY7" fmla="*/ 4306304 h 4522480"/>
                <a:gd name="connsiteX8" fmla="*/ 483487 w 4410160"/>
                <a:gd name="connsiteY8" fmla="*/ 3772904 h 4522480"/>
                <a:gd name="connsiteX9" fmla="*/ 7158 w 4410160"/>
                <a:gd name="connsiteY9" fmla="*/ 2528304 h 4522480"/>
                <a:gd name="connsiteX10" fmla="*/ 222821 w 4410160"/>
                <a:gd name="connsiteY10" fmla="*/ 1302754 h 4522480"/>
                <a:gd name="connsiteX11" fmla="*/ 775745 w 4410160"/>
                <a:gd name="connsiteY11" fmla="*/ 540754 h 4522480"/>
                <a:gd name="connsiteX12" fmla="*/ 1645537 w 4410160"/>
                <a:gd name="connsiteY12" fmla="*/ 108954 h 4522480"/>
                <a:gd name="connsiteX13" fmla="*/ 2395470 w 4410160"/>
                <a:gd name="connsiteY13" fmla="*/ 26404 h 4522480"/>
                <a:gd name="connsiteX0" fmla="*/ 2395470 w 4410160"/>
                <a:gd name="connsiteY0" fmla="*/ 26404 h 4526017"/>
                <a:gd name="connsiteX1" fmla="*/ 3462507 w 4410160"/>
                <a:gd name="connsiteY1" fmla="*/ 489954 h 4526017"/>
                <a:gd name="connsiteX2" fmla="*/ 3971535 w 4410160"/>
                <a:gd name="connsiteY2" fmla="*/ 1112254 h 4526017"/>
                <a:gd name="connsiteX3" fmla="*/ 4382229 w 4410160"/>
                <a:gd name="connsiteY3" fmla="*/ 2064754 h 4526017"/>
                <a:gd name="connsiteX4" fmla="*/ 4293725 w 4410160"/>
                <a:gd name="connsiteY4" fmla="*/ 3042654 h 4526017"/>
                <a:gd name="connsiteX5" fmla="*/ 3576570 w 4410160"/>
                <a:gd name="connsiteY5" fmla="*/ 3969754 h 4526017"/>
                <a:gd name="connsiteX6" fmla="*/ 2052095 w 4410160"/>
                <a:gd name="connsiteY6" fmla="*/ 4509504 h 4526017"/>
                <a:gd name="connsiteX7" fmla="*/ 1270135 w 4410160"/>
                <a:gd name="connsiteY7" fmla="*/ 4331704 h 4526017"/>
                <a:gd name="connsiteX8" fmla="*/ 483487 w 4410160"/>
                <a:gd name="connsiteY8" fmla="*/ 3772904 h 4526017"/>
                <a:gd name="connsiteX9" fmla="*/ 7158 w 4410160"/>
                <a:gd name="connsiteY9" fmla="*/ 2528304 h 4526017"/>
                <a:gd name="connsiteX10" fmla="*/ 222821 w 4410160"/>
                <a:gd name="connsiteY10" fmla="*/ 1302754 h 4526017"/>
                <a:gd name="connsiteX11" fmla="*/ 775745 w 4410160"/>
                <a:gd name="connsiteY11" fmla="*/ 540754 h 4526017"/>
                <a:gd name="connsiteX12" fmla="*/ 1645537 w 4410160"/>
                <a:gd name="connsiteY12" fmla="*/ 108954 h 4526017"/>
                <a:gd name="connsiteX13" fmla="*/ 2395470 w 4410160"/>
                <a:gd name="connsiteY13" fmla="*/ 26404 h 4526017"/>
                <a:gd name="connsiteX0" fmla="*/ 2395470 w 4410160"/>
                <a:gd name="connsiteY0" fmla="*/ 26404 h 4510426"/>
                <a:gd name="connsiteX1" fmla="*/ 3462507 w 4410160"/>
                <a:gd name="connsiteY1" fmla="*/ 489954 h 4510426"/>
                <a:gd name="connsiteX2" fmla="*/ 3971535 w 4410160"/>
                <a:gd name="connsiteY2" fmla="*/ 1112254 h 4510426"/>
                <a:gd name="connsiteX3" fmla="*/ 4382229 w 4410160"/>
                <a:gd name="connsiteY3" fmla="*/ 2064754 h 4510426"/>
                <a:gd name="connsiteX4" fmla="*/ 4293725 w 4410160"/>
                <a:gd name="connsiteY4" fmla="*/ 3042654 h 4510426"/>
                <a:gd name="connsiteX5" fmla="*/ 3576570 w 4410160"/>
                <a:gd name="connsiteY5" fmla="*/ 3969754 h 4510426"/>
                <a:gd name="connsiteX6" fmla="*/ 2052095 w 4410160"/>
                <a:gd name="connsiteY6" fmla="*/ 4509504 h 4510426"/>
                <a:gd name="connsiteX7" fmla="*/ 1270135 w 4410160"/>
                <a:gd name="connsiteY7" fmla="*/ 4331704 h 4510426"/>
                <a:gd name="connsiteX8" fmla="*/ 483487 w 4410160"/>
                <a:gd name="connsiteY8" fmla="*/ 3772904 h 4510426"/>
                <a:gd name="connsiteX9" fmla="*/ 7158 w 4410160"/>
                <a:gd name="connsiteY9" fmla="*/ 2528304 h 4510426"/>
                <a:gd name="connsiteX10" fmla="*/ 222821 w 4410160"/>
                <a:gd name="connsiteY10" fmla="*/ 1302754 h 4510426"/>
                <a:gd name="connsiteX11" fmla="*/ 775745 w 4410160"/>
                <a:gd name="connsiteY11" fmla="*/ 540754 h 4510426"/>
                <a:gd name="connsiteX12" fmla="*/ 1645537 w 4410160"/>
                <a:gd name="connsiteY12" fmla="*/ 108954 h 4510426"/>
                <a:gd name="connsiteX13" fmla="*/ 2395470 w 4410160"/>
                <a:gd name="connsiteY13" fmla="*/ 26404 h 4510426"/>
                <a:gd name="connsiteX0" fmla="*/ 2395470 w 4410160"/>
                <a:gd name="connsiteY0" fmla="*/ 26404 h 4509529"/>
                <a:gd name="connsiteX1" fmla="*/ 3462507 w 4410160"/>
                <a:gd name="connsiteY1" fmla="*/ 489954 h 4509529"/>
                <a:gd name="connsiteX2" fmla="*/ 3971535 w 4410160"/>
                <a:gd name="connsiteY2" fmla="*/ 1112254 h 4509529"/>
                <a:gd name="connsiteX3" fmla="*/ 4382229 w 4410160"/>
                <a:gd name="connsiteY3" fmla="*/ 2064754 h 4509529"/>
                <a:gd name="connsiteX4" fmla="*/ 4293725 w 4410160"/>
                <a:gd name="connsiteY4" fmla="*/ 3042654 h 4509529"/>
                <a:gd name="connsiteX5" fmla="*/ 3576570 w 4410160"/>
                <a:gd name="connsiteY5" fmla="*/ 3969754 h 4509529"/>
                <a:gd name="connsiteX6" fmla="*/ 2052095 w 4410160"/>
                <a:gd name="connsiteY6" fmla="*/ 4509504 h 4509529"/>
                <a:gd name="connsiteX7" fmla="*/ 1270135 w 4410160"/>
                <a:gd name="connsiteY7" fmla="*/ 4331704 h 4509529"/>
                <a:gd name="connsiteX8" fmla="*/ 483487 w 4410160"/>
                <a:gd name="connsiteY8" fmla="*/ 3772904 h 4509529"/>
                <a:gd name="connsiteX9" fmla="*/ 7158 w 4410160"/>
                <a:gd name="connsiteY9" fmla="*/ 2528304 h 4509529"/>
                <a:gd name="connsiteX10" fmla="*/ 222821 w 4410160"/>
                <a:gd name="connsiteY10" fmla="*/ 1302754 h 4509529"/>
                <a:gd name="connsiteX11" fmla="*/ 775745 w 4410160"/>
                <a:gd name="connsiteY11" fmla="*/ 540754 h 4509529"/>
                <a:gd name="connsiteX12" fmla="*/ 1645537 w 4410160"/>
                <a:gd name="connsiteY12" fmla="*/ 108954 h 4509529"/>
                <a:gd name="connsiteX13" fmla="*/ 2395470 w 4410160"/>
                <a:gd name="connsiteY13" fmla="*/ 26404 h 4509529"/>
                <a:gd name="connsiteX0" fmla="*/ 2389461 w 4404151"/>
                <a:gd name="connsiteY0" fmla="*/ 26404 h 4509529"/>
                <a:gd name="connsiteX1" fmla="*/ 3456498 w 4404151"/>
                <a:gd name="connsiteY1" fmla="*/ 489954 h 4509529"/>
                <a:gd name="connsiteX2" fmla="*/ 3965526 w 4404151"/>
                <a:gd name="connsiteY2" fmla="*/ 1112254 h 4509529"/>
                <a:gd name="connsiteX3" fmla="*/ 4376220 w 4404151"/>
                <a:gd name="connsiteY3" fmla="*/ 2064754 h 4509529"/>
                <a:gd name="connsiteX4" fmla="*/ 4287716 w 4404151"/>
                <a:gd name="connsiteY4" fmla="*/ 3042654 h 4509529"/>
                <a:gd name="connsiteX5" fmla="*/ 3570561 w 4404151"/>
                <a:gd name="connsiteY5" fmla="*/ 3969754 h 4509529"/>
                <a:gd name="connsiteX6" fmla="*/ 2046086 w 4404151"/>
                <a:gd name="connsiteY6" fmla="*/ 4509504 h 4509529"/>
                <a:gd name="connsiteX7" fmla="*/ 1264126 w 4404151"/>
                <a:gd name="connsiteY7" fmla="*/ 4331704 h 4509529"/>
                <a:gd name="connsiteX8" fmla="*/ 273013 w 4404151"/>
                <a:gd name="connsiteY8" fmla="*/ 3531604 h 4509529"/>
                <a:gd name="connsiteX9" fmla="*/ 1149 w 4404151"/>
                <a:gd name="connsiteY9" fmla="*/ 2528304 h 4509529"/>
                <a:gd name="connsiteX10" fmla="*/ 216812 w 4404151"/>
                <a:gd name="connsiteY10" fmla="*/ 1302754 h 4509529"/>
                <a:gd name="connsiteX11" fmla="*/ 769736 w 4404151"/>
                <a:gd name="connsiteY11" fmla="*/ 540754 h 4509529"/>
                <a:gd name="connsiteX12" fmla="*/ 1639528 w 4404151"/>
                <a:gd name="connsiteY12" fmla="*/ 108954 h 4509529"/>
                <a:gd name="connsiteX13" fmla="*/ 2389461 w 4404151"/>
                <a:gd name="connsiteY13" fmla="*/ 26404 h 4509529"/>
                <a:gd name="connsiteX0" fmla="*/ 2389461 w 4404151"/>
                <a:gd name="connsiteY0" fmla="*/ 26404 h 4509529"/>
                <a:gd name="connsiteX1" fmla="*/ 3456498 w 4404151"/>
                <a:gd name="connsiteY1" fmla="*/ 489954 h 4509529"/>
                <a:gd name="connsiteX2" fmla="*/ 3965526 w 4404151"/>
                <a:gd name="connsiteY2" fmla="*/ 1112254 h 4509529"/>
                <a:gd name="connsiteX3" fmla="*/ 4376220 w 4404151"/>
                <a:gd name="connsiteY3" fmla="*/ 2064754 h 4509529"/>
                <a:gd name="connsiteX4" fmla="*/ 4287716 w 4404151"/>
                <a:gd name="connsiteY4" fmla="*/ 3042654 h 4509529"/>
                <a:gd name="connsiteX5" fmla="*/ 3570561 w 4404151"/>
                <a:gd name="connsiteY5" fmla="*/ 3969754 h 4509529"/>
                <a:gd name="connsiteX6" fmla="*/ 2046086 w 4404151"/>
                <a:gd name="connsiteY6" fmla="*/ 4509504 h 4509529"/>
                <a:gd name="connsiteX7" fmla="*/ 1264126 w 4404151"/>
                <a:gd name="connsiteY7" fmla="*/ 4331704 h 4509529"/>
                <a:gd name="connsiteX8" fmla="*/ 273013 w 4404151"/>
                <a:gd name="connsiteY8" fmla="*/ 3531604 h 4509529"/>
                <a:gd name="connsiteX9" fmla="*/ 1149 w 4404151"/>
                <a:gd name="connsiteY9" fmla="*/ 2528304 h 4509529"/>
                <a:gd name="connsiteX10" fmla="*/ 216812 w 4404151"/>
                <a:gd name="connsiteY10" fmla="*/ 1302754 h 4509529"/>
                <a:gd name="connsiteX11" fmla="*/ 769736 w 4404151"/>
                <a:gd name="connsiteY11" fmla="*/ 540754 h 4509529"/>
                <a:gd name="connsiteX12" fmla="*/ 1639528 w 4404151"/>
                <a:gd name="connsiteY12" fmla="*/ 108954 h 4509529"/>
                <a:gd name="connsiteX13" fmla="*/ 2389461 w 4404151"/>
                <a:gd name="connsiteY13" fmla="*/ 26404 h 4509529"/>
                <a:gd name="connsiteX0" fmla="*/ 2376228 w 4390918"/>
                <a:gd name="connsiteY0" fmla="*/ 26404 h 4509529"/>
                <a:gd name="connsiteX1" fmla="*/ 3443265 w 4390918"/>
                <a:gd name="connsiteY1" fmla="*/ 489954 h 4509529"/>
                <a:gd name="connsiteX2" fmla="*/ 3952293 w 4390918"/>
                <a:gd name="connsiteY2" fmla="*/ 1112254 h 4509529"/>
                <a:gd name="connsiteX3" fmla="*/ 4362987 w 4390918"/>
                <a:gd name="connsiteY3" fmla="*/ 2064754 h 4509529"/>
                <a:gd name="connsiteX4" fmla="*/ 4274483 w 4390918"/>
                <a:gd name="connsiteY4" fmla="*/ 3042654 h 4509529"/>
                <a:gd name="connsiteX5" fmla="*/ 3557328 w 4390918"/>
                <a:gd name="connsiteY5" fmla="*/ 3969754 h 4509529"/>
                <a:gd name="connsiteX6" fmla="*/ 2032853 w 4390918"/>
                <a:gd name="connsiteY6" fmla="*/ 4509504 h 4509529"/>
                <a:gd name="connsiteX7" fmla="*/ 1250893 w 4390918"/>
                <a:gd name="connsiteY7" fmla="*/ 4331704 h 4509529"/>
                <a:gd name="connsiteX8" fmla="*/ 259780 w 4390918"/>
                <a:gd name="connsiteY8" fmla="*/ 3531604 h 4509529"/>
                <a:gd name="connsiteX9" fmla="*/ 695 w 4390918"/>
                <a:gd name="connsiteY9" fmla="*/ 2439404 h 4509529"/>
                <a:gd name="connsiteX10" fmla="*/ 203579 w 4390918"/>
                <a:gd name="connsiteY10" fmla="*/ 1302754 h 4509529"/>
                <a:gd name="connsiteX11" fmla="*/ 756503 w 4390918"/>
                <a:gd name="connsiteY11" fmla="*/ 540754 h 4509529"/>
                <a:gd name="connsiteX12" fmla="*/ 1626295 w 4390918"/>
                <a:gd name="connsiteY12" fmla="*/ 108954 h 4509529"/>
                <a:gd name="connsiteX13" fmla="*/ 2376228 w 4390918"/>
                <a:gd name="connsiteY13" fmla="*/ 26404 h 4509529"/>
                <a:gd name="connsiteX0" fmla="*/ 2401659 w 4416349"/>
                <a:gd name="connsiteY0" fmla="*/ 26404 h 4509529"/>
                <a:gd name="connsiteX1" fmla="*/ 3468696 w 4416349"/>
                <a:gd name="connsiteY1" fmla="*/ 489954 h 4509529"/>
                <a:gd name="connsiteX2" fmla="*/ 3977724 w 4416349"/>
                <a:gd name="connsiteY2" fmla="*/ 1112254 h 4509529"/>
                <a:gd name="connsiteX3" fmla="*/ 4388418 w 4416349"/>
                <a:gd name="connsiteY3" fmla="*/ 2064754 h 4509529"/>
                <a:gd name="connsiteX4" fmla="*/ 4299914 w 4416349"/>
                <a:gd name="connsiteY4" fmla="*/ 3042654 h 4509529"/>
                <a:gd name="connsiteX5" fmla="*/ 3582759 w 4416349"/>
                <a:gd name="connsiteY5" fmla="*/ 3969754 h 4509529"/>
                <a:gd name="connsiteX6" fmla="*/ 2058284 w 4416349"/>
                <a:gd name="connsiteY6" fmla="*/ 4509504 h 4509529"/>
                <a:gd name="connsiteX7" fmla="*/ 1276324 w 4416349"/>
                <a:gd name="connsiteY7" fmla="*/ 4331704 h 4509529"/>
                <a:gd name="connsiteX8" fmla="*/ 285211 w 4416349"/>
                <a:gd name="connsiteY8" fmla="*/ 3531604 h 4509529"/>
                <a:gd name="connsiteX9" fmla="*/ 568 w 4416349"/>
                <a:gd name="connsiteY9" fmla="*/ 2439404 h 4509529"/>
                <a:gd name="connsiteX10" fmla="*/ 229010 w 4416349"/>
                <a:gd name="connsiteY10" fmla="*/ 1302754 h 4509529"/>
                <a:gd name="connsiteX11" fmla="*/ 781934 w 4416349"/>
                <a:gd name="connsiteY11" fmla="*/ 540754 h 4509529"/>
                <a:gd name="connsiteX12" fmla="*/ 1651726 w 4416349"/>
                <a:gd name="connsiteY12" fmla="*/ 108954 h 4509529"/>
                <a:gd name="connsiteX13" fmla="*/ 2401659 w 4416349"/>
                <a:gd name="connsiteY13" fmla="*/ 26404 h 4509529"/>
                <a:gd name="connsiteX0" fmla="*/ 2401659 w 4429139"/>
                <a:gd name="connsiteY0" fmla="*/ 26404 h 4522537"/>
                <a:gd name="connsiteX1" fmla="*/ 3468696 w 4429139"/>
                <a:gd name="connsiteY1" fmla="*/ 489954 h 4522537"/>
                <a:gd name="connsiteX2" fmla="*/ 3977724 w 4429139"/>
                <a:gd name="connsiteY2" fmla="*/ 1112254 h 4522537"/>
                <a:gd name="connsiteX3" fmla="*/ 4388418 w 4429139"/>
                <a:gd name="connsiteY3" fmla="*/ 2064754 h 4522537"/>
                <a:gd name="connsiteX4" fmla="*/ 4299914 w 4429139"/>
                <a:gd name="connsiteY4" fmla="*/ 3042654 h 4522537"/>
                <a:gd name="connsiteX5" fmla="*/ 3378294 w 4429139"/>
                <a:gd name="connsiteY5" fmla="*/ 4084054 h 4522537"/>
                <a:gd name="connsiteX6" fmla="*/ 2058284 w 4429139"/>
                <a:gd name="connsiteY6" fmla="*/ 4509504 h 4522537"/>
                <a:gd name="connsiteX7" fmla="*/ 1276324 w 4429139"/>
                <a:gd name="connsiteY7" fmla="*/ 4331704 h 4522537"/>
                <a:gd name="connsiteX8" fmla="*/ 285211 w 4429139"/>
                <a:gd name="connsiteY8" fmla="*/ 3531604 h 4522537"/>
                <a:gd name="connsiteX9" fmla="*/ 568 w 4429139"/>
                <a:gd name="connsiteY9" fmla="*/ 2439404 h 4522537"/>
                <a:gd name="connsiteX10" fmla="*/ 229010 w 4429139"/>
                <a:gd name="connsiteY10" fmla="*/ 1302754 h 4522537"/>
                <a:gd name="connsiteX11" fmla="*/ 781934 w 4429139"/>
                <a:gd name="connsiteY11" fmla="*/ 540754 h 4522537"/>
                <a:gd name="connsiteX12" fmla="*/ 1651726 w 4429139"/>
                <a:gd name="connsiteY12" fmla="*/ 108954 h 4522537"/>
                <a:gd name="connsiteX13" fmla="*/ 2401659 w 4429139"/>
                <a:gd name="connsiteY13" fmla="*/ 26404 h 4522537"/>
                <a:gd name="connsiteX0" fmla="*/ 2401659 w 4429139"/>
                <a:gd name="connsiteY0" fmla="*/ 26404 h 4522537"/>
                <a:gd name="connsiteX1" fmla="*/ 3468696 w 4429139"/>
                <a:gd name="connsiteY1" fmla="*/ 489954 h 4522537"/>
                <a:gd name="connsiteX2" fmla="*/ 3977724 w 4429139"/>
                <a:gd name="connsiteY2" fmla="*/ 1112254 h 4522537"/>
                <a:gd name="connsiteX3" fmla="*/ 4388418 w 4429139"/>
                <a:gd name="connsiteY3" fmla="*/ 2064754 h 4522537"/>
                <a:gd name="connsiteX4" fmla="*/ 4299914 w 4429139"/>
                <a:gd name="connsiteY4" fmla="*/ 3042654 h 4522537"/>
                <a:gd name="connsiteX5" fmla="*/ 3378294 w 4429139"/>
                <a:gd name="connsiteY5" fmla="*/ 4084054 h 4522537"/>
                <a:gd name="connsiteX6" fmla="*/ 2058284 w 4429139"/>
                <a:gd name="connsiteY6" fmla="*/ 4509504 h 4522537"/>
                <a:gd name="connsiteX7" fmla="*/ 1276324 w 4429139"/>
                <a:gd name="connsiteY7" fmla="*/ 4331704 h 4522537"/>
                <a:gd name="connsiteX8" fmla="*/ 285211 w 4429139"/>
                <a:gd name="connsiteY8" fmla="*/ 3531604 h 4522537"/>
                <a:gd name="connsiteX9" fmla="*/ 568 w 4429139"/>
                <a:gd name="connsiteY9" fmla="*/ 2439404 h 4522537"/>
                <a:gd name="connsiteX10" fmla="*/ 229010 w 4429139"/>
                <a:gd name="connsiteY10" fmla="*/ 1302754 h 4522537"/>
                <a:gd name="connsiteX11" fmla="*/ 781934 w 4429139"/>
                <a:gd name="connsiteY11" fmla="*/ 540754 h 4522537"/>
                <a:gd name="connsiteX12" fmla="*/ 1651726 w 4429139"/>
                <a:gd name="connsiteY12" fmla="*/ 108954 h 4522537"/>
                <a:gd name="connsiteX13" fmla="*/ 2401659 w 4429139"/>
                <a:gd name="connsiteY13" fmla="*/ 26404 h 4522537"/>
                <a:gd name="connsiteX0" fmla="*/ 2401659 w 4429139"/>
                <a:gd name="connsiteY0" fmla="*/ 26404 h 4521308"/>
                <a:gd name="connsiteX1" fmla="*/ 3468696 w 4429139"/>
                <a:gd name="connsiteY1" fmla="*/ 489954 h 4521308"/>
                <a:gd name="connsiteX2" fmla="*/ 3977724 w 4429139"/>
                <a:gd name="connsiteY2" fmla="*/ 1112254 h 4521308"/>
                <a:gd name="connsiteX3" fmla="*/ 4388418 w 4429139"/>
                <a:gd name="connsiteY3" fmla="*/ 2064754 h 4521308"/>
                <a:gd name="connsiteX4" fmla="*/ 4299914 w 4429139"/>
                <a:gd name="connsiteY4" fmla="*/ 3042654 h 4521308"/>
                <a:gd name="connsiteX5" fmla="*/ 3378294 w 4429139"/>
                <a:gd name="connsiteY5" fmla="*/ 4084054 h 4521308"/>
                <a:gd name="connsiteX6" fmla="*/ 2058284 w 4429139"/>
                <a:gd name="connsiteY6" fmla="*/ 4509504 h 4521308"/>
                <a:gd name="connsiteX7" fmla="*/ 1276324 w 4429139"/>
                <a:gd name="connsiteY7" fmla="*/ 4331704 h 4521308"/>
                <a:gd name="connsiteX8" fmla="*/ 285211 w 4429139"/>
                <a:gd name="connsiteY8" fmla="*/ 3531604 h 4521308"/>
                <a:gd name="connsiteX9" fmla="*/ 568 w 4429139"/>
                <a:gd name="connsiteY9" fmla="*/ 2439404 h 4521308"/>
                <a:gd name="connsiteX10" fmla="*/ 229010 w 4429139"/>
                <a:gd name="connsiteY10" fmla="*/ 1302754 h 4521308"/>
                <a:gd name="connsiteX11" fmla="*/ 781934 w 4429139"/>
                <a:gd name="connsiteY11" fmla="*/ 540754 h 4521308"/>
                <a:gd name="connsiteX12" fmla="*/ 1651726 w 4429139"/>
                <a:gd name="connsiteY12" fmla="*/ 108954 h 4521308"/>
                <a:gd name="connsiteX13" fmla="*/ 2401659 w 4429139"/>
                <a:gd name="connsiteY13" fmla="*/ 26404 h 4521308"/>
                <a:gd name="connsiteX0" fmla="*/ 2401659 w 4429139"/>
                <a:gd name="connsiteY0" fmla="*/ 26404 h 4520252"/>
                <a:gd name="connsiteX1" fmla="*/ 3468696 w 4429139"/>
                <a:gd name="connsiteY1" fmla="*/ 489954 h 4520252"/>
                <a:gd name="connsiteX2" fmla="*/ 3977724 w 4429139"/>
                <a:gd name="connsiteY2" fmla="*/ 1112254 h 4520252"/>
                <a:gd name="connsiteX3" fmla="*/ 4388418 w 4429139"/>
                <a:gd name="connsiteY3" fmla="*/ 2064754 h 4520252"/>
                <a:gd name="connsiteX4" fmla="*/ 4299914 w 4429139"/>
                <a:gd name="connsiteY4" fmla="*/ 3042654 h 4520252"/>
                <a:gd name="connsiteX5" fmla="*/ 3378294 w 4429139"/>
                <a:gd name="connsiteY5" fmla="*/ 4084054 h 4520252"/>
                <a:gd name="connsiteX6" fmla="*/ 2058284 w 4429139"/>
                <a:gd name="connsiteY6" fmla="*/ 4509504 h 4520252"/>
                <a:gd name="connsiteX7" fmla="*/ 1276324 w 4429139"/>
                <a:gd name="connsiteY7" fmla="*/ 4331704 h 4520252"/>
                <a:gd name="connsiteX8" fmla="*/ 285211 w 4429139"/>
                <a:gd name="connsiteY8" fmla="*/ 3531604 h 4520252"/>
                <a:gd name="connsiteX9" fmla="*/ 568 w 4429139"/>
                <a:gd name="connsiteY9" fmla="*/ 2439404 h 4520252"/>
                <a:gd name="connsiteX10" fmla="*/ 229010 w 4429139"/>
                <a:gd name="connsiteY10" fmla="*/ 1302754 h 4520252"/>
                <a:gd name="connsiteX11" fmla="*/ 781934 w 4429139"/>
                <a:gd name="connsiteY11" fmla="*/ 540754 h 4520252"/>
                <a:gd name="connsiteX12" fmla="*/ 1651726 w 4429139"/>
                <a:gd name="connsiteY12" fmla="*/ 108954 h 4520252"/>
                <a:gd name="connsiteX13" fmla="*/ 2401659 w 4429139"/>
                <a:gd name="connsiteY13" fmla="*/ 26404 h 4520252"/>
                <a:gd name="connsiteX0" fmla="*/ 2401659 w 4429139"/>
                <a:gd name="connsiteY0" fmla="*/ 26404 h 4362353"/>
                <a:gd name="connsiteX1" fmla="*/ 3468696 w 4429139"/>
                <a:gd name="connsiteY1" fmla="*/ 489954 h 4362353"/>
                <a:gd name="connsiteX2" fmla="*/ 3977724 w 4429139"/>
                <a:gd name="connsiteY2" fmla="*/ 1112254 h 4362353"/>
                <a:gd name="connsiteX3" fmla="*/ 4388418 w 4429139"/>
                <a:gd name="connsiteY3" fmla="*/ 2064754 h 4362353"/>
                <a:gd name="connsiteX4" fmla="*/ 4299914 w 4429139"/>
                <a:gd name="connsiteY4" fmla="*/ 3042654 h 4362353"/>
                <a:gd name="connsiteX5" fmla="*/ 3378294 w 4429139"/>
                <a:gd name="connsiteY5" fmla="*/ 4084054 h 4362353"/>
                <a:gd name="connsiteX6" fmla="*/ 1276324 w 4429139"/>
                <a:gd name="connsiteY6" fmla="*/ 4331704 h 4362353"/>
                <a:gd name="connsiteX7" fmla="*/ 285211 w 4429139"/>
                <a:gd name="connsiteY7" fmla="*/ 3531604 h 4362353"/>
                <a:gd name="connsiteX8" fmla="*/ 568 w 4429139"/>
                <a:gd name="connsiteY8" fmla="*/ 2439404 h 4362353"/>
                <a:gd name="connsiteX9" fmla="*/ 229010 w 4429139"/>
                <a:gd name="connsiteY9" fmla="*/ 1302754 h 4362353"/>
                <a:gd name="connsiteX10" fmla="*/ 781934 w 4429139"/>
                <a:gd name="connsiteY10" fmla="*/ 540754 h 4362353"/>
                <a:gd name="connsiteX11" fmla="*/ 1651726 w 4429139"/>
                <a:gd name="connsiteY11" fmla="*/ 108954 h 4362353"/>
                <a:gd name="connsiteX12" fmla="*/ 2401659 w 4429139"/>
                <a:gd name="connsiteY12" fmla="*/ 26404 h 4362353"/>
                <a:gd name="connsiteX0" fmla="*/ 2401659 w 4429139"/>
                <a:gd name="connsiteY0" fmla="*/ 26404 h 4362353"/>
                <a:gd name="connsiteX1" fmla="*/ 3468696 w 4429139"/>
                <a:gd name="connsiteY1" fmla="*/ 489954 h 4362353"/>
                <a:gd name="connsiteX2" fmla="*/ 3977724 w 4429139"/>
                <a:gd name="connsiteY2" fmla="*/ 1112254 h 4362353"/>
                <a:gd name="connsiteX3" fmla="*/ 4388418 w 4429139"/>
                <a:gd name="connsiteY3" fmla="*/ 2064754 h 4362353"/>
                <a:gd name="connsiteX4" fmla="*/ 4299914 w 4429139"/>
                <a:gd name="connsiteY4" fmla="*/ 3042654 h 4362353"/>
                <a:gd name="connsiteX5" fmla="*/ 3378294 w 4429139"/>
                <a:gd name="connsiteY5" fmla="*/ 4084054 h 4362353"/>
                <a:gd name="connsiteX6" fmla="*/ 1276324 w 4429139"/>
                <a:gd name="connsiteY6" fmla="*/ 4331704 h 4362353"/>
                <a:gd name="connsiteX7" fmla="*/ 285211 w 4429139"/>
                <a:gd name="connsiteY7" fmla="*/ 3531604 h 4362353"/>
                <a:gd name="connsiteX8" fmla="*/ 568 w 4429139"/>
                <a:gd name="connsiteY8" fmla="*/ 2439404 h 4362353"/>
                <a:gd name="connsiteX9" fmla="*/ 229010 w 4429139"/>
                <a:gd name="connsiteY9" fmla="*/ 1302754 h 4362353"/>
                <a:gd name="connsiteX10" fmla="*/ 781934 w 4429139"/>
                <a:gd name="connsiteY10" fmla="*/ 540754 h 4362353"/>
                <a:gd name="connsiteX11" fmla="*/ 1651726 w 4429139"/>
                <a:gd name="connsiteY11" fmla="*/ 108954 h 4362353"/>
                <a:gd name="connsiteX12" fmla="*/ 2401659 w 4429139"/>
                <a:gd name="connsiteY12" fmla="*/ 26404 h 4362353"/>
                <a:gd name="connsiteX0" fmla="*/ 2401659 w 4429139"/>
                <a:gd name="connsiteY0" fmla="*/ 26404 h 4383702"/>
                <a:gd name="connsiteX1" fmla="*/ 3468696 w 4429139"/>
                <a:gd name="connsiteY1" fmla="*/ 489954 h 4383702"/>
                <a:gd name="connsiteX2" fmla="*/ 3977724 w 4429139"/>
                <a:gd name="connsiteY2" fmla="*/ 1112254 h 4383702"/>
                <a:gd name="connsiteX3" fmla="*/ 4388418 w 4429139"/>
                <a:gd name="connsiteY3" fmla="*/ 2064754 h 4383702"/>
                <a:gd name="connsiteX4" fmla="*/ 4299914 w 4429139"/>
                <a:gd name="connsiteY4" fmla="*/ 3042654 h 4383702"/>
                <a:gd name="connsiteX5" fmla="*/ 3378294 w 4429139"/>
                <a:gd name="connsiteY5" fmla="*/ 4084054 h 4383702"/>
                <a:gd name="connsiteX6" fmla="*/ 1261947 w 4429139"/>
                <a:gd name="connsiteY6" fmla="*/ 4355517 h 4383702"/>
                <a:gd name="connsiteX7" fmla="*/ 285211 w 4429139"/>
                <a:gd name="connsiteY7" fmla="*/ 3531604 h 4383702"/>
                <a:gd name="connsiteX8" fmla="*/ 568 w 4429139"/>
                <a:gd name="connsiteY8" fmla="*/ 2439404 h 4383702"/>
                <a:gd name="connsiteX9" fmla="*/ 229010 w 4429139"/>
                <a:gd name="connsiteY9" fmla="*/ 1302754 h 4383702"/>
                <a:gd name="connsiteX10" fmla="*/ 781934 w 4429139"/>
                <a:gd name="connsiteY10" fmla="*/ 540754 h 4383702"/>
                <a:gd name="connsiteX11" fmla="*/ 1651726 w 4429139"/>
                <a:gd name="connsiteY11" fmla="*/ 108954 h 4383702"/>
                <a:gd name="connsiteX12" fmla="*/ 2401659 w 4429139"/>
                <a:gd name="connsiteY12" fmla="*/ 26404 h 4383702"/>
                <a:gd name="connsiteX0" fmla="*/ 2401659 w 4441738"/>
                <a:gd name="connsiteY0" fmla="*/ 26404 h 4427380"/>
                <a:gd name="connsiteX1" fmla="*/ 3468696 w 4441738"/>
                <a:gd name="connsiteY1" fmla="*/ 489954 h 4427380"/>
                <a:gd name="connsiteX2" fmla="*/ 3977724 w 4441738"/>
                <a:gd name="connsiteY2" fmla="*/ 1112254 h 4427380"/>
                <a:gd name="connsiteX3" fmla="*/ 4388418 w 4441738"/>
                <a:gd name="connsiteY3" fmla="*/ 2064754 h 4427380"/>
                <a:gd name="connsiteX4" fmla="*/ 4299914 w 4441738"/>
                <a:gd name="connsiteY4" fmla="*/ 3042654 h 4427380"/>
                <a:gd name="connsiteX5" fmla="*/ 3153064 w 4441738"/>
                <a:gd name="connsiteY5" fmla="*/ 4236454 h 4427380"/>
                <a:gd name="connsiteX6" fmla="*/ 1261947 w 4441738"/>
                <a:gd name="connsiteY6" fmla="*/ 4355517 h 4427380"/>
                <a:gd name="connsiteX7" fmla="*/ 285211 w 4441738"/>
                <a:gd name="connsiteY7" fmla="*/ 3531604 h 4427380"/>
                <a:gd name="connsiteX8" fmla="*/ 568 w 4441738"/>
                <a:gd name="connsiteY8" fmla="*/ 2439404 h 4427380"/>
                <a:gd name="connsiteX9" fmla="*/ 229010 w 4441738"/>
                <a:gd name="connsiteY9" fmla="*/ 1302754 h 4427380"/>
                <a:gd name="connsiteX10" fmla="*/ 781934 w 4441738"/>
                <a:gd name="connsiteY10" fmla="*/ 540754 h 4427380"/>
                <a:gd name="connsiteX11" fmla="*/ 1651726 w 4441738"/>
                <a:gd name="connsiteY11" fmla="*/ 108954 h 4427380"/>
                <a:gd name="connsiteX12" fmla="*/ 2401659 w 4441738"/>
                <a:gd name="connsiteY12" fmla="*/ 26404 h 4427380"/>
                <a:gd name="connsiteX0" fmla="*/ 2401659 w 4441738"/>
                <a:gd name="connsiteY0" fmla="*/ 26404 h 4506819"/>
                <a:gd name="connsiteX1" fmla="*/ 3468696 w 4441738"/>
                <a:gd name="connsiteY1" fmla="*/ 489954 h 4506819"/>
                <a:gd name="connsiteX2" fmla="*/ 3977724 w 4441738"/>
                <a:gd name="connsiteY2" fmla="*/ 1112254 h 4506819"/>
                <a:gd name="connsiteX3" fmla="*/ 4388418 w 4441738"/>
                <a:gd name="connsiteY3" fmla="*/ 2064754 h 4506819"/>
                <a:gd name="connsiteX4" fmla="*/ 4299914 w 4441738"/>
                <a:gd name="connsiteY4" fmla="*/ 3042654 h 4506819"/>
                <a:gd name="connsiteX5" fmla="*/ 3153064 w 4441738"/>
                <a:gd name="connsiteY5" fmla="*/ 4236454 h 4506819"/>
                <a:gd name="connsiteX6" fmla="*/ 1261947 w 4441738"/>
                <a:gd name="connsiteY6" fmla="*/ 4355517 h 4506819"/>
                <a:gd name="connsiteX7" fmla="*/ 285211 w 4441738"/>
                <a:gd name="connsiteY7" fmla="*/ 3531604 h 4506819"/>
                <a:gd name="connsiteX8" fmla="*/ 568 w 4441738"/>
                <a:gd name="connsiteY8" fmla="*/ 2439404 h 4506819"/>
                <a:gd name="connsiteX9" fmla="*/ 229010 w 4441738"/>
                <a:gd name="connsiteY9" fmla="*/ 1302754 h 4506819"/>
                <a:gd name="connsiteX10" fmla="*/ 781934 w 4441738"/>
                <a:gd name="connsiteY10" fmla="*/ 540754 h 4506819"/>
                <a:gd name="connsiteX11" fmla="*/ 1651726 w 4441738"/>
                <a:gd name="connsiteY11" fmla="*/ 108954 h 4506819"/>
                <a:gd name="connsiteX12" fmla="*/ 2401659 w 4441738"/>
                <a:gd name="connsiteY12" fmla="*/ 26404 h 4506819"/>
                <a:gd name="connsiteX0" fmla="*/ 2401659 w 4424731"/>
                <a:gd name="connsiteY0" fmla="*/ 26404 h 4378533"/>
                <a:gd name="connsiteX1" fmla="*/ 3468696 w 4424731"/>
                <a:gd name="connsiteY1" fmla="*/ 489954 h 4378533"/>
                <a:gd name="connsiteX2" fmla="*/ 3977724 w 4424731"/>
                <a:gd name="connsiteY2" fmla="*/ 1112254 h 4378533"/>
                <a:gd name="connsiteX3" fmla="*/ 4388418 w 4424731"/>
                <a:gd name="connsiteY3" fmla="*/ 2064754 h 4378533"/>
                <a:gd name="connsiteX4" fmla="*/ 4299914 w 4424731"/>
                <a:gd name="connsiteY4" fmla="*/ 3042654 h 4378533"/>
                <a:gd name="connsiteX5" fmla="*/ 3466151 w 4424731"/>
                <a:gd name="connsiteY5" fmla="*/ 4052304 h 4378533"/>
                <a:gd name="connsiteX6" fmla="*/ 1261947 w 4424731"/>
                <a:gd name="connsiteY6" fmla="*/ 4355517 h 4378533"/>
                <a:gd name="connsiteX7" fmla="*/ 285211 w 4424731"/>
                <a:gd name="connsiteY7" fmla="*/ 3531604 h 4378533"/>
                <a:gd name="connsiteX8" fmla="*/ 568 w 4424731"/>
                <a:gd name="connsiteY8" fmla="*/ 2439404 h 4378533"/>
                <a:gd name="connsiteX9" fmla="*/ 229010 w 4424731"/>
                <a:gd name="connsiteY9" fmla="*/ 1302754 h 4378533"/>
                <a:gd name="connsiteX10" fmla="*/ 781934 w 4424731"/>
                <a:gd name="connsiteY10" fmla="*/ 540754 h 4378533"/>
                <a:gd name="connsiteX11" fmla="*/ 1651726 w 4424731"/>
                <a:gd name="connsiteY11" fmla="*/ 108954 h 4378533"/>
                <a:gd name="connsiteX12" fmla="*/ 2401659 w 4424731"/>
                <a:gd name="connsiteY12" fmla="*/ 26404 h 4378533"/>
                <a:gd name="connsiteX0" fmla="*/ 2401659 w 4424731"/>
                <a:gd name="connsiteY0" fmla="*/ 26404 h 4385552"/>
                <a:gd name="connsiteX1" fmla="*/ 3468696 w 4424731"/>
                <a:gd name="connsiteY1" fmla="*/ 489954 h 4385552"/>
                <a:gd name="connsiteX2" fmla="*/ 3977724 w 4424731"/>
                <a:gd name="connsiteY2" fmla="*/ 1112254 h 4385552"/>
                <a:gd name="connsiteX3" fmla="*/ 4388418 w 4424731"/>
                <a:gd name="connsiteY3" fmla="*/ 2064754 h 4385552"/>
                <a:gd name="connsiteX4" fmla="*/ 4299914 w 4424731"/>
                <a:gd name="connsiteY4" fmla="*/ 3042654 h 4385552"/>
                <a:gd name="connsiteX5" fmla="*/ 3466151 w 4424731"/>
                <a:gd name="connsiteY5" fmla="*/ 4052304 h 4385552"/>
                <a:gd name="connsiteX6" fmla="*/ 1261947 w 4424731"/>
                <a:gd name="connsiteY6" fmla="*/ 4355517 h 4385552"/>
                <a:gd name="connsiteX7" fmla="*/ 285211 w 4424731"/>
                <a:gd name="connsiteY7" fmla="*/ 3531604 h 4385552"/>
                <a:gd name="connsiteX8" fmla="*/ 568 w 4424731"/>
                <a:gd name="connsiteY8" fmla="*/ 2439404 h 4385552"/>
                <a:gd name="connsiteX9" fmla="*/ 229010 w 4424731"/>
                <a:gd name="connsiteY9" fmla="*/ 1302754 h 4385552"/>
                <a:gd name="connsiteX10" fmla="*/ 781934 w 4424731"/>
                <a:gd name="connsiteY10" fmla="*/ 540754 h 4385552"/>
                <a:gd name="connsiteX11" fmla="*/ 1651726 w 4424731"/>
                <a:gd name="connsiteY11" fmla="*/ 108954 h 4385552"/>
                <a:gd name="connsiteX12" fmla="*/ 2401659 w 4424731"/>
                <a:gd name="connsiteY12" fmla="*/ 26404 h 4385552"/>
                <a:gd name="connsiteX0" fmla="*/ 2401659 w 4424731"/>
                <a:gd name="connsiteY0" fmla="*/ 26404 h 4475491"/>
                <a:gd name="connsiteX1" fmla="*/ 3468696 w 4424731"/>
                <a:gd name="connsiteY1" fmla="*/ 489954 h 4475491"/>
                <a:gd name="connsiteX2" fmla="*/ 3977724 w 4424731"/>
                <a:gd name="connsiteY2" fmla="*/ 1112254 h 4475491"/>
                <a:gd name="connsiteX3" fmla="*/ 4388418 w 4424731"/>
                <a:gd name="connsiteY3" fmla="*/ 2064754 h 4475491"/>
                <a:gd name="connsiteX4" fmla="*/ 4299914 w 4424731"/>
                <a:gd name="connsiteY4" fmla="*/ 3042654 h 4475491"/>
                <a:gd name="connsiteX5" fmla="*/ 3466151 w 4424731"/>
                <a:gd name="connsiteY5" fmla="*/ 4052304 h 4475491"/>
                <a:gd name="connsiteX6" fmla="*/ 1261947 w 4424731"/>
                <a:gd name="connsiteY6" fmla="*/ 4355517 h 4475491"/>
                <a:gd name="connsiteX7" fmla="*/ 285211 w 4424731"/>
                <a:gd name="connsiteY7" fmla="*/ 3531604 h 4475491"/>
                <a:gd name="connsiteX8" fmla="*/ 568 w 4424731"/>
                <a:gd name="connsiteY8" fmla="*/ 2439404 h 4475491"/>
                <a:gd name="connsiteX9" fmla="*/ 229010 w 4424731"/>
                <a:gd name="connsiteY9" fmla="*/ 1302754 h 4475491"/>
                <a:gd name="connsiteX10" fmla="*/ 781934 w 4424731"/>
                <a:gd name="connsiteY10" fmla="*/ 540754 h 4475491"/>
                <a:gd name="connsiteX11" fmla="*/ 1651726 w 4424731"/>
                <a:gd name="connsiteY11" fmla="*/ 108954 h 4475491"/>
                <a:gd name="connsiteX12" fmla="*/ 2401659 w 4424731"/>
                <a:gd name="connsiteY12" fmla="*/ 26404 h 4475491"/>
                <a:gd name="connsiteX0" fmla="*/ 2401659 w 4424731"/>
                <a:gd name="connsiteY0" fmla="*/ 26404 h 4438690"/>
                <a:gd name="connsiteX1" fmla="*/ 3468696 w 4424731"/>
                <a:gd name="connsiteY1" fmla="*/ 489954 h 4438690"/>
                <a:gd name="connsiteX2" fmla="*/ 3977724 w 4424731"/>
                <a:gd name="connsiteY2" fmla="*/ 1112254 h 4438690"/>
                <a:gd name="connsiteX3" fmla="*/ 4388418 w 4424731"/>
                <a:gd name="connsiteY3" fmla="*/ 2064754 h 4438690"/>
                <a:gd name="connsiteX4" fmla="*/ 4299914 w 4424731"/>
                <a:gd name="connsiteY4" fmla="*/ 3042654 h 4438690"/>
                <a:gd name="connsiteX5" fmla="*/ 3466151 w 4424731"/>
                <a:gd name="connsiteY5" fmla="*/ 4052304 h 4438690"/>
                <a:gd name="connsiteX6" fmla="*/ 2554229 w 4424731"/>
                <a:gd name="connsiteY6" fmla="*/ 4376154 h 4438690"/>
                <a:gd name="connsiteX7" fmla="*/ 1261947 w 4424731"/>
                <a:gd name="connsiteY7" fmla="*/ 4355517 h 4438690"/>
                <a:gd name="connsiteX8" fmla="*/ 285211 w 4424731"/>
                <a:gd name="connsiteY8" fmla="*/ 3531604 h 4438690"/>
                <a:gd name="connsiteX9" fmla="*/ 568 w 4424731"/>
                <a:gd name="connsiteY9" fmla="*/ 2439404 h 4438690"/>
                <a:gd name="connsiteX10" fmla="*/ 229010 w 4424731"/>
                <a:gd name="connsiteY10" fmla="*/ 1302754 h 4438690"/>
                <a:gd name="connsiteX11" fmla="*/ 781934 w 4424731"/>
                <a:gd name="connsiteY11" fmla="*/ 540754 h 4438690"/>
                <a:gd name="connsiteX12" fmla="*/ 1651726 w 4424731"/>
                <a:gd name="connsiteY12" fmla="*/ 108954 h 4438690"/>
                <a:gd name="connsiteX13" fmla="*/ 2401659 w 4424731"/>
                <a:gd name="connsiteY13" fmla="*/ 26404 h 4438690"/>
                <a:gd name="connsiteX0" fmla="*/ 2401659 w 4424731"/>
                <a:gd name="connsiteY0" fmla="*/ 26404 h 4479879"/>
                <a:gd name="connsiteX1" fmla="*/ 3468696 w 4424731"/>
                <a:gd name="connsiteY1" fmla="*/ 489954 h 4479879"/>
                <a:gd name="connsiteX2" fmla="*/ 3977724 w 4424731"/>
                <a:gd name="connsiteY2" fmla="*/ 1112254 h 4479879"/>
                <a:gd name="connsiteX3" fmla="*/ 4388418 w 4424731"/>
                <a:gd name="connsiteY3" fmla="*/ 2064754 h 4479879"/>
                <a:gd name="connsiteX4" fmla="*/ 4299914 w 4424731"/>
                <a:gd name="connsiteY4" fmla="*/ 3042654 h 4479879"/>
                <a:gd name="connsiteX5" fmla="*/ 3466151 w 4424731"/>
                <a:gd name="connsiteY5" fmla="*/ 4052304 h 4479879"/>
                <a:gd name="connsiteX6" fmla="*/ 2554229 w 4424731"/>
                <a:gd name="connsiteY6" fmla="*/ 4446004 h 4479879"/>
                <a:gd name="connsiteX7" fmla="*/ 1261947 w 4424731"/>
                <a:gd name="connsiteY7" fmla="*/ 4355517 h 4479879"/>
                <a:gd name="connsiteX8" fmla="*/ 285211 w 4424731"/>
                <a:gd name="connsiteY8" fmla="*/ 3531604 h 4479879"/>
                <a:gd name="connsiteX9" fmla="*/ 568 w 4424731"/>
                <a:gd name="connsiteY9" fmla="*/ 2439404 h 4479879"/>
                <a:gd name="connsiteX10" fmla="*/ 229010 w 4424731"/>
                <a:gd name="connsiteY10" fmla="*/ 1302754 h 4479879"/>
                <a:gd name="connsiteX11" fmla="*/ 781934 w 4424731"/>
                <a:gd name="connsiteY11" fmla="*/ 540754 h 4479879"/>
                <a:gd name="connsiteX12" fmla="*/ 1651726 w 4424731"/>
                <a:gd name="connsiteY12" fmla="*/ 108954 h 4479879"/>
                <a:gd name="connsiteX13" fmla="*/ 2401659 w 4424731"/>
                <a:gd name="connsiteY13" fmla="*/ 26404 h 4479879"/>
                <a:gd name="connsiteX0" fmla="*/ 2401659 w 4424731"/>
                <a:gd name="connsiteY0" fmla="*/ 26404 h 4479879"/>
                <a:gd name="connsiteX1" fmla="*/ 3468696 w 4424731"/>
                <a:gd name="connsiteY1" fmla="*/ 489954 h 4479879"/>
                <a:gd name="connsiteX2" fmla="*/ 3977724 w 4424731"/>
                <a:gd name="connsiteY2" fmla="*/ 1112254 h 4479879"/>
                <a:gd name="connsiteX3" fmla="*/ 4388418 w 4424731"/>
                <a:gd name="connsiteY3" fmla="*/ 2064754 h 4479879"/>
                <a:gd name="connsiteX4" fmla="*/ 4299914 w 4424731"/>
                <a:gd name="connsiteY4" fmla="*/ 3042654 h 4479879"/>
                <a:gd name="connsiteX5" fmla="*/ 3466151 w 4424731"/>
                <a:gd name="connsiteY5" fmla="*/ 4052304 h 4479879"/>
                <a:gd name="connsiteX6" fmla="*/ 2554229 w 4424731"/>
                <a:gd name="connsiteY6" fmla="*/ 4446004 h 4479879"/>
                <a:gd name="connsiteX7" fmla="*/ 1261947 w 4424731"/>
                <a:gd name="connsiteY7" fmla="*/ 4355517 h 4479879"/>
                <a:gd name="connsiteX8" fmla="*/ 285211 w 4424731"/>
                <a:gd name="connsiteY8" fmla="*/ 3531604 h 4479879"/>
                <a:gd name="connsiteX9" fmla="*/ 568 w 4424731"/>
                <a:gd name="connsiteY9" fmla="*/ 2439404 h 4479879"/>
                <a:gd name="connsiteX10" fmla="*/ 229010 w 4424731"/>
                <a:gd name="connsiteY10" fmla="*/ 1302754 h 4479879"/>
                <a:gd name="connsiteX11" fmla="*/ 781934 w 4424731"/>
                <a:gd name="connsiteY11" fmla="*/ 540754 h 4479879"/>
                <a:gd name="connsiteX12" fmla="*/ 1651726 w 4424731"/>
                <a:gd name="connsiteY12" fmla="*/ 108954 h 4479879"/>
                <a:gd name="connsiteX13" fmla="*/ 2401659 w 4424731"/>
                <a:gd name="connsiteY13" fmla="*/ 26404 h 4479879"/>
                <a:gd name="connsiteX0" fmla="*/ 2401659 w 4424731"/>
                <a:gd name="connsiteY0" fmla="*/ 26404 h 4479879"/>
                <a:gd name="connsiteX1" fmla="*/ 3468696 w 4424731"/>
                <a:gd name="connsiteY1" fmla="*/ 489954 h 4479879"/>
                <a:gd name="connsiteX2" fmla="*/ 3977724 w 4424731"/>
                <a:gd name="connsiteY2" fmla="*/ 1112254 h 4479879"/>
                <a:gd name="connsiteX3" fmla="*/ 4388418 w 4424731"/>
                <a:gd name="connsiteY3" fmla="*/ 2064754 h 4479879"/>
                <a:gd name="connsiteX4" fmla="*/ 4299914 w 4424731"/>
                <a:gd name="connsiteY4" fmla="*/ 3042654 h 4479879"/>
                <a:gd name="connsiteX5" fmla="*/ 3466151 w 4424731"/>
                <a:gd name="connsiteY5" fmla="*/ 4052304 h 4479879"/>
                <a:gd name="connsiteX6" fmla="*/ 2554229 w 4424731"/>
                <a:gd name="connsiteY6" fmla="*/ 4446004 h 4479879"/>
                <a:gd name="connsiteX7" fmla="*/ 1261947 w 4424731"/>
                <a:gd name="connsiteY7" fmla="*/ 4355517 h 4479879"/>
                <a:gd name="connsiteX8" fmla="*/ 285211 w 4424731"/>
                <a:gd name="connsiteY8" fmla="*/ 3531604 h 4479879"/>
                <a:gd name="connsiteX9" fmla="*/ 568 w 4424731"/>
                <a:gd name="connsiteY9" fmla="*/ 2439404 h 4479879"/>
                <a:gd name="connsiteX10" fmla="*/ 229010 w 4424731"/>
                <a:gd name="connsiteY10" fmla="*/ 1302754 h 4479879"/>
                <a:gd name="connsiteX11" fmla="*/ 781934 w 4424731"/>
                <a:gd name="connsiteY11" fmla="*/ 540754 h 4479879"/>
                <a:gd name="connsiteX12" fmla="*/ 1651726 w 4424731"/>
                <a:gd name="connsiteY12" fmla="*/ 108954 h 4479879"/>
                <a:gd name="connsiteX13" fmla="*/ 2401659 w 4424731"/>
                <a:gd name="connsiteY13" fmla="*/ 26404 h 4479879"/>
                <a:gd name="connsiteX0" fmla="*/ 2401659 w 4424731"/>
                <a:gd name="connsiteY0" fmla="*/ 26404 h 4502089"/>
                <a:gd name="connsiteX1" fmla="*/ 3468696 w 4424731"/>
                <a:gd name="connsiteY1" fmla="*/ 489954 h 4502089"/>
                <a:gd name="connsiteX2" fmla="*/ 3977724 w 4424731"/>
                <a:gd name="connsiteY2" fmla="*/ 1112254 h 4502089"/>
                <a:gd name="connsiteX3" fmla="*/ 4388418 w 4424731"/>
                <a:gd name="connsiteY3" fmla="*/ 2064754 h 4502089"/>
                <a:gd name="connsiteX4" fmla="*/ 4299914 w 4424731"/>
                <a:gd name="connsiteY4" fmla="*/ 3042654 h 4502089"/>
                <a:gd name="connsiteX5" fmla="*/ 3466151 w 4424731"/>
                <a:gd name="connsiteY5" fmla="*/ 4052304 h 4502089"/>
                <a:gd name="connsiteX6" fmla="*/ 2554229 w 4424731"/>
                <a:gd name="connsiteY6" fmla="*/ 4446004 h 4502089"/>
                <a:gd name="connsiteX7" fmla="*/ 1261947 w 4424731"/>
                <a:gd name="connsiteY7" fmla="*/ 4355517 h 4502089"/>
                <a:gd name="connsiteX8" fmla="*/ 285211 w 4424731"/>
                <a:gd name="connsiteY8" fmla="*/ 3531604 h 4502089"/>
                <a:gd name="connsiteX9" fmla="*/ 568 w 4424731"/>
                <a:gd name="connsiteY9" fmla="*/ 2439404 h 4502089"/>
                <a:gd name="connsiteX10" fmla="*/ 229010 w 4424731"/>
                <a:gd name="connsiteY10" fmla="*/ 1302754 h 4502089"/>
                <a:gd name="connsiteX11" fmla="*/ 781934 w 4424731"/>
                <a:gd name="connsiteY11" fmla="*/ 540754 h 4502089"/>
                <a:gd name="connsiteX12" fmla="*/ 1651726 w 4424731"/>
                <a:gd name="connsiteY12" fmla="*/ 108954 h 4502089"/>
                <a:gd name="connsiteX13" fmla="*/ 2401659 w 4424731"/>
                <a:gd name="connsiteY13" fmla="*/ 26404 h 4502089"/>
                <a:gd name="connsiteX0" fmla="*/ 2401659 w 4421175"/>
                <a:gd name="connsiteY0" fmla="*/ 26404 h 4502089"/>
                <a:gd name="connsiteX1" fmla="*/ 3468696 w 4421175"/>
                <a:gd name="connsiteY1" fmla="*/ 489954 h 4502089"/>
                <a:gd name="connsiteX2" fmla="*/ 3977724 w 4421175"/>
                <a:gd name="connsiteY2" fmla="*/ 1112254 h 4502089"/>
                <a:gd name="connsiteX3" fmla="*/ 4388418 w 4421175"/>
                <a:gd name="connsiteY3" fmla="*/ 2064754 h 4502089"/>
                <a:gd name="connsiteX4" fmla="*/ 4299914 w 4421175"/>
                <a:gd name="connsiteY4" fmla="*/ 3042654 h 4502089"/>
                <a:gd name="connsiteX5" fmla="*/ 3466151 w 4421175"/>
                <a:gd name="connsiteY5" fmla="*/ 4052304 h 4502089"/>
                <a:gd name="connsiteX6" fmla="*/ 2554229 w 4421175"/>
                <a:gd name="connsiteY6" fmla="*/ 4446004 h 4502089"/>
                <a:gd name="connsiteX7" fmla="*/ 1261947 w 4421175"/>
                <a:gd name="connsiteY7" fmla="*/ 4355517 h 4502089"/>
                <a:gd name="connsiteX8" fmla="*/ 285211 w 4421175"/>
                <a:gd name="connsiteY8" fmla="*/ 3531604 h 4502089"/>
                <a:gd name="connsiteX9" fmla="*/ 568 w 4421175"/>
                <a:gd name="connsiteY9" fmla="*/ 2439404 h 4502089"/>
                <a:gd name="connsiteX10" fmla="*/ 229010 w 4421175"/>
                <a:gd name="connsiteY10" fmla="*/ 1302754 h 4502089"/>
                <a:gd name="connsiteX11" fmla="*/ 781934 w 4421175"/>
                <a:gd name="connsiteY11" fmla="*/ 540754 h 4502089"/>
                <a:gd name="connsiteX12" fmla="*/ 1651726 w 4421175"/>
                <a:gd name="connsiteY12" fmla="*/ 108954 h 4502089"/>
                <a:gd name="connsiteX13" fmla="*/ 2401659 w 4421175"/>
                <a:gd name="connsiteY13" fmla="*/ 26404 h 4502089"/>
                <a:gd name="connsiteX0" fmla="*/ 2401659 w 4405481"/>
                <a:gd name="connsiteY0" fmla="*/ 26404 h 4502089"/>
                <a:gd name="connsiteX1" fmla="*/ 3468696 w 4405481"/>
                <a:gd name="connsiteY1" fmla="*/ 489954 h 4502089"/>
                <a:gd name="connsiteX2" fmla="*/ 3977724 w 4405481"/>
                <a:gd name="connsiteY2" fmla="*/ 1112254 h 4502089"/>
                <a:gd name="connsiteX3" fmla="*/ 4388418 w 4405481"/>
                <a:gd name="connsiteY3" fmla="*/ 2064754 h 4502089"/>
                <a:gd name="connsiteX4" fmla="*/ 4248798 w 4405481"/>
                <a:gd name="connsiteY4" fmla="*/ 3188704 h 4502089"/>
                <a:gd name="connsiteX5" fmla="*/ 3466151 w 4405481"/>
                <a:gd name="connsiteY5" fmla="*/ 4052304 h 4502089"/>
                <a:gd name="connsiteX6" fmla="*/ 2554229 w 4405481"/>
                <a:gd name="connsiteY6" fmla="*/ 4446004 h 4502089"/>
                <a:gd name="connsiteX7" fmla="*/ 1261947 w 4405481"/>
                <a:gd name="connsiteY7" fmla="*/ 4355517 h 4502089"/>
                <a:gd name="connsiteX8" fmla="*/ 285211 w 4405481"/>
                <a:gd name="connsiteY8" fmla="*/ 3531604 h 4502089"/>
                <a:gd name="connsiteX9" fmla="*/ 568 w 4405481"/>
                <a:gd name="connsiteY9" fmla="*/ 2439404 h 4502089"/>
                <a:gd name="connsiteX10" fmla="*/ 229010 w 4405481"/>
                <a:gd name="connsiteY10" fmla="*/ 1302754 h 4502089"/>
                <a:gd name="connsiteX11" fmla="*/ 781934 w 4405481"/>
                <a:gd name="connsiteY11" fmla="*/ 540754 h 4502089"/>
                <a:gd name="connsiteX12" fmla="*/ 1651726 w 4405481"/>
                <a:gd name="connsiteY12" fmla="*/ 108954 h 4502089"/>
                <a:gd name="connsiteX13" fmla="*/ 2401659 w 4405481"/>
                <a:gd name="connsiteY13" fmla="*/ 26404 h 4502089"/>
                <a:gd name="connsiteX0" fmla="*/ 2401659 w 4412180"/>
                <a:gd name="connsiteY0" fmla="*/ 26404 h 4502089"/>
                <a:gd name="connsiteX1" fmla="*/ 3468696 w 4412180"/>
                <a:gd name="connsiteY1" fmla="*/ 489954 h 4502089"/>
                <a:gd name="connsiteX2" fmla="*/ 3977724 w 4412180"/>
                <a:gd name="connsiteY2" fmla="*/ 1112254 h 4502089"/>
                <a:gd name="connsiteX3" fmla="*/ 4388418 w 4412180"/>
                <a:gd name="connsiteY3" fmla="*/ 2064754 h 4502089"/>
                <a:gd name="connsiteX4" fmla="*/ 4248798 w 4412180"/>
                <a:gd name="connsiteY4" fmla="*/ 3188704 h 4502089"/>
                <a:gd name="connsiteX5" fmla="*/ 3466151 w 4412180"/>
                <a:gd name="connsiteY5" fmla="*/ 4052304 h 4502089"/>
                <a:gd name="connsiteX6" fmla="*/ 2554229 w 4412180"/>
                <a:gd name="connsiteY6" fmla="*/ 4446004 h 4502089"/>
                <a:gd name="connsiteX7" fmla="*/ 1261947 w 4412180"/>
                <a:gd name="connsiteY7" fmla="*/ 4355517 h 4502089"/>
                <a:gd name="connsiteX8" fmla="*/ 285211 w 4412180"/>
                <a:gd name="connsiteY8" fmla="*/ 3531604 h 4502089"/>
                <a:gd name="connsiteX9" fmla="*/ 568 w 4412180"/>
                <a:gd name="connsiteY9" fmla="*/ 2439404 h 4502089"/>
                <a:gd name="connsiteX10" fmla="*/ 229010 w 4412180"/>
                <a:gd name="connsiteY10" fmla="*/ 1302754 h 4502089"/>
                <a:gd name="connsiteX11" fmla="*/ 781934 w 4412180"/>
                <a:gd name="connsiteY11" fmla="*/ 540754 h 4502089"/>
                <a:gd name="connsiteX12" fmla="*/ 1651726 w 4412180"/>
                <a:gd name="connsiteY12" fmla="*/ 108954 h 4502089"/>
                <a:gd name="connsiteX13" fmla="*/ 2401659 w 4412180"/>
                <a:gd name="connsiteY13" fmla="*/ 26404 h 4502089"/>
                <a:gd name="connsiteX0" fmla="*/ 2401659 w 4412180"/>
                <a:gd name="connsiteY0" fmla="*/ 26404 h 4502089"/>
                <a:gd name="connsiteX1" fmla="*/ 3468696 w 4412180"/>
                <a:gd name="connsiteY1" fmla="*/ 489954 h 4502089"/>
                <a:gd name="connsiteX2" fmla="*/ 3977724 w 4412180"/>
                <a:gd name="connsiteY2" fmla="*/ 1112254 h 4502089"/>
                <a:gd name="connsiteX3" fmla="*/ 4388418 w 4412180"/>
                <a:gd name="connsiteY3" fmla="*/ 2064754 h 4502089"/>
                <a:gd name="connsiteX4" fmla="*/ 4248798 w 4412180"/>
                <a:gd name="connsiteY4" fmla="*/ 3188704 h 4502089"/>
                <a:gd name="connsiteX5" fmla="*/ 3466151 w 4412180"/>
                <a:gd name="connsiteY5" fmla="*/ 4052304 h 4502089"/>
                <a:gd name="connsiteX6" fmla="*/ 2554229 w 4412180"/>
                <a:gd name="connsiteY6" fmla="*/ 4446004 h 4502089"/>
                <a:gd name="connsiteX7" fmla="*/ 1261947 w 4412180"/>
                <a:gd name="connsiteY7" fmla="*/ 4355517 h 4502089"/>
                <a:gd name="connsiteX8" fmla="*/ 285211 w 4412180"/>
                <a:gd name="connsiteY8" fmla="*/ 3531604 h 4502089"/>
                <a:gd name="connsiteX9" fmla="*/ 568 w 4412180"/>
                <a:gd name="connsiteY9" fmla="*/ 2439404 h 4502089"/>
                <a:gd name="connsiteX10" fmla="*/ 229010 w 4412180"/>
                <a:gd name="connsiteY10" fmla="*/ 1302754 h 4502089"/>
                <a:gd name="connsiteX11" fmla="*/ 781934 w 4412180"/>
                <a:gd name="connsiteY11" fmla="*/ 540754 h 4502089"/>
                <a:gd name="connsiteX12" fmla="*/ 1651726 w 4412180"/>
                <a:gd name="connsiteY12" fmla="*/ 108954 h 4502089"/>
                <a:gd name="connsiteX13" fmla="*/ 2401659 w 4412180"/>
                <a:gd name="connsiteY13" fmla="*/ 26404 h 4502089"/>
                <a:gd name="connsiteX0" fmla="*/ 2401659 w 4412180"/>
                <a:gd name="connsiteY0" fmla="*/ 26404 h 4502089"/>
                <a:gd name="connsiteX1" fmla="*/ 3468696 w 4412180"/>
                <a:gd name="connsiteY1" fmla="*/ 489954 h 4502089"/>
                <a:gd name="connsiteX2" fmla="*/ 3977724 w 4412180"/>
                <a:gd name="connsiteY2" fmla="*/ 1112254 h 4502089"/>
                <a:gd name="connsiteX3" fmla="*/ 4388418 w 4412180"/>
                <a:gd name="connsiteY3" fmla="*/ 2064754 h 4502089"/>
                <a:gd name="connsiteX4" fmla="*/ 4248798 w 4412180"/>
                <a:gd name="connsiteY4" fmla="*/ 3188704 h 4502089"/>
                <a:gd name="connsiteX5" fmla="*/ 3466151 w 4412180"/>
                <a:gd name="connsiteY5" fmla="*/ 4052304 h 4502089"/>
                <a:gd name="connsiteX6" fmla="*/ 2554229 w 4412180"/>
                <a:gd name="connsiteY6" fmla="*/ 4446004 h 4502089"/>
                <a:gd name="connsiteX7" fmla="*/ 1261947 w 4412180"/>
                <a:gd name="connsiteY7" fmla="*/ 4355517 h 4502089"/>
                <a:gd name="connsiteX8" fmla="*/ 285211 w 4412180"/>
                <a:gd name="connsiteY8" fmla="*/ 3531604 h 4502089"/>
                <a:gd name="connsiteX9" fmla="*/ 568 w 4412180"/>
                <a:gd name="connsiteY9" fmla="*/ 2439404 h 4502089"/>
                <a:gd name="connsiteX10" fmla="*/ 229010 w 4412180"/>
                <a:gd name="connsiteY10" fmla="*/ 1302754 h 4502089"/>
                <a:gd name="connsiteX11" fmla="*/ 781934 w 4412180"/>
                <a:gd name="connsiteY11" fmla="*/ 540754 h 4502089"/>
                <a:gd name="connsiteX12" fmla="*/ 1651726 w 4412180"/>
                <a:gd name="connsiteY12" fmla="*/ 108954 h 4502089"/>
                <a:gd name="connsiteX13" fmla="*/ 2401659 w 4412180"/>
                <a:gd name="connsiteY13" fmla="*/ 26404 h 4502089"/>
                <a:gd name="connsiteX0" fmla="*/ 2641266 w 4412180"/>
                <a:gd name="connsiteY0" fmla="*/ 37544 h 4465604"/>
                <a:gd name="connsiteX1" fmla="*/ 3468696 w 4412180"/>
                <a:gd name="connsiteY1" fmla="*/ 453469 h 4465604"/>
                <a:gd name="connsiteX2" fmla="*/ 3977724 w 4412180"/>
                <a:gd name="connsiteY2" fmla="*/ 1075769 h 4465604"/>
                <a:gd name="connsiteX3" fmla="*/ 4388418 w 4412180"/>
                <a:gd name="connsiteY3" fmla="*/ 2028269 h 4465604"/>
                <a:gd name="connsiteX4" fmla="*/ 4248798 w 4412180"/>
                <a:gd name="connsiteY4" fmla="*/ 3152219 h 4465604"/>
                <a:gd name="connsiteX5" fmla="*/ 3466151 w 4412180"/>
                <a:gd name="connsiteY5" fmla="*/ 4015819 h 4465604"/>
                <a:gd name="connsiteX6" fmla="*/ 2554229 w 4412180"/>
                <a:gd name="connsiteY6" fmla="*/ 4409519 h 4465604"/>
                <a:gd name="connsiteX7" fmla="*/ 1261947 w 4412180"/>
                <a:gd name="connsiteY7" fmla="*/ 4319032 h 4465604"/>
                <a:gd name="connsiteX8" fmla="*/ 285211 w 4412180"/>
                <a:gd name="connsiteY8" fmla="*/ 3495119 h 4465604"/>
                <a:gd name="connsiteX9" fmla="*/ 568 w 4412180"/>
                <a:gd name="connsiteY9" fmla="*/ 2402919 h 4465604"/>
                <a:gd name="connsiteX10" fmla="*/ 229010 w 4412180"/>
                <a:gd name="connsiteY10" fmla="*/ 1266269 h 4465604"/>
                <a:gd name="connsiteX11" fmla="*/ 781934 w 4412180"/>
                <a:gd name="connsiteY11" fmla="*/ 504269 h 4465604"/>
                <a:gd name="connsiteX12" fmla="*/ 1651726 w 4412180"/>
                <a:gd name="connsiteY12" fmla="*/ 72469 h 4465604"/>
                <a:gd name="connsiteX13" fmla="*/ 2641266 w 4412180"/>
                <a:gd name="connsiteY13" fmla="*/ 37544 h 4465604"/>
                <a:gd name="connsiteX0" fmla="*/ 2641266 w 4412180"/>
                <a:gd name="connsiteY0" fmla="*/ 244554 h 4396389"/>
                <a:gd name="connsiteX1" fmla="*/ 3468696 w 4412180"/>
                <a:gd name="connsiteY1" fmla="*/ 384254 h 4396389"/>
                <a:gd name="connsiteX2" fmla="*/ 3977724 w 4412180"/>
                <a:gd name="connsiteY2" fmla="*/ 1006554 h 4396389"/>
                <a:gd name="connsiteX3" fmla="*/ 4388418 w 4412180"/>
                <a:gd name="connsiteY3" fmla="*/ 1959054 h 4396389"/>
                <a:gd name="connsiteX4" fmla="*/ 4248798 w 4412180"/>
                <a:gd name="connsiteY4" fmla="*/ 3083004 h 4396389"/>
                <a:gd name="connsiteX5" fmla="*/ 3466151 w 4412180"/>
                <a:gd name="connsiteY5" fmla="*/ 3946604 h 4396389"/>
                <a:gd name="connsiteX6" fmla="*/ 2554229 w 4412180"/>
                <a:gd name="connsiteY6" fmla="*/ 4340304 h 4396389"/>
                <a:gd name="connsiteX7" fmla="*/ 1261947 w 4412180"/>
                <a:gd name="connsiteY7" fmla="*/ 4249817 h 4396389"/>
                <a:gd name="connsiteX8" fmla="*/ 285211 w 4412180"/>
                <a:gd name="connsiteY8" fmla="*/ 3425904 h 4396389"/>
                <a:gd name="connsiteX9" fmla="*/ 568 w 4412180"/>
                <a:gd name="connsiteY9" fmla="*/ 2333704 h 4396389"/>
                <a:gd name="connsiteX10" fmla="*/ 229010 w 4412180"/>
                <a:gd name="connsiteY10" fmla="*/ 1197054 h 4396389"/>
                <a:gd name="connsiteX11" fmla="*/ 781934 w 4412180"/>
                <a:gd name="connsiteY11" fmla="*/ 435054 h 4396389"/>
                <a:gd name="connsiteX12" fmla="*/ 1651726 w 4412180"/>
                <a:gd name="connsiteY12" fmla="*/ 3254 h 4396389"/>
                <a:gd name="connsiteX13" fmla="*/ 2641266 w 4412180"/>
                <a:gd name="connsiteY13" fmla="*/ 244554 h 4396389"/>
                <a:gd name="connsiteX0" fmla="*/ 2574176 w 4412180"/>
                <a:gd name="connsiteY0" fmla="*/ 30108 h 4486743"/>
                <a:gd name="connsiteX1" fmla="*/ 3468696 w 4412180"/>
                <a:gd name="connsiteY1" fmla="*/ 474608 h 4486743"/>
                <a:gd name="connsiteX2" fmla="*/ 3977724 w 4412180"/>
                <a:gd name="connsiteY2" fmla="*/ 1096908 h 4486743"/>
                <a:gd name="connsiteX3" fmla="*/ 4388418 w 4412180"/>
                <a:gd name="connsiteY3" fmla="*/ 2049408 h 4486743"/>
                <a:gd name="connsiteX4" fmla="*/ 4248798 w 4412180"/>
                <a:gd name="connsiteY4" fmla="*/ 3173358 h 4486743"/>
                <a:gd name="connsiteX5" fmla="*/ 3466151 w 4412180"/>
                <a:gd name="connsiteY5" fmla="*/ 4036958 h 4486743"/>
                <a:gd name="connsiteX6" fmla="*/ 2554229 w 4412180"/>
                <a:gd name="connsiteY6" fmla="*/ 4430658 h 4486743"/>
                <a:gd name="connsiteX7" fmla="*/ 1261947 w 4412180"/>
                <a:gd name="connsiteY7" fmla="*/ 4340171 h 4486743"/>
                <a:gd name="connsiteX8" fmla="*/ 285211 w 4412180"/>
                <a:gd name="connsiteY8" fmla="*/ 3516258 h 4486743"/>
                <a:gd name="connsiteX9" fmla="*/ 568 w 4412180"/>
                <a:gd name="connsiteY9" fmla="*/ 2424058 h 4486743"/>
                <a:gd name="connsiteX10" fmla="*/ 229010 w 4412180"/>
                <a:gd name="connsiteY10" fmla="*/ 1287408 h 4486743"/>
                <a:gd name="connsiteX11" fmla="*/ 781934 w 4412180"/>
                <a:gd name="connsiteY11" fmla="*/ 525408 h 4486743"/>
                <a:gd name="connsiteX12" fmla="*/ 1651726 w 4412180"/>
                <a:gd name="connsiteY12" fmla="*/ 93608 h 4486743"/>
                <a:gd name="connsiteX13" fmla="*/ 2574176 w 4412180"/>
                <a:gd name="connsiteY13" fmla="*/ 30108 h 4486743"/>
                <a:gd name="connsiteX0" fmla="*/ 2574176 w 4412180"/>
                <a:gd name="connsiteY0" fmla="*/ 55506 h 4512141"/>
                <a:gd name="connsiteX1" fmla="*/ 3468696 w 4412180"/>
                <a:gd name="connsiteY1" fmla="*/ 500006 h 4512141"/>
                <a:gd name="connsiteX2" fmla="*/ 3977724 w 4412180"/>
                <a:gd name="connsiteY2" fmla="*/ 1122306 h 4512141"/>
                <a:gd name="connsiteX3" fmla="*/ 4388418 w 4412180"/>
                <a:gd name="connsiteY3" fmla="*/ 2074806 h 4512141"/>
                <a:gd name="connsiteX4" fmla="*/ 4248798 w 4412180"/>
                <a:gd name="connsiteY4" fmla="*/ 3198756 h 4512141"/>
                <a:gd name="connsiteX5" fmla="*/ 3466151 w 4412180"/>
                <a:gd name="connsiteY5" fmla="*/ 4062356 h 4512141"/>
                <a:gd name="connsiteX6" fmla="*/ 2554229 w 4412180"/>
                <a:gd name="connsiteY6" fmla="*/ 4456056 h 4512141"/>
                <a:gd name="connsiteX7" fmla="*/ 1261947 w 4412180"/>
                <a:gd name="connsiteY7" fmla="*/ 4365569 h 4512141"/>
                <a:gd name="connsiteX8" fmla="*/ 285211 w 4412180"/>
                <a:gd name="connsiteY8" fmla="*/ 3541656 h 4512141"/>
                <a:gd name="connsiteX9" fmla="*/ 568 w 4412180"/>
                <a:gd name="connsiteY9" fmla="*/ 2449456 h 4512141"/>
                <a:gd name="connsiteX10" fmla="*/ 229010 w 4412180"/>
                <a:gd name="connsiteY10" fmla="*/ 1312806 h 4512141"/>
                <a:gd name="connsiteX11" fmla="*/ 781934 w 4412180"/>
                <a:gd name="connsiteY11" fmla="*/ 550806 h 4512141"/>
                <a:gd name="connsiteX12" fmla="*/ 1651726 w 4412180"/>
                <a:gd name="connsiteY12" fmla="*/ 119006 h 4512141"/>
                <a:gd name="connsiteX13" fmla="*/ 2574176 w 4412180"/>
                <a:gd name="connsiteY13" fmla="*/ 55506 h 4512141"/>
                <a:gd name="connsiteX0" fmla="*/ 2574176 w 4412180"/>
                <a:gd name="connsiteY0" fmla="*/ 45043 h 4501678"/>
                <a:gd name="connsiteX1" fmla="*/ 3468696 w 4412180"/>
                <a:gd name="connsiteY1" fmla="*/ 489543 h 4501678"/>
                <a:gd name="connsiteX2" fmla="*/ 3977724 w 4412180"/>
                <a:gd name="connsiteY2" fmla="*/ 1111843 h 4501678"/>
                <a:gd name="connsiteX3" fmla="*/ 4388418 w 4412180"/>
                <a:gd name="connsiteY3" fmla="*/ 2064343 h 4501678"/>
                <a:gd name="connsiteX4" fmla="*/ 4248798 w 4412180"/>
                <a:gd name="connsiteY4" fmla="*/ 3188293 h 4501678"/>
                <a:gd name="connsiteX5" fmla="*/ 3466151 w 4412180"/>
                <a:gd name="connsiteY5" fmla="*/ 4051893 h 4501678"/>
                <a:gd name="connsiteX6" fmla="*/ 2554229 w 4412180"/>
                <a:gd name="connsiteY6" fmla="*/ 4445593 h 4501678"/>
                <a:gd name="connsiteX7" fmla="*/ 1261947 w 4412180"/>
                <a:gd name="connsiteY7" fmla="*/ 4355106 h 4501678"/>
                <a:gd name="connsiteX8" fmla="*/ 285211 w 4412180"/>
                <a:gd name="connsiteY8" fmla="*/ 3531193 h 4501678"/>
                <a:gd name="connsiteX9" fmla="*/ 568 w 4412180"/>
                <a:gd name="connsiteY9" fmla="*/ 2438993 h 4501678"/>
                <a:gd name="connsiteX10" fmla="*/ 229010 w 4412180"/>
                <a:gd name="connsiteY10" fmla="*/ 1302343 h 4501678"/>
                <a:gd name="connsiteX11" fmla="*/ 781934 w 4412180"/>
                <a:gd name="connsiteY11" fmla="*/ 540343 h 4501678"/>
                <a:gd name="connsiteX12" fmla="*/ 1651726 w 4412180"/>
                <a:gd name="connsiteY12" fmla="*/ 108543 h 4501678"/>
                <a:gd name="connsiteX13" fmla="*/ 2574176 w 4412180"/>
                <a:gd name="connsiteY13" fmla="*/ 45043 h 4501678"/>
                <a:gd name="connsiteX0" fmla="*/ 2574176 w 4412180"/>
                <a:gd name="connsiteY0" fmla="*/ 30109 h 4486744"/>
                <a:gd name="connsiteX1" fmla="*/ 3468696 w 4412180"/>
                <a:gd name="connsiteY1" fmla="*/ 474609 h 4486744"/>
                <a:gd name="connsiteX2" fmla="*/ 3977724 w 4412180"/>
                <a:gd name="connsiteY2" fmla="*/ 1096909 h 4486744"/>
                <a:gd name="connsiteX3" fmla="*/ 4388418 w 4412180"/>
                <a:gd name="connsiteY3" fmla="*/ 2049409 h 4486744"/>
                <a:gd name="connsiteX4" fmla="*/ 4248798 w 4412180"/>
                <a:gd name="connsiteY4" fmla="*/ 3173359 h 4486744"/>
                <a:gd name="connsiteX5" fmla="*/ 3466151 w 4412180"/>
                <a:gd name="connsiteY5" fmla="*/ 4036959 h 4486744"/>
                <a:gd name="connsiteX6" fmla="*/ 2554229 w 4412180"/>
                <a:gd name="connsiteY6" fmla="*/ 4430659 h 4486744"/>
                <a:gd name="connsiteX7" fmla="*/ 1261947 w 4412180"/>
                <a:gd name="connsiteY7" fmla="*/ 4340172 h 4486744"/>
                <a:gd name="connsiteX8" fmla="*/ 285211 w 4412180"/>
                <a:gd name="connsiteY8" fmla="*/ 3516259 h 4486744"/>
                <a:gd name="connsiteX9" fmla="*/ 568 w 4412180"/>
                <a:gd name="connsiteY9" fmla="*/ 2424059 h 4486744"/>
                <a:gd name="connsiteX10" fmla="*/ 229010 w 4412180"/>
                <a:gd name="connsiteY10" fmla="*/ 1287409 h 4486744"/>
                <a:gd name="connsiteX11" fmla="*/ 781934 w 4412180"/>
                <a:gd name="connsiteY11" fmla="*/ 525409 h 4486744"/>
                <a:gd name="connsiteX12" fmla="*/ 1651726 w 4412180"/>
                <a:gd name="connsiteY12" fmla="*/ 93609 h 4486744"/>
                <a:gd name="connsiteX13" fmla="*/ 2574176 w 4412180"/>
                <a:gd name="connsiteY13" fmla="*/ 30109 h 4486744"/>
                <a:gd name="connsiteX0" fmla="*/ 2574176 w 4412180"/>
                <a:gd name="connsiteY0" fmla="*/ 30109 h 4486744"/>
                <a:gd name="connsiteX1" fmla="*/ 3468696 w 4412180"/>
                <a:gd name="connsiteY1" fmla="*/ 474609 h 4486744"/>
                <a:gd name="connsiteX2" fmla="*/ 3977724 w 4412180"/>
                <a:gd name="connsiteY2" fmla="*/ 1096909 h 4486744"/>
                <a:gd name="connsiteX3" fmla="*/ 4388418 w 4412180"/>
                <a:gd name="connsiteY3" fmla="*/ 2049409 h 4486744"/>
                <a:gd name="connsiteX4" fmla="*/ 4248798 w 4412180"/>
                <a:gd name="connsiteY4" fmla="*/ 3173359 h 4486744"/>
                <a:gd name="connsiteX5" fmla="*/ 3466151 w 4412180"/>
                <a:gd name="connsiteY5" fmla="*/ 4036959 h 4486744"/>
                <a:gd name="connsiteX6" fmla="*/ 2554229 w 4412180"/>
                <a:gd name="connsiteY6" fmla="*/ 4430659 h 4486744"/>
                <a:gd name="connsiteX7" fmla="*/ 1261947 w 4412180"/>
                <a:gd name="connsiteY7" fmla="*/ 4340172 h 4486744"/>
                <a:gd name="connsiteX8" fmla="*/ 285211 w 4412180"/>
                <a:gd name="connsiteY8" fmla="*/ 3516259 h 4486744"/>
                <a:gd name="connsiteX9" fmla="*/ 568 w 4412180"/>
                <a:gd name="connsiteY9" fmla="*/ 2424059 h 4486744"/>
                <a:gd name="connsiteX10" fmla="*/ 229010 w 4412180"/>
                <a:gd name="connsiteY10" fmla="*/ 1287409 h 4486744"/>
                <a:gd name="connsiteX11" fmla="*/ 781934 w 4412180"/>
                <a:gd name="connsiteY11" fmla="*/ 525409 h 4486744"/>
                <a:gd name="connsiteX12" fmla="*/ 1626168 w 4412180"/>
                <a:gd name="connsiteY12" fmla="*/ 93609 h 4486744"/>
                <a:gd name="connsiteX13" fmla="*/ 2574176 w 4412180"/>
                <a:gd name="connsiteY13" fmla="*/ 30109 h 4486744"/>
                <a:gd name="connsiteX0" fmla="*/ 2574176 w 4412180"/>
                <a:gd name="connsiteY0" fmla="*/ 49855 h 4506490"/>
                <a:gd name="connsiteX1" fmla="*/ 3468696 w 4412180"/>
                <a:gd name="connsiteY1" fmla="*/ 494355 h 4506490"/>
                <a:gd name="connsiteX2" fmla="*/ 3977724 w 4412180"/>
                <a:gd name="connsiteY2" fmla="*/ 1116655 h 4506490"/>
                <a:gd name="connsiteX3" fmla="*/ 4388418 w 4412180"/>
                <a:gd name="connsiteY3" fmla="*/ 2069155 h 4506490"/>
                <a:gd name="connsiteX4" fmla="*/ 4248798 w 4412180"/>
                <a:gd name="connsiteY4" fmla="*/ 3193105 h 4506490"/>
                <a:gd name="connsiteX5" fmla="*/ 3466151 w 4412180"/>
                <a:gd name="connsiteY5" fmla="*/ 4056705 h 4506490"/>
                <a:gd name="connsiteX6" fmla="*/ 2554229 w 4412180"/>
                <a:gd name="connsiteY6" fmla="*/ 4450405 h 4506490"/>
                <a:gd name="connsiteX7" fmla="*/ 1261947 w 4412180"/>
                <a:gd name="connsiteY7" fmla="*/ 4359918 h 4506490"/>
                <a:gd name="connsiteX8" fmla="*/ 285211 w 4412180"/>
                <a:gd name="connsiteY8" fmla="*/ 3536005 h 4506490"/>
                <a:gd name="connsiteX9" fmla="*/ 568 w 4412180"/>
                <a:gd name="connsiteY9" fmla="*/ 2443805 h 4506490"/>
                <a:gd name="connsiteX10" fmla="*/ 229010 w 4412180"/>
                <a:gd name="connsiteY10" fmla="*/ 1307155 h 4506490"/>
                <a:gd name="connsiteX11" fmla="*/ 781934 w 4412180"/>
                <a:gd name="connsiteY11" fmla="*/ 545155 h 4506490"/>
                <a:gd name="connsiteX12" fmla="*/ 1626168 w 4412180"/>
                <a:gd name="connsiteY12" fmla="*/ 113355 h 4506490"/>
                <a:gd name="connsiteX13" fmla="*/ 2574176 w 4412180"/>
                <a:gd name="connsiteY13" fmla="*/ 49855 h 4506490"/>
                <a:gd name="connsiteX0" fmla="*/ 2574176 w 4412180"/>
                <a:gd name="connsiteY0" fmla="*/ 43658 h 4500293"/>
                <a:gd name="connsiteX1" fmla="*/ 3468696 w 4412180"/>
                <a:gd name="connsiteY1" fmla="*/ 488158 h 4500293"/>
                <a:gd name="connsiteX2" fmla="*/ 3977724 w 4412180"/>
                <a:gd name="connsiteY2" fmla="*/ 1110458 h 4500293"/>
                <a:gd name="connsiteX3" fmla="*/ 4388418 w 4412180"/>
                <a:gd name="connsiteY3" fmla="*/ 2062958 h 4500293"/>
                <a:gd name="connsiteX4" fmla="*/ 4248798 w 4412180"/>
                <a:gd name="connsiteY4" fmla="*/ 3186908 h 4500293"/>
                <a:gd name="connsiteX5" fmla="*/ 3466151 w 4412180"/>
                <a:gd name="connsiteY5" fmla="*/ 4050508 h 4500293"/>
                <a:gd name="connsiteX6" fmla="*/ 2554229 w 4412180"/>
                <a:gd name="connsiteY6" fmla="*/ 4444208 h 4500293"/>
                <a:gd name="connsiteX7" fmla="*/ 1261947 w 4412180"/>
                <a:gd name="connsiteY7" fmla="*/ 4353721 h 4500293"/>
                <a:gd name="connsiteX8" fmla="*/ 285211 w 4412180"/>
                <a:gd name="connsiteY8" fmla="*/ 3529808 h 4500293"/>
                <a:gd name="connsiteX9" fmla="*/ 568 w 4412180"/>
                <a:gd name="connsiteY9" fmla="*/ 2437608 h 4500293"/>
                <a:gd name="connsiteX10" fmla="*/ 229010 w 4412180"/>
                <a:gd name="connsiteY10" fmla="*/ 1300958 h 4500293"/>
                <a:gd name="connsiteX11" fmla="*/ 781934 w 4412180"/>
                <a:gd name="connsiteY11" fmla="*/ 538958 h 4500293"/>
                <a:gd name="connsiteX12" fmla="*/ 1626168 w 4412180"/>
                <a:gd name="connsiteY12" fmla="*/ 107158 h 4500293"/>
                <a:gd name="connsiteX13" fmla="*/ 2574176 w 4412180"/>
                <a:gd name="connsiteY13" fmla="*/ 43658 h 4500293"/>
                <a:gd name="connsiteX0" fmla="*/ 2574176 w 4412180"/>
                <a:gd name="connsiteY0" fmla="*/ 43658 h 4500293"/>
                <a:gd name="connsiteX1" fmla="*/ 3468696 w 4412180"/>
                <a:gd name="connsiteY1" fmla="*/ 488158 h 4500293"/>
                <a:gd name="connsiteX2" fmla="*/ 3977724 w 4412180"/>
                <a:gd name="connsiteY2" fmla="*/ 1110458 h 4500293"/>
                <a:gd name="connsiteX3" fmla="*/ 4388418 w 4412180"/>
                <a:gd name="connsiteY3" fmla="*/ 2062958 h 4500293"/>
                <a:gd name="connsiteX4" fmla="*/ 4248798 w 4412180"/>
                <a:gd name="connsiteY4" fmla="*/ 3186908 h 4500293"/>
                <a:gd name="connsiteX5" fmla="*/ 3466151 w 4412180"/>
                <a:gd name="connsiteY5" fmla="*/ 4050508 h 4500293"/>
                <a:gd name="connsiteX6" fmla="*/ 2554229 w 4412180"/>
                <a:gd name="connsiteY6" fmla="*/ 4444208 h 4500293"/>
                <a:gd name="connsiteX7" fmla="*/ 1261947 w 4412180"/>
                <a:gd name="connsiteY7" fmla="*/ 4353721 h 4500293"/>
                <a:gd name="connsiteX8" fmla="*/ 285211 w 4412180"/>
                <a:gd name="connsiteY8" fmla="*/ 3529808 h 4500293"/>
                <a:gd name="connsiteX9" fmla="*/ 568 w 4412180"/>
                <a:gd name="connsiteY9" fmla="*/ 2437608 h 4500293"/>
                <a:gd name="connsiteX10" fmla="*/ 229010 w 4412180"/>
                <a:gd name="connsiteY10" fmla="*/ 1300958 h 4500293"/>
                <a:gd name="connsiteX11" fmla="*/ 781934 w 4412180"/>
                <a:gd name="connsiteY11" fmla="*/ 538958 h 4500293"/>
                <a:gd name="connsiteX12" fmla="*/ 1626168 w 4412180"/>
                <a:gd name="connsiteY12" fmla="*/ 107158 h 4500293"/>
                <a:gd name="connsiteX13" fmla="*/ 2574176 w 4412180"/>
                <a:gd name="connsiteY13" fmla="*/ 43658 h 4500293"/>
                <a:gd name="connsiteX0" fmla="*/ 2575669 w 4413673"/>
                <a:gd name="connsiteY0" fmla="*/ 43658 h 4500293"/>
                <a:gd name="connsiteX1" fmla="*/ 3470189 w 4413673"/>
                <a:gd name="connsiteY1" fmla="*/ 488158 h 4500293"/>
                <a:gd name="connsiteX2" fmla="*/ 3979217 w 4413673"/>
                <a:gd name="connsiteY2" fmla="*/ 1110458 h 4500293"/>
                <a:gd name="connsiteX3" fmla="*/ 4389911 w 4413673"/>
                <a:gd name="connsiteY3" fmla="*/ 2062958 h 4500293"/>
                <a:gd name="connsiteX4" fmla="*/ 4250291 w 4413673"/>
                <a:gd name="connsiteY4" fmla="*/ 3186908 h 4500293"/>
                <a:gd name="connsiteX5" fmla="*/ 3467644 w 4413673"/>
                <a:gd name="connsiteY5" fmla="*/ 4050508 h 4500293"/>
                <a:gd name="connsiteX6" fmla="*/ 2555722 w 4413673"/>
                <a:gd name="connsiteY6" fmla="*/ 4444208 h 4500293"/>
                <a:gd name="connsiteX7" fmla="*/ 1263440 w 4413673"/>
                <a:gd name="connsiteY7" fmla="*/ 4353721 h 4500293"/>
                <a:gd name="connsiteX8" fmla="*/ 286704 w 4413673"/>
                <a:gd name="connsiteY8" fmla="*/ 3529808 h 4500293"/>
                <a:gd name="connsiteX9" fmla="*/ 2061 w 4413673"/>
                <a:gd name="connsiteY9" fmla="*/ 2437608 h 4500293"/>
                <a:gd name="connsiteX10" fmla="*/ 192166 w 4413673"/>
                <a:gd name="connsiteY10" fmla="*/ 1332708 h 4500293"/>
                <a:gd name="connsiteX11" fmla="*/ 783427 w 4413673"/>
                <a:gd name="connsiteY11" fmla="*/ 538958 h 4500293"/>
                <a:gd name="connsiteX12" fmla="*/ 1627661 w 4413673"/>
                <a:gd name="connsiteY12" fmla="*/ 107158 h 4500293"/>
                <a:gd name="connsiteX13" fmla="*/ 2575669 w 4413673"/>
                <a:gd name="connsiteY13" fmla="*/ 43658 h 4500293"/>
                <a:gd name="connsiteX0" fmla="*/ 2594538 w 4432542"/>
                <a:gd name="connsiteY0" fmla="*/ 43658 h 4500293"/>
                <a:gd name="connsiteX1" fmla="*/ 3489058 w 4432542"/>
                <a:gd name="connsiteY1" fmla="*/ 488158 h 4500293"/>
                <a:gd name="connsiteX2" fmla="*/ 3998086 w 4432542"/>
                <a:gd name="connsiteY2" fmla="*/ 1110458 h 4500293"/>
                <a:gd name="connsiteX3" fmla="*/ 4408780 w 4432542"/>
                <a:gd name="connsiteY3" fmla="*/ 2062958 h 4500293"/>
                <a:gd name="connsiteX4" fmla="*/ 4269160 w 4432542"/>
                <a:gd name="connsiteY4" fmla="*/ 3186908 h 4500293"/>
                <a:gd name="connsiteX5" fmla="*/ 3486513 w 4432542"/>
                <a:gd name="connsiteY5" fmla="*/ 4050508 h 4500293"/>
                <a:gd name="connsiteX6" fmla="*/ 2574591 w 4432542"/>
                <a:gd name="connsiteY6" fmla="*/ 4444208 h 4500293"/>
                <a:gd name="connsiteX7" fmla="*/ 1282309 w 4432542"/>
                <a:gd name="connsiteY7" fmla="*/ 4353721 h 4500293"/>
                <a:gd name="connsiteX8" fmla="*/ 305573 w 4432542"/>
                <a:gd name="connsiteY8" fmla="*/ 3529808 h 4500293"/>
                <a:gd name="connsiteX9" fmla="*/ 1761 w 4432542"/>
                <a:gd name="connsiteY9" fmla="*/ 2456658 h 4500293"/>
                <a:gd name="connsiteX10" fmla="*/ 211035 w 4432542"/>
                <a:gd name="connsiteY10" fmla="*/ 1332708 h 4500293"/>
                <a:gd name="connsiteX11" fmla="*/ 802296 w 4432542"/>
                <a:gd name="connsiteY11" fmla="*/ 538958 h 4500293"/>
                <a:gd name="connsiteX12" fmla="*/ 1646530 w 4432542"/>
                <a:gd name="connsiteY12" fmla="*/ 107158 h 4500293"/>
                <a:gd name="connsiteX13" fmla="*/ 2594538 w 4432542"/>
                <a:gd name="connsiteY13" fmla="*/ 43658 h 4500293"/>
                <a:gd name="connsiteX0" fmla="*/ 2594538 w 4451933"/>
                <a:gd name="connsiteY0" fmla="*/ 43658 h 4500293"/>
                <a:gd name="connsiteX1" fmla="*/ 3489058 w 4451933"/>
                <a:gd name="connsiteY1" fmla="*/ 488158 h 4500293"/>
                <a:gd name="connsiteX2" fmla="*/ 3736116 w 4451933"/>
                <a:gd name="connsiteY2" fmla="*/ 1332708 h 4500293"/>
                <a:gd name="connsiteX3" fmla="*/ 4408780 w 4451933"/>
                <a:gd name="connsiteY3" fmla="*/ 2062958 h 4500293"/>
                <a:gd name="connsiteX4" fmla="*/ 4269160 w 4451933"/>
                <a:gd name="connsiteY4" fmla="*/ 3186908 h 4500293"/>
                <a:gd name="connsiteX5" fmla="*/ 3486513 w 4451933"/>
                <a:gd name="connsiteY5" fmla="*/ 4050508 h 4500293"/>
                <a:gd name="connsiteX6" fmla="*/ 2574591 w 4451933"/>
                <a:gd name="connsiteY6" fmla="*/ 4444208 h 4500293"/>
                <a:gd name="connsiteX7" fmla="*/ 1282309 w 4451933"/>
                <a:gd name="connsiteY7" fmla="*/ 4353721 h 4500293"/>
                <a:gd name="connsiteX8" fmla="*/ 305573 w 4451933"/>
                <a:gd name="connsiteY8" fmla="*/ 3529808 h 4500293"/>
                <a:gd name="connsiteX9" fmla="*/ 1761 w 4451933"/>
                <a:gd name="connsiteY9" fmla="*/ 2456658 h 4500293"/>
                <a:gd name="connsiteX10" fmla="*/ 211035 w 4451933"/>
                <a:gd name="connsiteY10" fmla="*/ 1332708 h 4500293"/>
                <a:gd name="connsiteX11" fmla="*/ 802296 w 4451933"/>
                <a:gd name="connsiteY11" fmla="*/ 538958 h 4500293"/>
                <a:gd name="connsiteX12" fmla="*/ 1646530 w 4451933"/>
                <a:gd name="connsiteY12" fmla="*/ 107158 h 4500293"/>
                <a:gd name="connsiteX13" fmla="*/ 2594538 w 4451933"/>
                <a:gd name="connsiteY13" fmla="*/ 43658 h 4500293"/>
                <a:gd name="connsiteX0" fmla="*/ 2594538 w 4431597"/>
                <a:gd name="connsiteY0" fmla="*/ 43658 h 4500293"/>
                <a:gd name="connsiteX1" fmla="*/ 3489058 w 4431597"/>
                <a:gd name="connsiteY1" fmla="*/ 488158 h 4500293"/>
                <a:gd name="connsiteX2" fmla="*/ 4010866 w 4431597"/>
                <a:gd name="connsiteY2" fmla="*/ 1142208 h 4500293"/>
                <a:gd name="connsiteX3" fmla="*/ 4408780 w 4431597"/>
                <a:gd name="connsiteY3" fmla="*/ 2062958 h 4500293"/>
                <a:gd name="connsiteX4" fmla="*/ 4269160 w 4431597"/>
                <a:gd name="connsiteY4" fmla="*/ 3186908 h 4500293"/>
                <a:gd name="connsiteX5" fmla="*/ 3486513 w 4431597"/>
                <a:gd name="connsiteY5" fmla="*/ 4050508 h 4500293"/>
                <a:gd name="connsiteX6" fmla="*/ 2574591 w 4431597"/>
                <a:gd name="connsiteY6" fmla="*/ 4444208 h 4500293"/>
                <a:gd name="connsiteX7" fmla="*/ 1282309 w 4431597"/>
                <a:gd name="connsiteY7" fmla="*/ 4353721 h 4500293"/>
                <a:gd name="connsiteX8" fmla="*/ 305573 w 4431597"/>
                <a:gd name="connsiteY8" fmla="*/ 3529808 h 4500293"/>
                <a:gd name="connsiteX9" fmla="*/ 1761 w 4431597"/>
                <a:gd name="connsiteY9" fmla="*/ 2456658 h 4500293"/>
                <a:gd name="connsiteX10" fmla="*/ 211035 w 4431597"/>
                <a:gd name="connsiteY10" fmla="*/ 1332708 h 4500293"/>
                <a:gd name="connsiteX11" fmla="*/ 802296 w 4431597"/>
                <a:gd name="connsiteY11" fmla="*/ 538958 h 4500293"/>
                <a:gd name="connsiteX12" fmla="*/ 1646530 w 4431597"/>
                <a:gd name="connsiteY12" fmla="*/ 107158 h 4500293"/>
                <a:gd name="connsiteX13" fmla="*/ 2594538 w 4431597"/>
                <a:gd name="connsiteY13" fmla="*/ 43658 h 4500293"/>
                <a:gd name="connsiteX0" fmla="*/ 2594538 w 4431597"/>
                <a:gd name="connsiteY0" fmla="*/ 39663 h 4496298"/>
                <a:gd name="connsiteX1" fmla="*/ 3444331 w 4431597"/>
                <a:gd name="connsiteY1" fmla="*/ 427013 h 4496298"/>
                <a:gd name="connsiteX2" fmla="*/ 4010866 w 4431597"/>
                <a:gd name="connsiteY2" fmla="*/ 1138213 h 4496298"/>
                <a:gd name="connsiteX3" fmla="*/ 4408780 w 4431597"/>
                <a:gd name="connsiteY3" fmla="*/ 2058963 h 4496298"/>
                <a:gd name="connsiteX4" fmla="*/ 4269160 w 4431597"/>
                <a:gd name="connsiteY4" fmla="*/ 3182913 h 4496298"/>
                <a:gd name="connsiteX5" fmla="*/ 3486513 w 4431597"/>
                <a:gd name="connsiteY5" fmla="*/ 4046513 h 4496298"/>
                <a:gd name="connsiteX6" fmla="*/ 2574591 w 4431597"/>
                <a:gd name="connsiteY6" fmla="*/ 4440213 h 4496298"/>
                <a:gd name="connsiteX7" fmla="*/ 1282309 w 4431597"/>
                <a:gd name="connsiteY7" fmla="*/ 4349726 h 4496298"/>
                <a:gd name="connsiteX8" fmla="*/ 305573 w 4431597"/>
                <a:gd name="connsiteY8" fmla="*/ 3525813 h 4496298"/>
                <a:gd name="connsiteX9" fmla="*/ 1761 w 4431597"/>
                <a:gd name="connsiteY9" fmla="*/ 2452663 h 4496298"/>
                <a:gd name="connsiteX10" fmla="*/ 211035 w 4431597"/>
                <a:gd name="connsiteY10" fmla="*/ 1328713 h 4496298"/>
                <a:gd name="connsiteX11" fmla="*/ 802296 w 4431597"/>
                <a:gd name="connsiteY11" fmla="*/ 534963 h 4496298"/>
                <a:gd name="connsiteX12" fmla="*/ 1646530 w 4431597"/>
                <a:gd name="connsiteY12" fmla="*/ 103163 h 4496298"/>
                <a:gd name="connsiteX13" fmla="*/ 2594538 w 4431597"/>
                <a:gd name="connsiteY13" fmla="*/ 39663 h 4496298"/>
                <a:gd name="connsiteX0" fmla="*/ 2594538 w 4431597"/>
                <a:gd name="connsiteY0" fmla="*/ 33986 h 4490621"/>
                <a:gd name="connsiteX1" fmla="*/ 3444331 w 4431597"/>
                <a:gd name="connsiteY1" fmla="*/ 421336 h 4490621"/>
                <a:gd name="connsiteX2" fmla="*/ 4010866 w 4431597"/>
                <a:gd name="connsiteY2" fmla="*/ 1132536 h 4490621"/>
                <a:gd name="connsiteX3" fmla="*/ 4408780 w 4431597"/>
                <a:gd name="connsiteY3" fmla="*/ 2053286 h 4490621"/>
                <a:gd name="connsiteX4" fmla="*/ 4269160 w 4431597"/>
                <a:gd name="connsiteY4" fmla="*/ 3177236 h 4490621"/>
                <a:gd name="connsiteX5" fmla="*/ 3486513 w 4431597"/>
                <a:gd name="connsiteY5" fmla="*/ 4040836 h 4490621"/>
                <a:gd name="connsiteX6" fmla="*/ 2574591 w 4431597"/>
                <a:gd name="connsiteY6" fmla="*/ 4434536 h 4490621"/>
                <a:gd name="connsiteX7" fmla="*/ 1282309 w 4431597"/>
                <a:gd name="connsiteY7" fmla="*/ 4344049 h 4490621"/>
                <a:gd name="connsiteX8" fmla="*/ 305573 w 4431597"/>
                <a:gd name="connsiteY8" fmla="*/ 3520136 h 4490621"/>
                <a:gd name="connsiteX9" fmla="*/ 1761 w 4431597"/>
                <a:gd name="connsiteY9" fmla="*/ 2446986 h 4490621"/>
                <a:gd name="connsiteX10" fmla="*/ 211035 w 4431597"/>
                <a:gd name="connsiteY10" fmla="*/ 1323036 h 4490621"/>
                <a:gd name="connsiteX11" fmla="*/ 802296 w 4431597"/>
                <a:gd name="connsiteY11" fmla="*/ 529286 h 4490621"/>
                <a:gd name="connsiteX12" fmla="*/ 1589024 w 4431597"/>
                <a:gd name="connsiteY12" fmla="*/ 110186 h 4490621"/>
                <a:gd name="connsiteX13" fmla="*/ 2594538 w 4431597"/>
                <a:gd name="connsiteY13" fmla="*/ 33986 h 4490621"/>
                <a:gd name="connsiteX0" fmla="*/ 2594538 w 4431597"/>
                <a:gd name="connsiteY0" fmla="*/ 39772 h 4496407"/>
                <a:gd name="connsiteX1" fmla="*/ 3444331 w 4431597"/>
                <a:gd name="connsiteY1" fmla="*/ 427122 h 4496407"/>
                <a:gd name="connsiteX2" fmla="*/ 4010866 w 4431597"/>
                <a:gd name="connsiteY2" fmla="*/ 1138322 h 4496407"/>
                <a:gd name="connsiteX3" fmla="*/ 4408780 w 4431597"/>
                <a:gd name="connsiteY3" fmla="*/ 2059072 h 4496407"/>
                <a:gd name="connsiteX4" fmla="*/ 4269160 w 4431597"/>
                <a:gd name="connsiteY4" fmla="*/ 3183022 h 4496407"/>
                <a:gd name="connsiteX5" fmla="*/ 3486513 w 4431597"/>
                <a:gd name="connsiteY5" fmla="*/ 4046622 h 4496407"/>
                <a:gd name="connsiteX6" fmla="*/ 2574591 w 4431597"/>
                <a:gd name="connsiteY6" fmla="*/ 4440322 h 4496407"/>
                <a:gd name="connsiteX7" fmla="*/ 1282309 w 4431597"/>
                <a:gd name="connsiteY7" fmla="*/ 4349835 h 4496407"/>
                <a:gd name="connsiteX8" fmla="*/ 305573 w 4431597"/>
                <a:gd name="connsiteY8" fmla="*/ 3525922 h 4496407"/>
                <a:gd name="connsiteX9" fmla="*/ 1761 w 4431597"/>
                <a:gd name="connsiteY9" fmla="*/ 2452772 h 4496407"/>
                <a:gd name="connsiteX10" fmla="*/ 211035 w 4431597"/>
                <a:gd name="connsiteY10" fmla="*/ 1328822 h 4496407"/>
                <a:gd name="connsiteX11" fmla="*/ 802296 w 4431597"/>
                <a:gd name="connsiteY11" fmla="*/ 535072 h 4496407"/>
                <a:gd name="connsiteX12" fmla="*/ 1589024 w 4431597"/>
                <a:gd name="connsiteY12" fmla="*/ 115972 h 4496407"/>
                <a:gd name="connsiteX13" fmla="*/ 2594538 w 4431597"/>
                <a:gd name="connsiteY13" fmla="*/ 39772 h 449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1597" h="4496407">
                  <a:moveTo>
                    <a:pt x="2594538" y="39772"/>
                  </a:moveTo>
                  <a:cubicBezTo>
                    <a:pt x="2903756" y="91630"/>
                    <a:pt x="3208276" y="244030"/>
                    <a:pt x="3444331" y="427122"/>
                  </a:cubicBezTo>
                  <a:cubicBezTo>
                    <a:pt x="3680386" y="610214"/>
                    <a:pt x="3850125" y="866330"/>
                    <a:pt x="4010866" y="1138322"/>
                  </a:cubicBezTo>
                  <a:cubicBezTo>
                    <a:pt x="4171607" y="1410314"/>
                    <a:pt x="4365731" y="1718289"/>
                    <a:pt x="4408780" y="2059072"/>
                  </a:cubicBezTo>
                  <a:cubicBezTo>
                    <a:pt x="4451829" y="2399855"/>
                    <a:pt x="4448429" y="2756514"/>
                    <a:pt x="4269160" y="3183022"/>
                  </a:cubicBezTo>
                  <a:cubicBezTo>
                    <a:pt x="4089891" y="3609530"/>
                    <a:pt x="3768941" y="3837072"/>
                    <a:pt x="3486513" y="4046622"/>
                  </a:cubicBezTo>
                  <a:cubicBezTo>
                    <a:pt x="3204085" y="4256172"/>
                    <a:pt x="2884452" y="4338987"/>
                    <a:pt x="2574591" y="4440322"/>
                  </a:cubicBezTo>
                  <a:cubicBezTo>
                    <a:pt x="2264730" y="4541657"/>
                    <a:pt x="1660479" y="4502235"/>
                    <a:pt x="1282309" y="4349835"/>
                  </a:cubicBezTo>
                  <a:cubicBezTo>
                    <a:pt x="904139" y="4197435"/>
                    <a:pt x="518998" y="3842099"/>
                    <a:pt x="305573" y="3525922"/>
                  </a:cubicBezTo>
                  <a:cubicBezTo>
                    <a:pt x="92148" y="3209745"/>
                    <a:pt x="17517" y="2818955"/>
                    <a:pt x="1761" y="2452772"/>
                  </a:cubicBezTo>
                  <a:cubicBezTo>
                    <a:pt x="-13995" y="2086589"/>
                    <a:pt x="77612" y="1648439"/>
                    <a:pt x="211035" y="1328822"/>
                  </a:cubicBezTo>
                  <a:cubicBezTo>
                    <a:pt x="344458" y="1009205"/>
                    <a:pt x="565177" y="734039"/>
                    <a:pt x="802296" y="535072"/>
                  </a:cubicBezTo>
                  <a:cubicBezTo>
                    <a:pt x="1039415" y="336105"/>
                    <a:pt x="1175305" y="268372"/>
                    <a:pt x="1589024" y="115972"/>
                  </a:cubicBezTo>
                  <a:cubicBezTo>
                    <a:pt x="2002743" y="-36428"/>
                    <a:pt x="2285320" y="-12086"/>
                    <a:pt x="2594538" y="397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/>
            </a:p>
            <a:p>
              <a:pPr algn="ctr">
                <a:lnSpc>
                  <a:spcPct val="120000"/>
                </a:lnSpc>
              </a:pPr>
              <a:endParaRPr lang="en-US" dirty="0"/>
            </a:p>
            <a:p>
              <a:pPr algn="ctr">
                <a:lnSpc>
                  <a:spcPct val="120000"/>
                </a:lnSpc>
              </a:pPr>
              <a:r>
                <a:rPr lang="en-US" dirty="0"/>
                <a:t>relative reduction </a:t>
              </a:r>
            </a:p>
            <a:p>
              <a:pPr algn="ctr">
                <a:lnSpc>
                  <a:spcPct val="120000"/>
                </a:lnSpc>
              </a:pPr>
              <a:r>
                <a:rPr lang="en-US" dirty="0"/>
                <a:t>in </a:t>
              </a:r>
              <a:r>
                <a:rPr lang="en-US" b="1" dirty="0"/>
                <a:t>wound complications</a:t>
              </a:r>
            </a:p>
            <a:p>
              <a:pPr algn="ctr">
                <a:lnSpc>
                  <a:spcPct val="120000"/>
                </a:lnSpc>
              </a:pPr>
              <a:r>
                <a:rPr lang="sv-SE" sz="1800" b="0" i="0" u="none" strike="noStrike" baseline="0" dirty="0">
                  <a:latin typeface="AdvOT863180fb"/>
                </a:rPr>
                <a:t>(1.3 vs </a:t>
              </a:r>
              <a:r>
                <a:rPr lang="sv-SE" sz="1800" b="0" i="0" u="none" strike="noStrike" baseline="0">
                  <a:latin typeface="AdvOT863180fb"/>
                </a:rPr>
                <a:t>21.6%; </a:t>
              </a:r>
              <a:r>
                <a:rPr lang="sv-SE" dirty="0">
                  <a:latin typeface="AdvOTb92eb7df.I"/>
                </a:rPr>
                <a:t>p</a:t>
              </a:r>
              <a:r>
                <a:rPr lang="sv-SE" sz="1800" b="0" i="0" u="none" strike="noStrike" baseline="0" dirty="0">
                  <a:latin typeface="AdvOTb0c9bf5d"/>
                </a:rPr>
                <a:t>&lt; 0</a:t>
              </a:r>
              <a:r>
                <a:rPr lang="sv-SE" sz="1800" b="0" i="0" u="none" strike="noStrike" baseline="0" dirty="0">
                  <a:latin typeface="AdvOT863180fb"/>
                </a:rPr>
                <a:t>.01)</a:t>
              </a:r>
              <a:endParaRPr lang="en-US" b="1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3498510-DC8D-B448-A5B8-C9FC1A282636}"/>
                </a:ext>
              </a:extLst>
            </p:cNvPr>
            <p:cNvGrpSpPr/>
            <p:nvPr/>
          </p:nvGrpSpPr>
          <p:grpSpPr>
            <a:xfrm>
              <a:off x="4667800" y="1667212"/>
              <a:ext cx="2168561" cy="761313"/>
              <a:chOff x="4760335" y="1682710"/>
              <a:chExt cx="2168561" cy="761313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438B7B7-A8BA-41F3-9EA2-42B6E7FDAD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60335" y="1836268"/>
                <a:ext cx="576663" cy="607755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191A58A-B8C0-402B-9713-3067EF0EA440}"/>
                  </a:ext>
                </a:extLst>
              </p:cNvPr>
              <p:cNvSpPr txBox="1"/>
              <p:nvPr/>
            </p:nvSpPr>
            <p:spPr>
              <a:xfrm>
                <a:off x="5324318" y="1682710"/>
                <a:ext cx="1604578" cy="7263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4400" b="1" dirty="0">
                    <a:solidFill>
                      <a:schemeClr val="bg1"/>
                    </a:solidFill>
                  </a:rPr>
                  <a:t>94%</a:t>
                </a:r>
                <a:endParaRPr lang="en-US" sz="4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F12AF1-B4D7-E147-8D16-C343F706B8F5}"/>
              </a:ext>
            </a:extLst>
          </p:cNvPr>
          <p:cNvGrpSpPr/>
          <p:nvPr/>
        </p:nvGrpSpPr>
        <p:grpSpPr>
          <a:xfrm>
            <a:off x="430483" y="3791531"/>
            <a:ext cx="4449286" cy="2497391"/>
            <a:chOff x="5875536" y="4031365"/>
            <a:chExt cx="4449286" cy="2497391"/>
          </a:xfrm>
        </p:grpSpPr>
        <p:sp>
          <p:nvSpPr>
            <p:cNvPr id="36" name="SN^Sh_Deltoid">
              <a:extLst>
                <a:ext uri="{FF2B5EF4-FFF2-40B4-BE49-F238E27FC236}">
                  <a16:creationId xmlns:a16="http://schemas.microsoft.com/office/drawing/2014/main" id="{57AEF8B4-99AE-4511-981B-05003C23144F}"/>
                </a:ext>
              </a:extLst>
            </p:cNvPr>
            <p:cNvSpPr>
              <a:spLocks noChangeAspect="1"/>
            </p:cNvSpPr>
            <p:nvPr/>
          </p:nvSpPr>
          <p:spPr>
            <a:xfrm rot="419150" flipH="1">
              <a:off x="5875536" y="4031365"/>
              <a:ext cx="4449286" cy="2497391"/>
            </a:xfrm>
            <a:custGeom>
              <a:avLst/>
              <a:gdLst>
                <a:gd name="connsiteX0" fmla="*/ 5194300 w 7505700"/>
                <a:gd name="connsiteY0" fmla="*/ 0 h 3327400"/>
                <a:gd name="connsiteX1" fmla="*/ 7505700 w 7505700"/>
                <a:gd name="connsiteY1" fmla="*/ 2273300 h 3327400"/>
                <a:gd name="connsiteX2" fmla="*/ 6756400 w 7505700"/>
                <a:gd name="connsiteY2" fmla="*/ 3327400 h 3327400"/>
                <a:gd name="connsiteX3" fmla="*/ 3530600 w 7505700"/>
                <a:gd name="connsiteY3" fmla="*/ 3111500 h 3327400"/>
                <a:gd name="connsiteX4" fmla="*/ 0 w 7505700"/>
                <a:gd name="connsiteY4" fmla="*/ 2311400 h 3327400"/>
                <a:gd name="connsiteX5" fmla="*/ 2387600 w 7505700"/>
                <a:gd name="connsiteY5" fmla="*/ 635000 h 3327400"/>
                <a:gd name="connsiteX6" fmla="*/ 5194300 w 7505700"/>
                <a:gd name="connsiteY6" fmla="*/ 0 h 3327400"/>
                <a:gd name="connsiteX0" fmla="*/ 5194300 w 7505700"/>
                <a:gd name="connsiteY0" fmla="*/ 0 h 3327400"/>
                <a:gd name="connsiteX1" fmla="*/ 7505700 w 7505700"/>
                <a:gd name="connsiteY1" fmla="*/ 2273300 h 3327400"/>
                <a:gd name="connsiteX2" fmla="*/ 6756400 w 7505700"/>
                <a:gd name="connsiteY2" fmla="*/ 3327400 h 3327400"/>
                <a:gd name="connsiteX3" fmla="*/ 3530600 w 7505700"/>
                <a:gd name="connsiteY3" fmla="*/ 3111500 h 3327400"/>
                <a:gd name="connsiteX4" fmla="*/ 0 w 7505700"/>
                <a:gd name="connsiteY4" fmla="*/ 2311400 h 3327400"/>
                <a:gd name="connsiteX5" fmla="*/ 2387600 w 7505700"/>
                <a:gd name="connsiteY5" fmla="*/ 635000 h 3327400"/>
                <a:gd name="connsiteX6" fmla="*/ 5194300 w 7505700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592506"/>
                <a:gd name="connsiteY0" fmla="*/ 0 h 3327400"/>
                <a:gd name="connsiteX1" fmla="*/ 7505700 w 7592506"/>
                <a:gd name="connsiteY1" fmla="*/ 2273300 h 3327400"/>
                <a:gd name="connsiteX2" fmla="*/ 6756400 w 7592506"/>
                <a:gd name="connsiteY2" fmla="*/ 3327400 h 3327400"/>
                <a:gd name="connsiteX3" fmla="*/ 3530600 w 7592506"/>
                <a:gd name="connsiteY3" fmla="*/ 3111500 h 3327400"/>
                <a:gd name="connsiteX4" fmla="*/ 0 w 7592506"/>
                <a:gd name="connsiteY4" fmla="*/ 2311400 h 3327400"/>
                <a:gd name="connsiteX5" fmla="*/ 2387600 w 7592506"/>
                <a:gd name="connsiteY5" fmla="*/ 635000 h 3327400"/>
                <a:gd name="connsiteX6" fmla="*/ 5194300 w 7592506"/>
                <a:gd name="connsiteY6" fmla="*/ 0 h 3327400"/>
                <a:gd name="connsiteX0" fmla="*/ 5194300 w 7667030"/>
                <a:gd name="connsiteY0" fmla="*/ 0 h 3333557"/>
                <a:gd name="connsiteX1" fmla="*/ 7505700 w 7667030"/>
                <a:gd name="connsiteY1" fmla="*/ 2273300 h 3333557"/>
                <a:gd name="connsiteX2" fmla="*/ 6756400 w 7667030"/>
                <a:gd name="connsiteY2" fmla="*/ 3327400 h 3333557"/>
                <a:gd name="connsiteX3" fmla="*/ 3530600 w 7667030"/>
                <a:gd name="connsiteY3" fmla="*/ 3111500 h 3333557"/>
                <a:gd name="connsiteX4" fmla="*/ 0 w 7667030"/>
                <a:gd name="connsiteY4" fmla="*/ 2311400 h 3333557"/>
                <a:gd name="connsiteX5" fmla="*/ 2387600 w 7667030"/>
                <a:gd name="connsiteY5" fmla="*/ 635000 h 3333557"/>
                <a:gd name="connsiteX6" fmla="*/ 5194300 w 7667030"/>
                <a:gd name="connsiteY6" fmla="*/ 0 h 3333557"/>
                <a:gd name="connsiteX0" fmla="*/ 5194300 w 7667030"/>
                <a:gd name="connsiteY0" fmla="*/ 0 h 3333557"/>
                <a:gd name="connsiteX1" fmla="*/ 7505700 w 7667030"/>
                <a:gd name="connsiteY1" fmla="*/ 2273300 h 3333557"/>
                <a:gd name="connsiteX2" fmla="*/ 6756400 w 7667030"/>
                <a:gd name="connsiteY2" fmla="*/ 3327400 h 3333557"/>
                <a:gd name="connsiteX3" fmla="*/ 3530600 w 7667030"/>
                <a:gd name="connsiteY3" fmla="*/ 3111500 h 3333557"/>
                <a:gd name="connsiteX4" fmla="*/ 0 w 7667030"/>
                <a:gd name="connsiteY4" fmla="*/ 2311400 h 3333557"/>
                <a:gd name="connsiteX5" fmla="*/ 2387600 w 7667030"/>
                <a:gd name="connsiteY5" fmla="*/ 635000 h 3333557"/>
                <a:gd name="connsiteX6" fmla="*/ 5194300 w 7667030"/>
                <a:gd name="connsiteY6" fmla="*/ 0 h 3333557"/>
                <a:gd name="connsiteX0" fmla="*/ 5194300 w 7667030"/>
                <a:gd name="connsiteY0" fmla="*/ 0 h 3333557"/>
                <a:gd name="connsiteX1" fmla="*/ 7505700 w 7667030"/>
                <a:gd name="connsiteY1" fmla="*/ 2273300 h 3333557"/>
                <a:gd name="connsiteX2" fmla="*/ 6756400 w 7667030"/>
                <a:gd name="connsiteY2" fmla="*/ 3327400 h 3333557"/>
                <a:gd name="connsiteX3" fmla="*/ 3530600 w 7667030"/>
                <a:gd name="connsiteY3" fmla="*/ 3111500 h 3333557"/>
                <a:gd name="connsiteX4" fmla="*/ 0 w 7667030"/>
                <a:gd name="connsiteY4" fmla="*/ 2311400 h 3333557"/>
                <a:gd name="connsiteX5" fmla="*/ 2387600 w 7667030"/>
                <a:gd name="connsiteY5" fmla="*/ 635000 h 3333557"/>
                <a:gd name="connsiteX6" fmla="*/ 5194300 w 7667030"/>
                <a:gd name="connsiteY6" fmla="*/ 0 h 3333557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194300 w 7667030"/>
                <a:gd name="connsiteY0" fmla="*/ 75871 h 3409428"/>
                <a:gd name="connsiteX1" fmla="*/ 7505700 w 7667030"/>
                <a:gd name="connsiteY1" fmla="*/ 2349171 h 3409428"/>
                <a:gd name="connsiteX2" fmla="*/ 6756400 w 7667030"/>
                <a:gd name="connsiteY2" fmla="*/ 3403271 h 3409428"/>
                <a:gd name="connsiteX3" fmla="*/ 3530600 w 7667030"/>
                <a:gd name="connsiteY3" fmla="*/ 3187371 h 3409428"/>
                <a:gd name="connsiteX4" fmla="*/ 0 w 7667030"/>
                <a:gd name="connsiteY4" fmla="*/ 2387271 h 3409428"/>
                <a:gd name="connsiteX5" fmla="*/ 2387600 w 7667030"/>
                <a:gd name="connsiteY5" fmla="*/ 710871 h 3409428"/>
                <a:gd name="connsiteX6" fmla="*/ 5194300 w 7667030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75871 h 3409428"/>
                <a:gd name="connsiteX1" fmla="*/ 7631373 w 7792703"/>
                <a:gd name="connsiteY1" fmla="*/ 2349171 h 3409428"/>
                <a:gd name="connsiteX2" fmla="*/ 6882073 w 7792703"/>
                <a:gd name="connsiteY2" fmla="*/ 3403271 h 3409428"/>
                <a:gd name="connsiteX3" fmla="*/ 3656273 w 7792703"/>
                <a:gd name="connsiteY3" fmla="*/ 3187371 h 3409428"/>
                <a:gd name="connsiteX4" fmla="*/ 125673 w 7792703"/>
                <a:gd name="connsiteY4" fmla="*/ 2387271 h 3409428"/>
                <a:gd name="connsiteX5" fmla="*/ 2513273 w 7792703"/>
                <a:gd name="connsiteY5" fmla="*/ 710871 h 3409428"/>
                <a:gd name="connsiteX6" fmla="*/ 5319973 w 7792703"/>
                <a:gd name="connsiteY6" fmla="*/ 75871 h 3409428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194300 w 7667030"/>
                <a:gd name="connsiteY0" fmla="*/ 75872 h 3409429"/>
                <a:gd name="connsiteX1" fmla="*/ 7505700 w 7667030"/>
                <a:gd name="connsiteY1" fmla="*/ 2349172 h 3409429"/>
                <a:gd name="connsiteX2" fmla="*/ 6756400 w 7667030"/>
                <a:gd name="connsiteY2" fmla="*/ 3403272 h 3409429"/>
                <a:gd name="connsiteX3" fmla="*/ 3530600 w 7667030"/>
                <a:gd name="connsiteY3" fmla="*/ 3187372 h 3409429"/>
                <a:gd name="connsiteX4" fmla="*/ 0 w 7667030"/>
                <a:gd name="connsiteY4" fmla="*/ 2387272 h 3409429"/>
                <a:gd name="connsiteX5" fmla="*/ 2387600 w 7667030"/>
                <a:gd name="connsiteY5" fmla="*/ 710872 h 3409429"/>
                <a:gd name="connsiteX6" fmla="*/ 5194300 w 7667030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94773 h 3428330"/>
                <a:gd name="connsiteX1" fmla="*/ 7631373 w 7792703"/>
                <a:gd name="connsiteY1" fmla="*/ 2368073 h 3428330"/>
                <a:gd name="connsiteX2" fmla="*/ 6882073 w 7792703"/>
                <a:gd name="connsiteY2" fmla="*/ 3422173 h 3428330"/>
                <a:gd name="connsiteX3" fmla="*/ 3656273 w 7792703"/>
                <a:gd name="connsiteY3" fmla="*/ 3206273 h 3428330"/>
                <a:gd name="connsiteX4" fmla="*/ 125673 w 7792703"/>
                <a:gd name="connsiteY4" fmla="*/ 2406173 h 3428330"/>
                <a:gd name="connsiteX5" fmla="*/ 2513273 w 7792703"/>
                <a:gd name="connsiteY5" fmla="*/ 729773 h 3428330"/>
                <a:gd name="connsiteX6" fmla="*/ 5319973 w 7792703"/>
                <a:gd name="connsiteY6" fmla="*/ 94773 h 3428330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319973 w 7792703"/>
                <a:gd name="connsiteY0" fmla="*/ 75872 h 3409429"/>
                <a:gd name="connsiteX1" fmla="*/ 7631373 w 7792703"/>
                <a:gd name="connsiteY1" fmla="*/ 2349172 h 3409429"/>
                <a:gd name="connsiteX2" fmla="*/ 6882073 w 7792703"/>
                <a:gd name="connsiteY2" fmla="*/ 3403272 h 3409429"/>
                <a:gd name="connsiteX3" fmla="*/ 3656273 w 7792703"/>
                <a:gd name="connsiteY3" fmla="*/ 3187372 h 3409429"/>
                <a:gd name="connsiteX4" fmla="*/ 125673 w 7792703"/>
                <a:gd name="connsiteY4" fmla="*/ 2387272 h 3409429"/>
                <a:gd name="connsiteX5" fmla="*/ 2513273 w 7792703"/>
                <a:gd name="connsiteY5" fmla="*/ 710872 h 3409429"/>
                <a:gd name="connsiteX6" fmla="*/ 5319973 w 7792703"/>
                <a:gd name="connsiteY6" fmla="*/ 75872 h 3409429"/>
                <a:gd name="connsiteX0" fmla="*/ 5612073 w 7771159"/>
                <a:gd name="connsiteY0" fmla="*/ 81498 h 3351457"/>
                <a:gd name="connsiteX1" fmla="*/ 7631373 w 7771159"/>
                <a:gd name="connsiteY1" fmla="*/ 2291298 h 3351457"/>
                <a:gd name="connsiteX2" fmla="*/ 6882073 w 7771159"/>
                <a:gd name="connsiteY2" fmla="*/ 3345398 h 3351457"/>
                <a:gd name="connsiteX3" fmla="*/ 3656273 w 7771159"/>
                <a:gd name="connsiteY3" fmla="*/ 3129498 h 3351457"/>
                <a:gd name="connsiteX4" fmla="*/ 125673 w 7771159"/>
                <a:gd name="connsiteY4" fmla="*/ 2329398 h 3351457"/>
                <a:gd name="connsiteX5" fmla="*/ 2513273 w 7771159"/>
                <a:gd name="connsiteY5" fmla="*/ 652998 h 3351457"/>
                <a:gd name="connsiteX6" fmla="*/ 5612073 w 7771159"/>
                <a:gd name="connsiteY6" fmla="*/ 81498 h 3351457"/>
                <a:gd name="connsiteX0" fmla="*/ 5587377 w 7746463"/>
                <a:gd name="connsiteY0" fmla="*/ 78131 h 3348090"/>
                <a:gd name="connsiteX1" fmla="*/ 7606677 w 7746463"/>
                <a:gd name="connsiteY1" fmla="*/ 2287931 h 3348090"/>
                <a:gd name="connsiteX2" fmla="*/ 6857377 w 7746463"/>
                <a:gd name="connsiteY2" fmla="*/ 3342031 h 3348090"/>
                <a:gd name="connsiteX3" fmla="*/ 3631577 w 7746463"/>
                <a:gd name="connsiteY3" fmla="*/ 3126131 h 3348090"/>
                <a:gd name="connsiteX4" fmla="*/ 126377 w 7746463"/>
                <a:gd name="connsiteY4" fmla="*/ 2122831 h 3348090"/>
                <a:gd name="connsiteX5" fmla="*/ 2488577 w 7746463"/>
                <a:gd name="connsiteY5" fmla="*/ 649631 h 3348090"/>
                <a:gd name="connsiteX6" fmla="*/ 5587377 w 7746463"/>
                <a:gd name="connsiteY6" fmla="*/ 78131 h 3348090"/>
                <a:gd name="connsiteX0" fmla="*/ 5468288 w 7627374"/>
                <a:gd name="connsiteY0" fmla="*/ 78131 h 3348090"/>
                <a:gd name="connsiteX1" fmla="*/ 7487588 w 7627374"/>
                <a:gd name="connsiteY1" fmla="*/ 2287931 h 3348090"/>
                <a:gd name="connsiteX2" fmla="*/ 6738288 w 7627374"/>
                <a:gd name="connsiteY2" fmla="*/ 3342031 h 3348090"/>
                <a:gd name="connsiteX3" fmla="*/ 3512488 w 7627374"/>
                <a:gd name="connsiteY3" fmla="*/ 3126131 h 3348090"/>
                <a:gd name="connsiteX4" fmla="*/ 7288 w 7627374"/>
                <a:gd name="connsiteY4" fmla="*/ 2122831 h 3348090"/>
                <a:gd name="connsiteX5" fmla="*/ 2369488 w 7627374"/>
                <a:gd name="connsiteY5" fmla="*/ 649631 h 3348090"/>
                <a:gd name="connsiteX6" fmla="*/ 5468288 w 7627374"/>
                <a:gd name="connsiteY6" fmla="*/ 78131 h 3348090"/>
                <a:gd name="connsiteX0" fmla="*/ 5455617 w 7614703"/>
                <a:gd name="connsiteY0" fmla="*/ 80419 h 3350378"/>
                <a:gd name="connsiteX1" fmla="*/ 7474917 w 7614703"/>
                <a:gd name="connsiteY1" fmla="*/ 2290219 h 3350378"/>
                <a:gd name="connsiteX2" fmla="*/ 6725617 w 7614703"/>
                <a:gd name="connsiteY2" fmla="*/ 3344319 h 3350378"/>
                <a:gd name="connsiteX3" fmla="*/ 3499817 w 7614703"/>
                <a:gd name="connsiteY3" fmla="*/ 3128419 h 3350378"/>
                <a:gd name="connsiteX4" fmla="*/ 7317 w 7614703"/>
                <a:gd name="connsiteY4" fmla="*/ 2264819 h 3350378"/>
                <a:gd name="connsiteX5" fmla="*/ 2356817 w 7614703"/>
                <a:gd name="connsiteY5" fmla="*/ 651919 h 3350378"/>
                <a:gd name="connsiteX6" fmla="*/ 5455617 w 7614703"/>
                <a:gd name="connsiteY6" fmla="*/ 80419 h 3350378"/>
                <a:gd name="connsiteX0" fmla="*/ 5448447 w 7607533"/>
                <a:gd name="connsiteY0" fmla="*/ 80419 h 3350378"/>
                <a:gd name="connsiteX1" fmla="*/ 7467747 w 7607533"/>
                <a:gd name="connsiteY1" fmla="*/ 2290219 h 3350378"/>
                <a:gd name="connsiteX2" fmla="*/ 6718447 w 7607533"/>
                <a:gd name="connsiteY2" fmla="*/ 3344319 h 3350378"/>
                <a:gd name="connsiteX3" fmla="*/ 3492647 w 7607533"/>
                <a:gd name="connsiteY3" fmla="*/ 3128419 h 3350378"/>
                <a:gd name="connsiteX4" fmla="*/ 147 w 7607533"/>
                <a:gd name="connsiteY4" fmla="*/ 2264819 h 3350378"/>
                <a:gd name="connsiteX5" fmla="*/ 2349647 w 7607533"/>
                <a:gd name="connsiteY5" fmla="*/ 651919 h 3350378"/>
                <a:gd name="connsiteX6" fmla="*/ 5448447 w 7607533"/>
                <a:gd name="connsiteY6" fmla="*/ 80419 h 3350378"/>
                <a:gd name="connsiteX0" fmla="*/ 5448466 w 7607552"/>
                <a:gd name="connsiteY0" fmla="*/ 88744 h 3358703"/>
                <a:gd name="connsiteX1" fmla="*/ 7467766 w 7607552"/>
                <a:gd name="connsiteY1" fmla="*/ 2298544 h 3358703"/>
                <a:gd name="connsiteX2" fmla="*/ 6718466 w 7607552"/>
                <a:gd name="connsiteY2" fmla="*/ 3352644 h 3358703"/>
                <a:gd name="connsiteX3" fmla="*/ 3492666 w 7607552"/>
                <a:gd name="connsiteY3" fmla="*/ 3136744 h 3358703"/>
                <a:gd name="connsiteX4" fmla="*/ 166 w 7607552"/>
                <a:gd name="connsiteY4" fmla="*/ 2273144 h 3358703"/>
                <a:gd name="connsiteX5" fmla="*/ 2349666 w 7607552"/>
                <a:gd name="connsiteY5" fmla="*/ 660244 h 3358703"/>
                <a:gd name="connsiteX6" fmla="*/ 5448466 w 7607552"/>
                <a:gd name="connsiteY6" fmla="*/ 88744 h 3358703"/>
                <a:gd name="connsiteX0" fmla="*/ 5464342 w 7623428"/>
                <a:gd name="connsiteY0" fmla="*/ 91287 h 3361246"/>
                <a:gd name="connsiteX1" fmla="*/ 7483642 w 7623428"/>
                <a:gd name="connsiteY1" fmla="*/ 2301087 h 3361246"/>
                <a:gd name="connsiteX2" fmla="*/ 6734342 w 7623428"/>
                <a:gd name="connsiteY2" fmla="*/ 3355187 h 3361246"/>
                <a:gd name="connsiteX3" fmla="*/ 3508542 w 7623428"/>
                <a:gd name="connsiteY3" fmla="*/ 3139287 h 3361246"/>
                <a:gd name="connsiteX4" fmla="*/ 16042 w 7623428"/>
                <a:gd name="connsiteY4" fmla="*/ 2275687 h 3361246"/>
                <a:gd name="connsiteX5" fmla="*/ 2390942 w 7623428"/>
                <a:gd name="connsiteY5" fmla="*/ 650087 h 3361246"/>
                <a:gd name="connsiteX6" fmla="*/ 5464342 w 7623428"/>
                <a:gd name="connsiteY6" fmla="*/ 91287 h 3361246"/>
                <a:gd name="connsiteX0" fmla="*/ 5464342 w 7502412"/>
                <a:gd name="connsiteY0" fmla="*/ 91287 h 3361364"/>
                <a:gd name="connsiteX1" fmla="*/ 7483642 w 7502412"/>
                <a:gd name="connsiteY1" fmla="*/ 2301087 h 3361364"/>
                <a:gd name="connsiteX2" fmla="*/ 6734342 w 7502412"/>
                <a:gd name="connsiteY2" fmla="*/ 3355187 h 3361364"/>
                <a:gd name="connsiteX3" fmla="*/ 3508542 w 7502412"/>
                <a:gd name="connsiteY3" fmla="*/ 3139287 h 3361364"/>
                <a:gd name="connsiteX4" fmla="*/ 16042 w 7502412"/>
                <a:gd name="connsiteY4" fmla="*/ 2275687 h 3361364"/>
                <a:gd name="connsiteX5" fmla="*/ 2390942 w 7502412"/>
                <a:gd name="connsiteY5" fmla="*/ 650087 h 3361364"/>
                <a:gd name="connsiteX6" fmla="*/ 5464342 w 7502412"/>
                <a:gd name="connsiteY6" fmla="*/ 91287 h 3361364"/>
                <a:gd name="connsiteX0" fmla="*/ 5464342 w 7502412"/>
                <a:gd name="connsiteY0" fmla="*/ 91287 h 3523655"/>
                <a:gd name="connsiteX1" fmla="*/ 7483642 w 7502412"/>
                <a:gd name="connsiteY1" fmla="*/ 2301087 h 3523655"/>
                <a:gd name="connsiteX2" fmla="*/ 6734342 w 7502412"/>
                <a:gd name="connsiteY2" fmla="*/ 3355187 h 3523655"/>
                <a:gd name="connsiteX3" fmla="*/ 3508542 w 7502412"/>
                <a:gd name="connsiteY3" fmla="*/ 3139287 h 3523655"/>
                <a:gd name="connsiteX4" fmla="*/ 16042 w 7502412"/>
                <a:gd name="connsiteY4" fmla="*/ 2275687 h 3523655"/>
                <a:gd name="connsiteX5" fmla="*/ 2390942 w 7502412"/>
                <a:gd name="connsiteY5" fmla="*/ 650087 h 3523655"/>
                <a:gd name="connsiteX6" fmla="*/ 5464342 w 7502412"/>
                <a:gd name="connsiteY6" fmla="*/ 91287 h 3523655"/>
                <a:gd name="connsiteX0" fmla="*/ 5464342 w 7502412"/>
                <a:gd name="connsiteY0" fmla="*/ 91287 h 3508250"/>
                <a:gd name="connsiteX1" fmla="*/ 7483642 w 7502412"/>
                <a:gd name="connsiteY1" fmla="*/ 2301087 h 3508250"/>
                <a:gd name="connsiteX2" fmla="*/ 6734342 w 7502412"/>
                <a:gd name="connsiteY2" fmla="*/ 3355187 h 3508250"/>
                <a:gd name="connsiteX3" fmla="*/ 3508542 w 7502412"/>
                <a:gd name="connsiteY3" fmla="*/ 3139287 h 3508250"/>
                <a:gd name="connsiteX4" fmla="*/ 16042 w 7502412"/>
                <a:gd name="connsiteY4" fmla="*/ 2275687 h 3508250"/>
                <a:gd name="connsiteX5" fmla="*/ 2390942 w 7502412"/>
                <a:gd name="connsiteY5" fmla="*/ 650087 h 3508250"/>
                <a:gd name="connsiteX6" fmla="*/ 5464342 w 7502412"/>
                <a:gd name="connsiteY6" fmla="*/ 91287 h 3508250"/>
                <a:gd name="connsiteX0" fmla="*/ 5464342 w 7561546"/>
                <a:gd name="connsiteY0" fmla="*/ 91287 h 3482605"/>
                <a:gd name="connsiteX1" fmla="*/ 7483642 w 7561546"/>
                <a:gd name="connsiteY1" fmla="*/ 2301087 h 3482605"/>
                <a:gd name="connsiteX2" fmla="*/ 6823242 w 7561546"/>
                <a:gd name="connsiteY2" fmla="*/ 3304387 h 3482605"/>
                <a:gd name="connsiteX3" fmla="*/ 3508542 w 7561546"/>
                <a:gd name="connsiteY3" fmla="*/ 3139287 h 3482605"/>
                <a:gd name="connsiteX4" fmla="*/ 16042 w 7561546"/>
                <a:gd name="connsiteY4" fmla="*/ 2275687 h 3482605"/>
                <a:gd name="connsiteX5" fmla="*/ 2390942 w 7561546"/>
                <a:gd name="connsiteY5" fmla="*/ 650087 h 3482605"/>
                <a:gd name="connsiteX6" fmla="*/ 5464342 w 7561546"/>
                <a:gd name="connsiteY6" fmla="*/ 91287 h 3482605"/>
                <a:gd name="connsiteX0" fmla="*/ 5464342 w 7546735"/>
                <a:gd name="connsiteY0" fmla="*/ 91287 h 3454448"/>
                <a:gd name="connsiteX1" fmla="*/ 7483642 w 7546735"/>
                <a:gd name="connsiteY1" fmla="*/ 2301087 h 3454448"/>
                <a:gd name="connsiteX2" fmla="*/ 6823242 w 7546735"/>
                <a:gd name="connsiteY2" fmla="*/ 3304387 h 3454448"/>
                <a:gd name="connsiteX3" fmla="*/ 3508542 w 7546735"/>
                <a:gd name="connsiteY3" fmla="*/ 3139287 h 3454448"/>
                <a:gd name="connsiteX4" fmla="*/ 16042 w 7546735"/>
                <a:gd name="connsiteY4" fmla="*/ 2275687 h 3454448"/>
                <a:gd name="connsiteX5" fmla="*/ 2390942 w 7546735"/>
                <a:gd name="connsiteY5" fmla="*/ 650087 h 3454448"/>
                <a:gd name="connsiteX6" fmla="*/ 5464342 w 7546735"/>
                <a:gd name="connsiteY6" fmla="*/ 91287 h 3454448"/>
                <a:gd name="connsiteX0" fmla="*/ 5464342 w 7484618"/>
                <a:gd name="connsiteY0" fmla="*/ 91287 h 3454448"/>
                <a:gd name="connsiteX1" fmla="*/ 7483642 w 7484618"/>
                <a:gd name="connsiteY1" fmla="*/ 2301087 h 3454448"/>
                <a:gd name="connsiteX2" fmla="*/ 6823242 w 7484618"/>
                <a:gd name="connsiteY2" fmla="*/ 3304387 h 3454448"/>
                <a:gd name="connsiteX3" fmla="*/ 3508542 w 7484618"/>
                <a:gd name="connsiteY3" fmla="*/ 3139287 h 3454448"/>
                <a:gd name="connsiteX4" fmla="*/ 16042 w 7484618"/>
                <a:gd name="connsiteY4" fmla="*/ 2275687 h 3454448"/>
                <a:gd name="connsiteX5" fmla="*/ 2390942 w 7484618"/>
                <a:gd name="connsiteY5" fmla="*/ 650087 h 3454448"/>
                <a:gd name="connsiteX6" fmla="*/ 5464342 w 7484618"/>
                <a:gd name="connsiteY6" fmla="*/ 91287 h 3454448"/>
                <a:gd name="connsiteX0" fmla="*/ 5450243 w 7470519"/>
                <a:gd name="connsiteY0" fmla="*/ 91287 h 3454448"/>
                <a:gd name="connsiteX1" fmla="*/ 7469543 w 7470519"/>
                <a:gd name="connsiteY1" fmla="*/ 2301087 h 3454448"/>
                <a:gd name="connsiteX2" fmla="*/ 6809143 w 7470519"/>
                <a:gd name="connsiteY2" fmla="*/ 3304387 h 3454448"/>
                <a:gd name="connsiteX3" fmla="*/ 3494443 w 7470519"/>
                <a:gd name="connsiteY3" fmla="*/ 3139287 h 3454448"/>
                <a:gd name="connsiteX4" fmla="*/ 1943 w 7470519"/>
                <a:gd name="connsiteY4" fmla="*/ 2275687 h 3454448"/>
                <a:gd name="connsiteX5" fmla="*/ 2376843 w 7470519"/>
                <a:gd name="connsiteY5" fmla="*/ 650087 h 3454448"/>
                <a:gd name="connsiteX6" fmla="*/ 5450243 w 7470519"/>
                <a:gd name="connsiteY6" fmla="*/ 91287 h 3454448"/>
                <a:gd name="connsiteX0" fmla="*/ 5450243 w 7432445"/>
                <a:gd name="connsiteY0" fmla="*/ 64002 h 3365330"/>
                <a:gd name="connsiteX1" fmla="*/ 7431443 w 7432445"/>
                <a:gd name="connsiteY1" fmla="*/ 1867402 h 3365330"/>
                <a:gd name="connsiteX2" fmla="*/ 6809143 w 7432445"/>
                <a:gd name="connsiteY2" fmla="*/ 3277102 h 3365330"/>
                <a:gd name="connsiteX3" fmla="*/ 3494443 w 7432445"/>
                <a:gd name="connsiteY3" fmla="*/ 3112002 h 3365330"/>
                <a:gd name="connsiteX4" fmla="*/ 1943 w 7432445"/>
                <a:gd name="connsiteY4" fmla="*/ 2248402 h 3365330"/>
                <a:gd name="connsiteX5" fmla="*/ 2376843 w 7432445"/>
                <a:gd name="connsiteY5" fmla="*/ 622802 h 3365330"/>
                <a:gd name="connsiteX6" fmla="*/ 5450243 w 7432445"/>
                <a:gd name="connsiteY6" fmla="*/ 64002 h 3365330"/>
                <a:gd name="connsiteX0" fmla="*/ 5450243 w 7448410"/>
                <a:gd name="connsiteY0" fmla="*/ 64002 h 3365330"/>
                <a:gd name="connsiteX1" fmla="*/ 7431443 w 7448410"/>
                <a:gd name="connsiteY1" fmla="*/ 1867402 h 3365330"/>
                <a:gd name="connsiteX2" fmla="*/ 6809143 w 7448410"/>
                <a:gd name="connsiteY2" fmla="*/ 3277102 h 3365330"/>
                <a:gd name="connsiteX3" fmla="*/ 3494443 w 7448410"/>
                <a:gd name="connsiteY3" fmla="*/ 3112002 h 3365330"/>
                <a:gd name="connsiteX4" fmla="*/ 1943 w 7448410"/>
                <a:gd name="connsiteY4" fmla="*/ 2248402 h 3365330"/>
                <a:gd name="connsiteX5" fmla="*/ 2376843 w 7448410"/>
                <a:gd name="connsiteY5" fmla="*/ 622802 h 3365330"/>
                <a:gd name="connsiteX6" fmla="*/ 5450243 w 7448410"/>
                <a:gd name="connsiteY6" fmla="*/ 64002 h 3365330"/>
                <a:gd name="connsiteX0" fmla="*/ 5450212 w 7477689"/>
                <a:gd name="connsiteY0" fmla="*/ 64002 h 3386182"/>
                <a:gd name="connsiteX1" fmla="*/ 7431412 w 7477689"/>
                <a:gd name="connsiteY1" fmla="*/ 1867402 h 3386182"/>
                <a:gd name="connsiteX2" fmla="*/ 6567812 w 7477689"/>
                <a:gd name="connsiteY2" fmla="*/ 3302502 h 3386182"/>
                <a:gd name="connsiteX3" fmla="*/ 3494412 w 7477689"/>
                <a:gd name="connsiteY3" fmla="*/ 3112002 h 3386182"/>
                <a:gd name="connsiteX4" fmla="*/ 1912 w 7477689"/>
                <a:gd name="connsiteY4" fmla="*/ 2248402 h 3386182"/>
                <a:gd name="connsiteX5" fmla="*/ 2376812 w 7477689"/>
                <a:gd name="connsiteY5" fmla="*/ 622802 h 3386182"/>
                <a:gd name="connsiteX6" fmla="*/ 5450212 w 7477689"/>
                <a:gd name="connsiteY6" fmla="*/ 64002 h 3386182"/>
                <a:gd name="connsiteX0" fmla="*/ 5450212 w 7483641"/>
                <a:gd name="connsiteY0" fmla="*/ 64002 h 3342134"/>
                <a:gd name="connsiteX1" fmla="*/ 7431412 w 7483641"/>
                <a:gd name="connsiteY1" fmla="*/ 1867402 h 3342134"/>
                <a:gd name="connsiteX2" fmla="*/ 6567812 w 7483641"/>
                <a:gd name="connsiteY2" fmla="*/ 3302502 h 3342134"/>
                <a:gd name="connsiteX3" fmla="*/ 3494412 w 7483641"/>
                <a:gd name="connsiteY3" fmla="*/ 3112002 h 3342134"/>
                <a:gd name="connsiteX4" fmla="*/ 1912 w 7483641"/>
                <a:gd name="connsiteY4" fmla="*/ 2248402 h 3342134"/>
                <a:gd name="connsiteX5" fmla="*/ 2376812 w 7483641"/>
                <a:gd name="connsiteY5" fmla="*/ 622802 h 3342134"/>
                <a:gd name="connsiteX6" fmla="*/ 5450212 w 7483641"/>
                <a:gd name="connsiteY6" fmla="*/ 64002 h 3342134"/>
                <a:gd name="connsiteX0" fmla="*/ 5450211 w 7481708"/>
                <a:gd name="connsiteY0" fmla="*/ 64002 h 3386757"/>
                <a:gd name="connsiteX1" fmla="*/ 7431411 w 7481708"/>
                <a:gd name="connsiteY1" fmla="*/ 1867402 h 3386757"/>
                <a:gd name="connsiteX2" fmla="*/ 6555111 w 7481708"/>
                <a:gd name="connsiteY2" fmla="*/ 3353302 h 3386757"/>
                <a:gd name="connsiteX3" fmla="*/ 3494411 w 7481708"/>
                <a:gd name="connsiteY3" fmla="*/ 3112002 h 3386757"/>
                <a:gd name="connsiteX4" fmla="*/ 1911 w 7481708"/>
                <a:gd name="connsiteY4" fmla="*/ 2248402 h 3386757"/>
                <a:gd name="connsiteX5" fmla="*/ 2376811 w 7481708"/>
                <a:gd name="connsiteY5" fmla="*/ 622802 h 3386757"/>
                <a:gd name="connsiteX6" fmla="*/ 5450211 w 7481708"/>
                <a:gd name="connsiteY6" fmla="*/ 64002 h 3386757"/>
                <a:gd name="connsiteX0" fmla="*/ 5450211 w 7477791"/>
                <a:gd name="connsiteY0" fmla="*/ 64002 h 3397075"/>
                <a:gd name="connsiteX1" fmla="*/ 7431411 w 7477791"/>
                <a:gd name="connsiteY1" fmla="*/ 1867402 h 3397075"/>
                <a:gd name="connsiteX2" fmla="*/ 6555111 w 7477791"/>
                <a:gd name="connsiteY2" fmla="*/ 3353302 h 3397075"/>
                <a:gd name="connsiteX3" fmla="*/ 3494411 w 7477791"/>
                <a:gd name="connsiteY3" fmla="*/ 3112002 h 3397075"/>
                <a:gd name="connsiteX4" fmla="*/ 1911 w 7477791"/>
                <a:gd name="connsiteY4" fmla="*/ 2248402 h 3397075"/>
                <a:gd name="connsiteX5" fmla="*/ 2376811 w 7477791"/>
                <a:gd name="connsiteY5" fmla="*/ 622802 h 3397075"/>
                <a:gd name="connsiteX6" fmla="*/ 5450211 w 7477791"/>
                <a:gd name="connsiteY6" fmla="*/ 64002 h 3397075"/>
                <a:gd name="connsiteX0" fmla="*/ 5450211 w 7449062"/>
                <a:gd name="connsiteY0" fmla="*/ 64002 h 3397075"/>
                <a:gd name="connsiteX1" fmla="*/ 7431411 w 7449062"/>
                <a:gd name="connsiteY1" fmla="*/ 1867402 h 3397075"/>
                <a:gd name="connsiteX2" fmla="*/ 6555111 w 7449062"/>
                <a:gd name="connsiteY2" fmla="*/ 3353302 h 3397075"/>
                <a:gd name="connsiteX3" fmla="*/ 3494411 w 7449062"/>
                <a:gd name="connsiteY3" fmla="*/ 3112002 h 3397075"/>
                <a:gd name="connsiteX4" fmla="*/ 1911 w 7449062"/>
                <a:gd name="connsiteY4" fmla="*/ 2248402 h 3397075"/>
                <a:gd name="connsiteX5" fmla="*/ 2376811 w 7449062"/>
                <a:gd name="connsiteY5" fmla="*/ 622802 h 3397075"/>
                <a:gd name="connsiteX6" fmla="*/ 5450211 w 7449062"/>
                <a:gd name="connsiteY6" fmla="*/ 64002 h 3397075"/>
                <a:gd name="connsiteX0" fmla="*/ 5450211 w 7449062"/>
                <a:gd name="connsiteY0" fmla="*/ 39608 h 3372681"/>
                <a:gd name="connsiteX1" fmla="*/ 7431411 w 7449062"/>
                <a:gd name="connsiteY1" fmla="*/ 1843008 h 3372681"/>
                <a:gd name="connsiteX2" fmla="*/ 6555111 w 7449062"/>
                <a:gd name="connsiteY2" fmla="*/ 3328908 h 3372681"/>
                <a:gd name="connsiteX3" fmla="*/ 3494411 w 7449062"/>
                <a:gd name="connsiteY3" fmla="*/ 3087608 h 3372681"/>
                <a:gd name="connsiteX4" fmla="*/ 1911 w 7449062"/>
                <a:gd name="connsiteY4" fmla="*/ 2224008 h 3372681"/>
                <a:gd name="connsiteX5" fmla="*/ 2376811 w 7449062"/>
                <a:gd name="connsiteY5" fmla="*/ 598408 h 3372681"/>
                <a:gd name="connsiteX6" fmla="*/ 5450211 w 7449062"/>
                <a:gd name="connsiteY6" fmla="*/ 39608 h 3372681"/>
                <a:gd name="connsiteX0" fmla="*/ 5448389 w 7447240"/>
                <a:gd name="connsiteY0" fmla="*/ 39608 h 3372681"/>
                <a:gd name="connsiteX1" fmla="*/ 7429589 w 7447240"/>
                <a:gd name="connsiteY1" fmla="*/ 1843008 h 3372681"/>
                <a:gd name="connsiteX2" fmla="*/ 6553289 w 7447240"/>
                <a:gd name="connsiteY2" fmla="*/ 3328908 h 3372681"/>
                <a:gd name="connsiteX3" fmla="*/ 3492589 w 7447240"/>
                <a:gd name="connsiteY3" fmla="*/ 3087608 h 3372681"/>
                <a:gd name="connsiteX4" fmla="*/ 89 w 7447240"/>
                <a:gd name="connsiteY4" fmla="*/ 2224008 h 3372681"/>
                <a:gd name="connsiteX5" fmla="*/ 2374989 w 7447240"/>
                <a:gd name="connsiteY5" fmla="*/ 598408 h 3372681"/>
                <a:gd name="connsiteX6" fmla="*/ 5448389 w 7447240"/>
                <a:gd name="connsiteY6" fmla="*/ 39608 h 3372681"/>
                <a:gd name="connsiteX0" fmla="*/ 5448389 w 7447240"/>
                <a:gd name="connsiteY0" fmla="*/ 51596 h 3384669"/>
                <a:gd name="connsiteX1" fmla="*/ 7429589 w 7447240"/>
                <a:gd name="connsiteY1" fmla="*/ 1854996 h 3384669"/>
                <a:gd name="connsiteX2" fmla="*/ 6553289 w 7447240"/>
                <a:gd name="connsiteY2" fmla="*/ 3340896 h 3384669"/>
                <a:gd name="connsiteX3" fmla="*/ 3492589 w 7447240"/>
                <a:gd name="connsiteY3" fmla="*/ 3099596 h 3384669"/>
                <a:gd name="connsiteX4" fmla="*/ 89 w 7447240"/>
                <a:gd name="connsiteY4" fmla="*/ 2235996 h 3384669"/>
                <a:gd name="connsiteX5" fmla="*/ 2374989 w 7447240"/>
                <a:gd name="connsiteY5" fmla="*/ 610396 h 3384669"/>
                <a:gd name="connsiteX6" fmla="*/ 5448389 w 7447240"/>
                <a:gd name="connsiteY6" fmla="*/ 51596 h 3384669"/>
                <a:gd name="connsiteX0" fmla="*/ 5466147 w 7464998"/>
                <a:gd name="connsiteY0" fmla="*/ 72538 h 3405611"/>
                <a:gd name="connsiteX1" fmla="*/ 7447347 w 7464998"/>
                <a:gd name="connsiteY1" fmla="*/ 1875938 h 3405611"/>
                <a:gd name="connsiteX2" fmla="*/ 6571047 w 7464998"/>
                <a:gd name="connsiteY2" fmla="*/ 3361838 h 3405611"/>
                <a:gd name="connsiteX3" fmla="*/ 3510347 w 7464998"/>
                <a:gd name="connsiteY3" fmla="*/ 3120538 h 3405611"/>
                <a:gd name="connsiteX4" fmla="*/ 17847 w 7464998"/>
                <a:gd name="connsiteY4" fmla="*/ 2256938 h 3405611"/>
                <a:gd name="connsiteX5" fmla="*/ 2354647 w 7464998"/>
                <a:gd name="connsiteY5" fmla="*/ 656738 h 3405611"/>
                <a:gd name="connsiteX6" fmla="*/ 5466147 w 7464998"/>
                <a:gd name="connsiteY6" fmla="*/ 72538 h 3405611"/>
                <a:gd name="connsiteX0" fmla="*/ 5448467 w 7447318"/>
                <a:gd name="connsiteY0" fmla="*/ 72538 h 3405611"/>
                <a:gd name="connsiteX1" fmla="*/ 7429667 w 7447318"/>
                <a:gd name="connsiteY1" fmla="*/ 1875938 h 3405611"/>
                <a:gd name="connsiteX2" fmla="*/ 6553367 w 7447318"/>
                <a:gd name="connsiteY2" fmla="*/ 3361838 h 3405611"/>
                <a:gd name="connsiteX3" fmla="*/ 3492667 w 7447318"/>
                <a:gd name="connsiteY3" fmla="*/ 3120538 h 3405611"/>
                <a:gd name="connsiteX4" fmla="*/ 167 w 7447318"/>
                <a:gd name="connsiteY4" fmla="*/ 2256938 h 3405611"/>
                <a:gd name="connsiteX5" fmla="*/ 2336967 w 7447318"/>
                <a:gd name="connsiteY5" fmla="*/ 656738 h 3405611"/>
                <a:gd name="connsiteX6" fmla="*/ 5448467 w 7447318"/>
                <a:gd name="connsiteY6" fmla="*/ 72538 h 340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47318" h="3405611">
                  <a:moveTo>
                    <a:pt x="5448467" y="72538"/>
                  </a:moveTo>
                  <a:cubicBezTo>
                    <a:pt x="6297250" y="275738"/>
                    <a:pt x="7334417" y="1200721"/>
                    <a:pt x="7429667" y="1875938"/>
                  </a:cubicBezTo>
                  <a:cubicBezTo>
                    <a:pt x="7524917" y="2551155"/>
                    <a:pt x="7234933" y="3230605"/>
                    <a:pt x="6553367" y="3361838"/>
                  </a:cubicBezTo>
                  <a:cubicBezTo>
                    <a:pt x="5871801" y="3493071"/>
                    <a:pt x="4584867" y="3304688"/>
                    <a:pt x="3492667" y="3120538"/>
                  </a:cubicBezTo>
                  <a:cubicBezTo>
                    <a:pt x="2400467" y="2936388"/>
                    <a:pt x="-23116" y="2997771"/>
                    <a:pt x="167" y="2256938"/>
                  </a:cubicBezTo>
                  <a:cubicBezTo>
                    <a:pt x="23450" y="1516105"/>
                    <a:pt x="1213017" y="1211305"/>
                    <a:pt x="2336967" y="656738"/>
                  </a:cubicBezTo>
                  <a:cubicBezTo>
                    <a:pt x="3460917" y="102171"/>
                    <a:pt x="4599684" y="-130662"/>
                    <a:pt x="5448467" y="725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77EA788-B29E-4E02-8400-3D11BEEC485F}"/>
                </a:ext>
              </a:extLst>
            </p:cNvPr>
            <p:cNvSpPr txBox="1"/>
            <p:nvPr/>
          </p:nvSpPr>
          <p:spPr>
            <a:xfrm>
              <a:off x="5916168" y="5111691"/>
              <a:ext cx="4082606" cy="1021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b="1" dirty="0">
                  <a:solidFill>
                    <a:schemeClr val="bg1"/>
                  </a:solidFill>
                </a:rPr>
                <a:t>Significant reduction </a:t>
              </a:r>
              <a:br>
                <a:rPr lang="en-GB" b="1" dirty="0">
                  <a:solidFill>
                    <a:schemeClr val="bg1"/>
                  </a:solidFill>
                </a:rPr>
              </a:br>
              <a:r>
                <a:rPr lang="en-US" dirty="0">
                  <a:solidFill>
                    <a:srgbClr val="FFFFFF"/>
                  </a:solidFill>
                </a:rPr>
                <a:t>in </a:t>
              </a:r>
              <a:r>
                <a:rPr lang="en-US" b="1" dirty="0">
                  <a:solidFill>
                    <a:srgbClr val="FFFFFF"/>
                  </a:solidFill>
                </a:rPr>
                <a:t>dressing-related concerns</a:t>
              </a:r>
            </a:p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rgbClr val="FFFFFF"/>
                  </a:solidFill>
                </a:rPr>
                <a:t>(1.3 vs 10.8%; p&lt;0.02)</a:t>
              </a:r>
              <a:endParaRPr lang="en-GB" dirty="0">
                <a:solidFill>
                  <a:srgbClr val="FFFFFF"/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7EB7A31-ACB9-46A1-9DBA-20CF03961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5039" y="4205717"/>
              <a:ext cx="813818" cy="813818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3F5C2B0-751F-A742-B286-A60A731A3F4B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84ED0BF-CA69-9548-A16F-E153C9A5F514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838ED7C-C4BD-AD44-9C12-50561810A4D2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3E2E3E46-5F4D-A344-82B2-D7B85D9C4F93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48AE56A-33B4-3544-B7C6-B7CDCDB20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90F7CBB-DFB2-4EF2-BDDB-16071BE2EB0C}"/>
              </a:ext>
            </a:extLst>
          </p:cNvPr>
          <p:cNvSpPr txBox="1"/>
          <p:nvPr/>
        </p:nvSpPr>
        <p:spPr>
          <a:xfrm>
            <a:off x="6581457" y="5006008"/>
            <a:ext cx="4944883" cy="1021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Similar wound complications rate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in patients undergoing THA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(p&gt;0.05)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D3D6D-1EBA-4790-9014-B2E8CCA0B4F4}"/>
              </a:ext>
            </a:extLst>
          </p:cNvPr>
          <p:cNvSpPr txBox="1"/>
          <p:nvPr/>
        </p:nvSpPr>
        <p:spPr>
          <a:xfrm>
            <a:off x="499730" y="6411433"/>
            <a:ext cx="7038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8F1F5B-73A1-40E6-9A7C-96E0BB08E700}"/>
              </a:ext>
            </a:extLst>
          </p:cNvPr>
          <p:cNvSpPr txBox="1"/>
          <p:nvPr/>
        </p:nvSpPr>
        <p:spPr>
          <a:xfrm>
            <a:off x="360000" y="1188000"/>
            <a:ext cx="5451580" cy="559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600" dirty="0"/>
              <a:t>PICO</a:t>
            </a:r>
            <a:r>
              <a:rPr lang="en-GB" sz="1600" baseline="300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</a:rPr>
              <a:t>◊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sNPWT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</a:rPr>
              <a:t> use, compared with standard dressings, resulted in:</a:t>
            </a:r>
            <a:endParaRPr lang="en-US" sz="1600" dirty="0"/>
          </a:p>
        </p:txBody>
      </p:sp>
      <p:sp>
        <p:nvSpPr>
          <p:cNvPr id="24" name="TextBox 23">
            <a:hlinkClick r:id="rId7" action="ppaction://hlinksldjump"/>
            <a:extLst>
              <a:ext uri="{FF2B5EF4-FFF2-40B4-BE49-F238E27FC236}">
                <a16:creationId xmlns:a16="http://schemas.microsoft.com/office/drawing/2014/main" id="{798BC506-0981-3E48-81AE-8CE4BBFB909F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494A991B-6C50-5542-BC32-D6FE87E3BAEA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14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77015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ABC3B-04F1-4F53-A486-C61ABFEE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Keeney JA, </a:t>
            </a:r>
            <a:r>
              <a:rPr lang="en-GB" sz="2400" b="0" i="1" dirty="0"/>
              <a:t>et al</a:t>
            </a:r>
            <a:r>
              <a:rPr lang="en-GB" sz="2400" b="0" dirty="0"/>
              <a:t>. 2019</a:t>
            </a:r>
            <a:r>
              <a:rPr lang="en-GB" sz="2400" b="0" baseline="30000" dirty="0"/>
              <a:t>8</a:t>
            </a:r>
            <a:br>
              <a:rPr lang="en-GB" sz="2800" b="0" dirty="0"/>
            </a:br>
            <a:r>
              <a:rPr lang="en-GB" sz="1800" b="0" dirty="0"/>
              <a:t>Conclusion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65D5136-E0F5-124C-84A4-E7C75456F179}"/>
              </a:ext>
            </a:extLst>
          </p:cNvPr>
          <p:cNvGrpSpPr/>
          <p:nvPr/>
        </p:nvGrpSpPr>
        <p:grpSpPr>
          <a:xfrm>
            <a:off x="1622735" y="2639950"/>
            <a:ext cx="8946530" cy="1578101"/>
            <a:chOff x="1844335" y="2451064"/>
            <a:chExt cx="8946530" cy="1578101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D88B7811-B232-48F3-9698-1F8E189CC80E}"/>
                </a:ext>
              </a:extLst>
            </p:cNvPr>
            <p:cNvSpPr/>
            <p:nvPr/>
          </p:nvSpPr>
          <p:spPr>
            <a:xfrm>
              <a:off x="1844335" y="2451064"/>
              <a:ext cx="8946530" cy="1578101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982E4FB-AD96-439B-A511-536BA9832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7597" y="2639950"/>
              <a:ext cx="1200329" cy="1200329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0E8B50B-948C-434C-8DAB-58E6331AA5F3}"/>
                </a:ext>
              </a:extLst>
            </p:cNvPr>
            <p:cNvSpPr txBox="1"/>
            <p:nvPr/>
          </p:nvSpPr>
          <p:spPr>
            <a:xfrm>
              <a:off x="3460212" y="2639950"/>
              <a:ext cx="7258366" cy="1054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solidFill>
                    <a:schemeClr val="bg1"/>
                  </a:solidFill>
                  <a:latin typeface="Verdana" panose="020B0604030504040204" pitchFamily="34" charset="0"/>
                </a:rPr>
                <a:t>Compared to standard dressings, 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PICO</a:t>
              </a:r>
              <a:r>
                <a:rPr lang="en-US" sz="1800" b="0" i="0" u="none" strike="noStrike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US" sz="1800" b="0" i="0" u="none" strike="noStrike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sz="1800" b="0" i="0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sNPWT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significantly reduced wound complications </a:t>
              </a:r>
              <a:r>
                <a:rPr lang="en-US" dirty="0">
                  <a:solidFill>
                    <a:schemeClr val="bg1"/>
                  </a:solidFill>
                  <a:latin typeface="Verdana" panose="020B0604030504040204" pitchFamily="34" charset="0"/>
                </a:rPr>
                <a:t>and dressing-related concerns 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in patients with a BMI≥35kg/m</a:t>
              </a:r>
              <a:r>
                <a:rPr lang="en-US" sz="1800" b="0" i="0" u="none" strike="noStrike" baseline="30000" dirty="0">
                  <a:solidFill>
                    <a:schemeClr val="bg1"/>
                  </a:solidFill>
                  <a:latin typeface="Verdana" panose="020B0604030504040204" pitchFamily="34" charset="0"/>
                </a:rPr>
                <a:t>2 </a:t>
              </a:r>
              <a:r>
                <a:rPr lang="en-US" dirty="0">
                  <a:solidFill>
                    <a:schemeClr val="bg1"/>
                  </a:solidFill>
                  <a:latin typeface="Verdana" panose="020B0604030504040204" pitchFamily="34" charset="0"/>
                </a:rPr>
                <a:t>un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dergoing TKA.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A108D06-D49C-654A-AFF8-8E3C0F5BAC53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859171B-96C1-5F45-B1D3-3A64CC23B5E0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6CB5C61-0548-0242-BC02-A52F5BDCBE35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8DC6408-504E-654B-BF1A-C94DAF9D4591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135C2CE8-9A99-6D42-860C-C64A7142B0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3" name="TextBox 12">
            <a:hlinkClick r:id="rId5" action="ppaction://hlinksldjump"/>
            <a:extLst>
              <a:ext uri="{FF2B5EF4-FFF2-40B4-BE49-F238E27FC236}">
                <a16:creationId xmlns:a16="http://schemas.microsoft.com/office/drawing/2014/main" id="{08547BE3-A698-E84E-A66A-0A97FAE288D2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F214E601-09C5-3946-AC28-30A9343A9054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15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20742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ABC3B-04F1-4F53-A486-C61ABFEE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Mhaske</a:t>
            </a:r>
            <a:r>
              <a:rPr lang="en-GB" sz="2400" b="0" dirty="0"/>
              <a:t> AS, </a:t>
            </a:r>
            <a:r>
              <a:rPr lang="en-GB" sz="2400" b="0" i="1" dirty="0"/>
              <a:t>et al</a:t>
            </a:r>
            <a:r>
              <a:rPr lang="en-GB" sz="2400" b="0" dirty="0"/>
              <a:t>. </a:t>
            </a:r>
            <a:r>
              <a:rPr lang="en-GB" sz="2400" b="0" dirty="0">
                <a:highlight>
                  <a:srgbClr val="FFFFFF"/>
                </a:highlight>
              </a:rPr>
              <a:t>2019</a:t>
            </a:r>
            <a:r>
              <a:rPr lang="en-GB" sz="2400" b="0" baseline="30000" dirty="0">
                <a:highlight>
                  <a:srgbClr val="FFFFFF"/>
                </a:highlight>
              </a:rPr>
              <a:t>3</a:t>
            </a:r>
            <a:br>
              <a:rPr lang="en-GB" sz="2800" b="0" dirty="0"/>
            </a:br>
            <a:r>
              <a:rPr lang="en-GB" sz="1800" b="0" dirty="0"/>
              <a:t>Study overview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6E5F73-210F-4667-B427-7E53256298E6}"/>
              </a:ext>
            </a:extLst>
          </p:cNvPr>
          <p:cNvSpPr txBox="1"/>
          <p:nvPr/>
        </p:nvSpPr>
        <p:spPr>
          <a:xfrm>
            <a:off x="360000" y="1188000"/>
            <a:ext cx="11053010" cy="9619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b="0" i="0" u="none" strike="noStrike" baseline="0" dirty="0">
                <a:latin typeface="+mn-lt"/>
              </a:rPr>
              <a:t>A </a:t>
            </a:r>
            <a:r>
              <a:rPr lang="en-US" b="0" i="0" u="none" strike="noStrike" baseline="0" dirty="0">
                <a:latin typeface="+mj-lt"/>
              </a:rPr>
              <a:t>single-</a:t>
            </a:r>
            <a:r>
              <a:rPr lang="en-US" b="0" i="0" u="none" strike="noStrike" baseline="0" dirty="0" err="1">
                <a:latin typeface="+mj-lt"/>
              </a:rPr>
              <a:t>centre</a:t>
            </a:r>
            <a:r>
              <a:rPr lang="en-US" dirty="0">
                <a:latin typeface="+mj-lt"/>
              </a:rPr>
              <a:t>,</a:t>
            </a:r>
            <a:r>
              <a:rPr lang="en-US" b="0" i="0" u="none" strike="noStrike" baseline="0" dirty="0">
                <a:latin typeface="+mj-lt"/>
              </a:rPr>
              <a:t> retrospective, </a:t>
            </a:r>
            <a:r>
              <a:rPr lang="en-US" dirty="0">
                <a:latin typeface="+mj-lt"/>
              </a:rPr>
              <a:t>comparative study examining the effect of PICO</a:t>
            </a:r>
            <a:r>
              <a:rPr lang="en-US" baseline="30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◊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err="1">
                <a:latin typeface="+mj-lt"/>
              </a:rPr>
              <a:t>sNPWT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versus standard dressings on wound complications, readmissions and </a:t>
            </a:r>
            <a:r>
              <a:rPr lang="en-US" dirty="0" err="1">
                <a:latin typeface="+mj-lt"/>
              </a:rPr>
              <a:t>LoS</a:t>
            </a:r>
            <a:r>
              <a:rPr lang="en-US" dirty="0">
                <a:latin typeface="+mj-lt"/>
              </a:rPr>
              <a:t> </a:t>
            </a:r>
            <a:r>
              <a:rPr lang="en-US" b="0" i="0" u="none" strike="noStrike" baseline="0" dirty="0">
                <a:latin typeface="+mj-lt"/>
              </a:rPr>
              <a:t>in patients undergoing revision </a:t>
            </a:r>
            <a:r>
              <a:rPr lang="en-US" dirty="0">
                <a:latin typeface="+mj-lt"/>
              </a:rPr>
              <a:t>TKA or THA</a:t>
            </a:r>
            <a:endParaRPr lang="en-US" b="0" i="0" u="none" strike="noStrike" baseline="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691D3C-D691-DE40-A826-AB2AA0268BB7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C2A5BC-E537-E94B-A495-BC464B9E7F1A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DA3CAB0-DE3C-E14F-B226-85A4F7A3F4E4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124A576-F454-F640-84A7-DD81889DBFE6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9FBED743-F671-6943-9E56-E4275D496C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9C8514-6CBE-1645-B1BE-D60555458A06}"/>
              </a:ext>
            </a:extLst>
          </p:cNvPr>
          <p:cNvGrpSpPr/>
          <p:nvPr/>
        </p:nvGrpSpPr>
        <p:grpSpPr>
          <a:xfrm>
            <a:off x="1060952" y="3062402"/>
            <a:ext cx="9642818" cy="1716392"/>
            <a:chOff x="1284688" y="3127801"/>
            <a:chExt cx="9642818" cy="171639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11A7234-B44F-D74E-9BAD-D97AB12D91D5}"/>
                </a:ext>
              </a:extLst>
            </p:cNvPr>
            <p:cNvGrpSpPr/>
            <p:nvPr/>
          </p:nvGrpSpPr>
          <p:grpSpPr>
            <a:xfrm>
              <a:off x="1284688" y="3128747"/>
              <a:ext cx="4588057" cy="1715446"/>
              <a:chOff x="1361166" y="2632524"/>
              <a:chExt cx="4309816" cy="1639146"/>
            </a:xfrm>
          </p:grpSpPr>
          <p:sp>
            <p:nvSpPr>
              <p:cNvPr id="47" name="Rectangle: Rounded Corners 40">
                <a:extLst>
                  <a:ext uri="{FF2B5EF4-FFF2-40B4-BE49-F238E27FC236}">
                    <a16:creationId xmlns:a16="http://schemas.microsoft.com/office/drawing/2014/main" id="{357F64C0-1AE0-9549-8F89-6BD0B33CD881}"/>
                  </a:ext>
                </a:extLst>
              </p:cNvPr>
              <p:cNvSpPr/>
              <p:nvPr/>
            </p:nvSpPr>
            <p:spPr>
              <a:xfrm>
                <a:off x="1782051" y="3067713"/>
                <a:ext cx="3888931" cy="12039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>
                  <a:lnSpc>
                    <a:spcPct val="120000"/>
                  </a:lnSpc>
                  <a:defRPr/>
                </a:pPr>
                <a:endParaRPr lang="en-GB" b="1" dirty="0">
                  <a:solidFill>
                    <a:srgbClr val="404043"/>
                  </a:solidFill>
                </a:endParaRPr>
              </a:p>
              <a:p>
                <a:pPr lvl="0" algn="ctr">
                  <a:lnSpc>
                    <a:spcPct val="120000"/>
                  </a:lnSpc>
                  <a:defRPr/>
                </a:pPr>
                <a:r>
                  <a:rPr lang="en-GB" b="1" dirty="0">
                    <a:solidFill>
                      <a:srgbClr val="404043"/>
                    </a:solidFill>
                  </a:rPr>
                  <a:t>PICO </a:t>
                </a:r>
                <a:r>
                  <a:rPr lang="en-GB" b="1" dirty="0" err="1">
                    <a:solidFill>
                      <a:srgbClr val="404043"/>
                    </a:solidFill>
                  </a:rPr>
                  <a:t>sNPWT</a:t>
                </a:r>
                <a:endParaRPr lang="en-GB" b="1" dirty="0">
                  <a:solidFill>
                    <a:srgbClr val="404043"/>
                  </a:solidFill>
                </a:endParaRPr>
              </a:p>
              <a:p>
                <a:pPr lvl="0" algn="ctr">
                  <a:lnSpc>
                    <a:spcPct val="120000"/>
                  </a:lnSpc>
                  <a:defRPr/>
                </a:pPr>
                <a:r>
                  <a:rPr kumimoji="0" lang="en-GB" sz="16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(n=73)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71.1 years</a:t>
                </a:r>
                <a:br>
                  <a:rPr lang="en-GB" sz="1600" dirty="0">
                    <a:solidFill>
                      <a:srgbClr val="404043"/>
                    </a:solidFill>
                    <a:latin typeface="Verdana"/>
                  </a:rPr>
                </a:br>
                <a:endParaRPr kumimoji="0" lang="en-GB" sz="160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ED8C71B-1B33-7344-BAB4-32D87C127A4C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8E41AC31-1AC8-304E-A2B0-35873A9A3436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E38DF708-2489-6E43-A7C4-C9C13CA129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D2F306F-3DA4-3545-9D9C-B5A64C44F53A}"/>
                </a:ext>
              </a:extLst>
            </p:cNvPr>
            <p:cNvGrpSpPr/>
            <p:nvPr/>
          </p:nvGrpSpPr>
          <p:grpSpPr>
            <a:xfrm>
              <a:off x="6319255" y="3127801"/>
              <a:ext cx="4608251" cy="1716390"/>
              <a:chOff x="1361166" y="4445916"/>
              <a:chExt cx="4328785" cy="1640048"/>
            </a:xfrm>
          </p:grpSpPr>
          <p:sp>
            <p:nvSpPr>
              <p:cNvPr id="43" name="Rectangle: Rounded Corners 36">
                <a:extLst>
                  <a:ext uri="{FF2B5EF4-FFF2-40B4-BE49-F238E27FC236}">
                    <a16:creationId xmlns:a16="http://schemas.microsoft.com/office/drawing/2014/main" id="{61B97CC9-E794-4F42-937C-EA187AE21281}"/>
                  </a:ext>
                </a:extLst>
              </p:cNvPr>
              <p:cNvSpPr/>
              <p:nvPr/>
            </p:nvSpPr>
            <p:spPr>
              <a:xfrm>
                <a:off x="1801019" y="4882007"/>
                <a:ext cx="3888932" cy="12039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(n=73)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73.5 years</a:t>
                </a:r>
                <a:endParaRPr kumimoji="0" lang="en-GB" sz="160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52A522F-31AA-EB42-9A86-BC93B5792077}"/>
                  </a:ext>
                </a:extLst>
              </p:cNvPr>
              <p:cNvGrpSpPr/>
              <p:nvPr/>
            </p:nvGrpSpPr>
            <p:grpSpPr>
              <a:xfrm>
                <a:off x="1361166" y="4445916"/>
                <a:ext cx="845420" cy="859970"/>
                <a:chOff x="1061602" y="3929007"/>
                <a:chExt cx="845420" cy="859970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1E0317E-1968-C343-AE29-857B1162140E}"/>
                    </a:ext>
                  </a:extLst>
                </p:cNvPr>
                <p:cNvSpPr/>
                <p:nvPr/>
              </p:nvSpPr>
              <p:spPr>
                <a:xfrm>
                  <a:off x="1061602" y="3929007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18A3BDAD-860F-E646-BBBB-A4C77FC767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109008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2" name="TextBox 21">
            <a:hlinkClick r:id="rId6" action="ppaction://hlinksldjump"/>
            <a:extLst>
              <a:ext uri="{FF2B5EF4-FFF2-40B4-BE49-F238E27FC236}">
                <a16:creationId xmlns:a16="http://schemas.microsoft.com/office/drawing/2014/main" id="{41AFC3CA-1A3A-1C4C-A9E4-DD8E53093507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3019AADA-35C7-7C41-99E5-39517A8E66E3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16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7052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0B9A337-22BD-DB4E-BDCC-1C7BF0BE862E}"/>
              </a:ext>
            </a:extLst>
          </p:cNvPr>
          <p:cNvGrpSpPr/>
          <p:nvPr/>
        </p:nvGrpSpPr>
        <p:grpSpPr>
          <a:xfrm>
            <a:off x="6975041" y="2143199"/>
            <a:ext cx="4334643" cy="3969747"/>
            <a:chOff x="6975041" y="2221832"/>
            <a:chExt cx="4334643" cy="3969747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169462A7-DFA3-7D43-889E-0ADA89D41CB1}"/>
                </a:ext>
              </a:extLst>
            </p:cNvPr>
            <p:cNvSpPr/>
            <p:nvPr/>
          </p:nvSpPr>
          <p:spPr>
            <a:xfrm>
              <a:off x="6975041" y="2221832"/>
              <a:ext cx="4334643" cy="3969747"/>
            </a:xfrm>
            <a:prstGeom prst="roundRect">
              <a:avLst>
                <a:gd name="adj" fmla="val 2935"/>
              </a:avLst>
            </a:prstGeom>
            <a:solidFill>
              <a:schemeClr val="bg1">
                <a:lumMod val="50000"/>
                <a:alpha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45720" rIns="91440" bIns="1800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i="1" dirty="0">
                <a:solidFill>
                  <a:schemeClr val="tx1"/>
                </a:solidFill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B356E96-6E7F-164A-84D8-45AE669FED6D}"/>
                </a:ext>
              </a:extLst>
            </p:cNvPr>
            <p:cNvGrpSpPr/>
            <p:nvPr/>
          </p:nvGrpSpPr>
          <p:grpSpPr>
            <a:xfrm>
              <a:off x="6980579" y="2324604"/>
              <a:ext cx="710468" cy="3585723"/>
              <a:chOff x="365506" y="1944635"/>
              <a:chExt cx="706135" cy="358572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6587753-240E-064C-9A25-A1411DFA0838}"/>
                  </a:ext>
                </a:extLst>
              </p:cNvPr>
              <p:cNvSpPr txBox="1"/>
              <p:nvPr/>
            </p:nvSpPr>
            <p:spPr>
              <a:xfrm rot="16200000">
                <a:off x="-1137769" y="3572463"/>
                <a:ext cx="3349906" cy="343355"/>
              </a:xfrm>
              <a:prstGeom prst="rect">
                <a:avLst/>
              </a:prstGeom>
              <a:noFill/>
            </p:spPr>
            <p:txBody>
              <a:bodyPr wrap="square" tIns="144000" rtlCol="0" anchor="t" anchorCtr="0">
                <a:spAutoFit/>
              </a:bodyPr>
              <a:lstStyle/>
              <a:p>
                <a:pPr algn="ctr"/>
                <a:r>
                  <a:rPr lang="en-GB" sz="1000" b="1" dirty="0"/>
                  <a:t>Incidence of SSCs (%)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4C4EF54-750C-5C49-BEA5-2DB6BB192371}"/>
                  </a:ext>
                </a:extLst>
              </p:cNvPr>
              <p:cNvSpPr txBox="1"/>
              <p:nvPr/>
            </p:nvSpPr>
            <p:spPr>
              <a:xfrm>
                <a:off x="734408" y="1944635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30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8C19012-9AAE-B049-A1EB-6AB3C5E9A986}"/>
                  </a:ext>
                </a:extLst>
              </p:cNvPr>
              <p:cNvSpPr txBox="1"/>
              <p:nvPr/>
            </p:nvSpPr>
            <p:spPr>
              <a:xfrm>
                <a:off x="734408" y="3057802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20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69AD5BC-29B5-E245-89EE-427EB40BEBF9}"/>
                  </a:ext>
                </a:extLst>
              </p:cNvPr>
              <p:cNvSpPr txBox="1"/>
              <p:nvPr/>
            </p:nvSpPr>
            <p:spPr>
              <a:xfrm>
                <a:off x="734408" y="4170969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10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B31359B-EEDC-7645-A564-0CD715552223}"/>
                  </a:ext>
                </a:extLst>
              </p:cNvPr>
              <p:cNvSpPr txBox="1"/>
              <p:nvPr/>
            </p:nvSpPr>
            <p:spPr>
              <a:xfrm>
                <a:off x="734408" y="5284137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0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FF60C4D-F3B2-ED4E-91A6-715F077564FF}"/>
                </a:ext>
              </a:extLst>
            </p:cNvPr>
            <p:cNvSpPr txBox="1"/>
            <p:nvPr/>
          </p:nvSpPr>
          <p:spPr>
            <a:xfrm>
              <a:off x="9395874" y="5806786"/>
              <a:ext cx="1629933" cy="272758"/>
            </a:xfrm>
            <a:prstGeom prst="rect">
              <a:avLst/>
            </a:prstGeom>
            <a:noFill/>
          </p:spPr>
          <p:txBody>
            <a:bodyPr wrap="square" tIns="72000" rtlCol="0">
              <a:spAutoFit/>
            </a:bodyPr>
            <a:lstStyle/>
            <a:p>
              <a:pPr algn="ctr"/>
              <a:r>
                <a:rPr lang="en-GB" sz="1000" b="1" dirty="0"/>
                <a:t>Standard dressings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280AC0-7BA2-C144-A73C-6BB3AC5882E9}"/>
                </a:ext>
              </a:extLst>
            </p:cNvPr>
            <p:cNvSpPr txBox="1"/>
            <p:nvPr/>
          </p:nvSpPr>
          <p:spPr>
            <a:xfrm>
              <a:off x="7669289" y="5806786"/>
              <a:ext cx="1629933" cy="272758"/>
            </a:xfrm>
            <a:prstGeom prst="rect">
              <a:avLst/>
            </a:prstGeom>
            <a:noFill/>
          </p:spPr>
          <p:txBody>
            <a:bodyPr wrap="square" tIns="72000" rtlCol="0">
              <a:spAutoFit/>
            </a:bodyPr>
            <a:lstStyle/>
            <a:p>
              <a:pPr algn="ctr"/>
              <a:r>
                <a:rPr lang="en-GB" sz="1000" b="1" dirty="0"/>
                <a:t>PICO </a:t>
              </a:r>
              <a:r>
                <a:rPr lang="en-GB" sz="1000" b="1" dirty="0" err="1"/>
                <a:t>sNPWT</a:t>
              </a:r>
              <a:endParaRPr lang="en-GB" sz="1000" b="1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1D59D5A-A082-9D40-AD96-59226A5EB67B}"/>
                </a:ext>
              </a:extLst>
            </p:cNvPr>
            <p:cNvGrpSpPr/>
            <p:nvPr/>
          </p:nvGrpSpPr>
          <p:grpSpPr>
            <a:xfrm>
              <a:off x="7682482" y="2449158"/>
              <a:ext cx="75042" cy="2233270"/>
              <a:chOff x="7682481" y="2449158"/>
              <a:chExt cx="3144733" cy="223327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CF8382E-01FC-3947-AE4F-43F6110956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2481" y="2449158"/>
                <a:ext cx="3144733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68535A3E-E719-9048-920B-EBF0040A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2481" y="3565793"/>
                <a:ext cx="3144733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564BC2D-ACCD-0D4A-B8A5-1B3C36A28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2481" y="4682428"/>
                <a:ext cx="3144733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027127F-5AF2-964B-89B5-64062C77ADE4}"/>
                </a:ext>
              </a:extLst>
            </p:cNvPr>
            <p:cNvSpPr/>
            <p:nvPr/>
          </p:nvSpPr>
          <p:spPr>
            <a:xfrm>
              <a:off x="9848633" y="3665174"/>
              <a:ext cx="724415" cy="2133889"/>
            </a:xfrm>
            <a:prstGeom prst="rect">
              <a:avLst/>
            </a:prstGeom>
            <a:solidFill>
              <a:schemeClr val="accent6"/>
            </a:solidFill>
            <a:ln w="31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44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200" dirty="0">
                  <a:solidFill>
                    <a:schemeClr val="bg1"/>
                  </a:solidFill>
                </a:rPr>
                <a:t>19.1%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200" dirty="0">
                  <a:solidFill>
                    <a:schemeClr val="bg1"/>
                  </a:solidFill>
                </a:rPr>
                <a:t>n=14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FE81001-4A66-244E-99CE-9CE459C328C8}"/>
                </a:ext>
              </a:extLst>
            </p:cNvPr>
            <p:cNvCxnSpPr>
              <a:cxnSpLocks/>
            </p:cNvCxnSpPr>
            <p:nvPr/>
          </p:nvCxnSpPr>
          <p:spPr>
            <a:xfrm>
              <a:off x="7682479" y="5799063"/>
              <a:ext cx="334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62047F1-2440-BD4A-9343-E6D7574B8847}"/>
                </a:ext>
              </a:extLst>
            </p:cNvPr>
            <p:cNvSpPr/>
            <p:nvPr/>
          </p:nvSpPr>
          <p:spPr>
            <a:xfrm>
              <a:off x="8122048" y="4425603"/>
              <a:ext cx="724415" cy="137346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08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200" dirty="0">
                  <a:solidFill>
                    <a:schemeClr val="bg1"/>
                  </a:solidFill>
                </a:rPr>
                <a:t>12.3%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200" dirty="0">
                  <a:solidFill>
                    <a:schemeClr val="bg1"/>
                  </a:solidFill>
                </a:rPr>
                <a:t>n=9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F26F82D-F987-194A-84D6-B043D970AE2A}"/>
                </a:ext>
              </a:extLst>
            </p:cNvPr>
            <p:cNvCxnSpPr/>
            <p:nvPr/>
          </p:nvCxnSpPr>
          <p:spPr>
            <a:xfrm>
              <a:off x="7757523" y="2449159"/>
              <a:ext cx="0" cy="33499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86ABC3B-04F1-4F53-A486-C61ABFEE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Mhaske</a:t>
            </a:r>
            <a:r>
              <a:rPr lang="en-GB" sz="2400" b="0" dirty="0"/>
              <a:t> AS, </a:t>
            </a:r>
            <a:r>
              <a:rPr lang="en-GB" sz="2400" b="0" i="1" dirty="0"/>
              <a:t>et al</a:t>
            </a:r>
            <a:r>
              <a:rPr lang="en-GB" sz="2400" b="0" dirty="0"/>
              <a:t>. </a:t>
            </a:r>
            <a:r>
              <a:rPr lang="en-GB" sz="2400" b="0" dirty="0">
                <a:highlight>
                  <a:srgbClr val="FFFFFF"/>
                </a:highlight>
              </a:rPr>
              <a:t>2019</a:t>
            </a:r>
            <a:r>
              <a:rPr lang="en-GB" sz="2400" b="0" baseline="30000" dirty="0">
                <a:highlight>
                  <a:srgbClr val="FFFFFF"/>
                </a:highlight>
              </a:rPr>
              <a:t>3</a:t>
            </a:r>
            <a:br>
              <a:rPr lang="en-GB" sz="2800" b="0" dirty="0"/>
            </a:br>
            <a:r>
              <a:rPr lang="en-GB" sz="1800" b="0" dirty="0"/>
              <a:t>Results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85EF6E-BEE0-4B19-9E68-12F40794898B}"/>
              </a:ext>
            </a:extLst>
          </p:cNvPr>
          <p:cNvSpPr txBox="1"/>
          <p:nvPr/>
        </p:nvSpPr>
        <p:spPr>
          <a:xfrm>
            <a:off x="360000" y="1188000"/>
            <a:ext cx="570659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600" dirty="0"/>
              <a:t>With use of PICO</a:t>
            </a:r>
            <a:r>
              <a:rPr lang="en-GB" sz="1600" baseline="30000" dirty="0">
                <a:solidFill>
                  <a:schemeClr val="tx2"/>
                </a:solidFill>
                <a:ea typeface="Verdana" panose="020B0604030504040204" pitchFamily="34" charset="0"/>
              </a:rPr>
              <a:t>◊</a:t>
            </a:r>
            <a:r>
              <a:rPr lang="en-GB" sz="1600" dirty="0">
                <a:ea typeface="Verdana" panose="020B0604030504040204" pitchFamily="34" charset="0"/>
              </a:rPr>
              <a:t> </a:t>
            </a:r>
            <a:r>
              <a:rPr lang="en-GB" sz="1600" dirty="0" err="1"/>
              <a:t>sNPWT</a:t>
            </a:r>
            <a:r>
              <a:rPr lang="en-GB" sz="1600" dirty="0"/>
              <a:t> compared </a:t>
            </a:r>
            <a:br>
              <a:rPr lang="en-GB" sz="1600" dirty="0"/>
            </a:br>
            <a:r>
              <a:rPr lang="en-GB" sz="1600" dirty="0"/>
              <a:t>with standard dressings, mean hospital </a:t>
            </a:r>
            <a:r>
              <a:rPr lang="en-GB" sz="1600" dirty="0" err="1"/>
              <a:t>LoS</a:t>
            </a:r>
            <a:r>
              <a:rPr lang="en-GB" sz="1600" dirty="0"/>
              <a:t> was: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BB82A2-70FD-7746-8B08-4EF5DC3A784C}"/>
              </a:ext>
            </a:extLst>
          </p:cNvPr>
          <p:cNvGrpSpPr/>
          <p:nvPr/>
        </p:nvGrpSpPr>
        <p:grpSpPr>
          <a:xfrm>
            <a:off x="276766" y="2112073"/>
            <a:ext cx="5572558" cy="4031999"/>
            <a:chOff x="248208" y="2262004"/>
            <a:chExt cx="5572558" cy="403199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03D96B0-7DCD-480A-8843-D335A0B63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800000">
              <a:off x="1018487" y="1491725"/>
              <a:ext cx="4031999" cy="5572558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33A9EC-3627-4503-A4B8-D2FC496D4FBE}"/>
                </a:ext>
              </a:extLst>
            </p:cNvPr>
            <p:cNvSpPr txBox="1"/>
            <p:nvPr/>
          </p:nvSpPr>
          <p:spPr>
            <a:xfrm>
              <a:off x="2187951" y="4450167"/>
              <a:ext cx="3327670" cy="1615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Verdana"/>
                </a:rPr>
                <a:t>2.43 days </a:t>
              </a:r>
              <a:br>
                <a:rPr lang="en-GB" sz="2000" b="1" dirty="0">
                  <a:solidFill>
                    <a:prstClr val="white"/>
                  </a:solidFill>
                  <a:latin typeface="Verdana"/>
                </a:rPr>
              </a:br>
              <a:r>
                <a:rPr lang="en-GB" sz="2000" b="1" dirty="0">
                  <a:solidFill>
                    <a:prstClr val="white"/>
                  </a:solidFill>
                  <a:latin typeface="Verdana"/>
                </a:rPr>
                <a:t>shorter</a:t>
              </a:r>
              <a:r>
                <a:rPr lang="en-GB" sz="1600" dirty="0">
                  <a:solidFill>
                    <a:prstClr val="white"/>
                  </a:solidFill>
                  <a:latin typeface="Verdana"/>
                </a:rPr>
                <a:t> </a:t>
              </a:r>
              <a:r>
                <a:rPr lang="en-GB" dirty="0" err="1">
                  <a:solidFill>
                    <a:prstClr val="white"/>
                  </a:solidFill>
                  <a:latin typeface="Verdana"/>
                </a:rPr>
                <a:t>i</a:t>
              </a: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n patients </a:t>
              </a:r>
              <a:b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who developed SSCs </a:t>
              </a:r>
            </a:p>
            <a:p>
              <a:pPr lvl="0" algn="ctr">
                <a:lnSpc>
                  <a:spcPct val="110000"/>
                </a:lnSpc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(11.0 vs </a:t>
              </a:r>
              <a:r>
                <a:rPr lang="en-GB" sz="1400" dirty="0">
                  <a:solidFill>
                    <a:prstClr val="white"/>
                  </a:solidFill>
                </a:rPr>
                <a:t>13.4 days; </a:t>
              </a:r>
            </a:p>
            <a:p>
              <a:pPr lvl="0" algn="ctr">
                <a:lnSpc>
                  <a:spcPct val="110000"/>
                </a:lnSpc>
                <a:defRPr/>
              </a:pPr>
              <a:r>
                <a:rPr lang="en-GB" sz="1400" dirty="0">
                  <a:solidFill>
                    <a:prstClr val="white"/>
                  </a:solidFill>
                </a:rPr>
                <a:t>p&gt;0.05)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155D15-C447-4406-89C9-61B052D60F03}"/>
                </a:ext>
              </a:extLst>
            </p:cNvPr>
            <p:cNvSpPr txBox="1"/>
            <p:nvPr/>
          </p:nvSpPr>
          <p:spPr>
            <a:xfrm>
              <a:off x="553663" y="2710615"/>
              <a:ext cx="2796362" cy="1320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i="0" u="none" strike="noStrike" baseline="0" dirty="0">
                  <a:solidFill>
                    <a:srgbClr val="FFFFFF"/>
                  </a:solidFill>
                  <a:latin typeface="+mj-lt"/>
                </a:rPr>
                <a:t>Significantly shorter </a:t>
              </a:r>
            </a:p>
            <a:p>
              <a:pPr algn="ctr">
                <a:lnSpc>
                  <a:spcPct val="120000"/>
                </a:lnSpc>
              </a:pPr>
              <a:r>
                <a:rPr lang="en-US" sz="1400" i="0" u="none" strike="noStrike" baseline="0" dirty="0">
                  <a:solidFill>
                    <a:srgbClr val="FFFFFF"/>
                  </a:solidFill>
                  <a:latin typeface="+mj-lt"/>
                </a:rPr>
                <a:t>(6.7 vs 8.6 days;</a:t>
              </a:r>
            </a:p>
            <a:p>
              <a:pPr algn="ctr">
                <a:lnSpc>
                  <a:spcPct val="120000"/>
                </a:lnSpc>
              </a:pPr>
              <a:r>
                <a:rPr lang="en-US" sz="1400" i="0" u="none" strike="noStrike" baseline="0" dirty="0">
                  <a:solidFill>
                    <a:srgbClr val="FFFFFF"/>
                  </a:solidFill>
                  <a:latin typeface="+mj-lt"/>
                </a:rPr>
                <a:t> p=0.019)</a:t>
              </a:r>
              <a:endParaRPr lang="en-US" sz="1400" dirty="0">
                <a:solidFill>
                  <a:srgbClr val="FFFFFF"/>
                </a:solidFill>
                <a:latin typeface="+mj-lt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D7B9AD-6656-432C-8049-48E12675D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3757" y="4016321"/>
              <a:ext cx="813818" cy="81381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30D8E8-DF90-4768-99C4-F7BB32B82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554" y="2535424"/>
              <a:ext cx="813818" cy="813818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B62B728-2E8D-4443-9250-20600A9DDD03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E46AE1-38BA-6046-93AF-451443730D0E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9B3FB7B-C298-5C4D-95D6-D14083076ED7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161BBEF-76B3-6A4B-81ED-987BCF2C0FDD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6BCA87D8-9BAE-4341-AC49-4A8D002542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EAAAA3-DDA9-4942-9991-74990DAFB8A7}"/>
              </a:ext>
            </a:extLst>
          </p:cNvPr>
          <p:cNvGrpSpPr/>
          <p:nvPr/>
        </p:nvGrpSpPr>
        <p:grpSpPr>
          <a:xfrm>
            <a:off x="7808322" y="2732044"/>
            <a:ext cx="2018904" cy="1079500"/>
            <a:chOff x="1091219" y="2523719"/>
            <a:chExt cx="2006600" cy="1079500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E47F296-5F55-E343-AD6F-A3343CD62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219" y="2523719"/>
              <a:ext cx="2006600" cy="10795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A18BCD1-4B00-9A49-957F-5899C7FED9D4}"/>
                </a:ext>
              </a:extLst>
            </p:cNvPr>
            <p:cNvSpPr txBox="1"/>
            <p:nvPr/>
          </p:nvSpPr>
          <p:spPr>
            <a:xfrm>
              <a:off x="1423499" y="2676809"/>
              <a:ext cx="134204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tx2"/>
                  </a:solidFill>
                </a:rPr>
                <a:t>36%</a:t>
              </a:r>
            </a:p>
            <a:p>
              <a:pPr algn="l"/>
              <a:r>
                <a:rPr lang="en-GB" sz="1000" dirty="0">
                  <a:solidFill>
                    <a:schemeClr val="tx2"/>
                  </a:solidFill>
                </a:rPr>
                <a:t>relative reduction</a:t>
              </a:r>
            </a:p>
            <a:p>
              <a:pPr algn="ctr"/>
              <a:r>
                <a:rPr lang="en-GB" sz="1000" dirty="0">
                  <a:solidFill>
                    <a:schemeClr val="tx2"/>
                  </a:solidFill>
                </a:rPr>
                <a:t>(p&gt;0.05)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86FE47A-2D34-4524-B55D-415227EBBB69}"/>
              </a:ext>
            </a:extLst>
          </p:cNvPr>
          <p:cNvSpPr txBox="1"/>
          <p:nvPr/>
        </p:nvSpPr>
        <p:spPr>
          <a:xfrm>
            <a:off x="6478447" y="1187999"/>
            <a:ext cx="5148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600" dirty="0"/>
              <a:t>PICO </a:t>
            </a:r>
            <a:r>
              <a:rPr lang="en-GB" sz="1600" dirty="0" err="1"/>
              <a:t>sNPWT</a:t>
            </a:r>
            <a:r>
              <a:rPr lang="en-GB" sz="1600" dirty="0"/>
              <a:t> reduced the incidence of SSCs, compared to standard dressings:</a:t>
            </a:r>
          </a:p>
        </p:txBody>
      </p:sp>
      <p:sp>
        <p:nvSpPr>
          <p:cNvPr id="38" name="TextBox 37">
            <a:hlinkClick r:id="rId8" action="ppaction://hlinksldjump"/>
            <a:extLst>
              <a:ext uri="{FF2B5EF4-FFF2-40B4-BE49-F238E27FC236}">
                <a16:creationId xmlns:a16="http://schemas.microsoft.com/office/drawing/2014/main" id="{D1EB797E-D2B9-394A-BBAE-CE5C72343242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46" name="Slide Number Placeholder 6">
            <a:extLst>
              <a:ext uri="{FF2B5EF4-FFF2-40B4-BE49-F238E27FC236}">
                <a16:creationId xmlns:a16="http://schemas.microsoft.com/office/drawing/2014/main" id="{CE548870-EB83-9D48-BDA9-C914976C91A9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17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26413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ABC3B-04F1-4F53-A486-C61ABFEE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Mhaske</a:t>
            </a:r>
            <a:r>
              <a:rPr lang="en-GB" sz="2400" b="0" dirty="0"/>
              <a:t> AS, </a:t>
            </a:r>
            <a:r>
              <a:rPr lang="en-GB" sz="2400" b="0" i="1" dirty="0"/>
              <a:t>et al</a:t>
            </a:r>
            <a:r>
              <a:rPr lang="en-GB" sz="2400" b="0" dirty="0"/>
              <a:t>. </a:t>
            </a:r>
            <a:r>
              <a:rPr lang="en-GB" sz="2400" b="0" dirty="0">
                <a:highlight>
                  <a:srgbClr val="FFFFFF"/>
                </a:highlight>
              </a:rPr>
              <a:t>2019</a:t>
            </a:r>
            <a:r>
              <a:rPr lang="en-GB" sz="2400" b="0" baseline="30000" dirty="0">
                <a:highlight>
                  <a:srgbClr val="FFFFFF"/>
                </a:highlight>
              </a:rPr>
              <a:t>3</a:t>
            </a:r>
            <a:br>
              <a:rPr lang="en-GB" sz="2800" b="0" dirty="0"/>
            </a:br>
            <a:r>
              <a:rPr lang="en-GB" sz="1800" b="0" dirty="0"/>
              <a:t>Conclusion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DD484B-29C4-9142-BAD3-EC756C686C90}"/>
              </a:ext>
            </a:extLst>
          </p:cNvPr>
          <p:cNvGrpSpPr/>
          <p:nvPr/>
        </p:nvGrpSpPr>
        <p:grpSpPr>
          <a:xfrm>
            <a:off x="2252439" y="2618630"/>
            <a:ext cx="7687123" cy="1620741"/>
            <a:chOff x="1844335" y="2630322"/>
            <a:chExt cx="7687123" cy="162074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E30F77E-8233-4ECF-B39F-E11A63B2024D}"/>
                </a:ext>
              </a:extLst>
            </p:cNvPr>
            <p:cNvSpPr/>
            <p:nvPr/>
          </p:nvSpPr>
          <p:spPr>
            <a:xfrm>
              <a:off x="1844335" y="2630322"/>
              <a:ext cx="7687123" cy="1620741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CA8417-DE62-4F84-978F-A298AA75C0D7}"/>
                </a:ext>
              </a:extLst>
            </p:cNvPr>
            <p:cNvSpPr/>
            <p:nvPr/>
          </p:nvSpPr>
          <p:spPr>
            <a:xfrm>
              <a:off x="3387927" y="3049176"/>
              <a:ext cx="5942054" cy="7218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PICO</a:t>
              </a:r>
              <a:r>
                <a:rPr lang="en-US" sz="1800" b="0" i="0" u="none" strike="noStrike" baseline="30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US" sz="1800" b="0" i="0" u="none" strike="noStrike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FFFFFF"/>
                  </a:solidFill>
                  <a:latin typeface="+mj-lt"/>
                </a:rPr>
                <a:t>sNPWT</a:t>
              </a: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 helped </a:t>
              </a:r>
              <a:r>
                <a:rPr lang="en-US" sz="1800" b="1" i="0" u="none" strike="noStrike" baseline="0" dirty="0">
                  <a:solidFill>
                    <a:srgbClr val="FFFFFF"/>
                  </a:solidFill>
                  <a:latin typeface="+mj-lt"/>
                </a:rPr>
                <a:t>reduce</a:t>
              </a: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 the </a:t>
              </a:r>
              <a:r>
                <a:rPr lang="en-US" sz="1800" b="1" i="0" u="none" strike="noStrike" baseline="0" dirty="0" err="1">
                  <a:solidFill>
                    <a:srgbClr val="FFFFFF"/>
                  </a:solidFill>
                  <a:latin typeface="+mj-lt"/>
                </a:rPr>
                <a:t>LoS</a:t>
              </a:r>
              <a:r>
                <a:rPr lang="en-US" sz="1800" b="1" i="0" u="none" strike="noStrike" baseline="0" dirty="0">
                  <a:solidFill>
                    <a:srgbClr val="FFFFFF"/>
                  </a:solidFill>
                  <a:latin typeface="+mj-lt"/>
                </a:rPr>
                <a:t> </a:t>
              </a:r>
              <a:r>
                <a:rPr lang="en-US" sz="1800" i="0" u="none" strike="noStrike" baseline="0" dirty="0">
                  <a:solidFill>
                    <a:srgbClr val="FFFFFF"/>
                  </a:solidFill>
                  <a:latin typeface="+mj-lt"/>
                </a:rPr>
                <a:t>and </a:t>
              </a:r>
              <a:r>
                <a:rPr lang="en-US" sz="1800" b="1" i="0" u="none" strike="noStrike" baseline="0" dirty="0">
                  <a:solidFill>
                    <a:srgbClr val="FFFFFF"/>
                  </a:solidFill>
                  <a:latin typeface="+mj-lt"/>
                </a:rPr>
                <a:t>SSCs </a:t>
              </a: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in </a:t>
              </a:r>
              <a:r>
                <a:rPr lang="en-US" sz="1800" dirty="0">
                  <a:solidFill>
                    <a:srgbClr val="FFFFFF"/>
                  </a:solidFill>
                  <a:latin typeface="+mj-lt"/>
                </a:rPr>
                <a:t>patients undergoing </a:t>
              </a:r>
              <a:r>
                <a:rPr lang="en-US" dirty="0">
                  <a:solidFill>
                    <a:srgbClr val="FFFFFF"/>
                  </a:solidFill>
                  <a:latin typeface="+mj-lt"/>
                </a:rPr>
                <a:t>r</a:t>
              </a:r>
              <a:r>
                <a:rPr lang="en-US" b="0" i="0" u="none" strike="noStrike" baseline="0" dirty="0">
                  <a:solidFill>
                    <a:srgbClr val="FFFFFF"/>
                  </a:solidFill>
                  <a:latin typeface="+mj-lt"/>
                </a:rPr>
                <a:t>evision TKA and THA</a:t>
              </a: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. 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D22C1C0-F52F-4684-9167-B420E6ABE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107" y="2819475"/>
              <a:ext cx="1200329" cy="1200329"/>
            </a:xfrm>
            <a:prstGeom prst="rect">
              <a:avLst/>
            </a:prstGeom>
            <a:solidFill>
              <a:schemeClr val="accent1"/>
            </a:solidFill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E1C592-1BAB-3B44-A370-09D2A24B100B}"/>
              </a:ext>
            </a:extLst>
          </p:cNvPr>
          <p:cNvGrpSpPr/>
          <p:nvPr/>
        </p:nvGrpSpPr>
        <p:grpSpPr>
          <a:xfrm>
            <a:off x="8712445" y="239974"/>
            <a:ext cx="1865534" cy="464471"/>
            <a:chOff x="8603604" y="336200"/>
            <a:chExt cx="1865534" cy="464471"/>
          </a:xfrm>
          <a:solidFill>
            <a:srgbClr val="79CAC1"/>
          </a:solidFill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8FDAA16-DD36-1D4A-80D5-05CDE16E45D7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 &amp; Knee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580BD95-64AA-E44A-83F5-98AE11847CDE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86D474A-2C67-0842-A029-C4B98FED8B28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EED965F3-5438-1C4A-A77E-559827D135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9" name="TextBox 18">
            <a:hlinkClick r:id="rId5" action="ppaction://hlinksldjump"/>
            <a:extLst>
              <a:ext uri="{FF2B5EF4-FFF2-40B4-BE49-F238E27FC236}">
                <a16:creationId xmlns:a16="http://schemas.microsoft.com/office/drawing/2014/main" id="{9834A051-B08C-7841-99B7-95744CFE5196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7DD5F2D3-8321-1947-A5F7-D917FED1DAE0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18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0866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8F763-F2C6-4B6C-B99F-59448B62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Masters J, </a:t>
            </a:r>
            <a:r>
              <a:rPr lang="en-GB" sz="2400" b="0" i="1" dirty="0"/>
              <a:t>et al</a:t>
            </a:r>
            <a:r>
              <a:rPr lang="en-GB" sz="2400" b="0" dirty="0"/>
              <a:t>. 2021</a:t>
            </a:r>
            <a:r>
              <a:rPr lang="en-GB" sz="2400" b="0" baseline="30000" dirty="0"/>
              <a:t>9</a:t>
            </a:r>
            <a:br>
              <a:rPr lang="en-GB" sz="2400" b="0" dirty="0"/>
            </a:br>
            <a:r>
              <a:rPr lang="en-GB" sz="1800" b="0" dirty="0"/>
              <a:t>Study overview</a:t>
            </a:r>
            <a:endParaRPr lang="en-US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D03A052-037E-48E3-85C9-13E6AF73D00F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603604" y="336200"/>
            <a:chExt cx="1865534" cy="464471"/>
          </a:xfrm>
          <a:solidFill>
            <a:srgbClr val="B4BC00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277409-FAC4-4AAA-965D-75E8E7E44486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DF574E2-AAD7-4E9C-A4B9-CBC184C75562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1E84CDA-992D-428E-BE3F-516958D7724D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E5181FD-54FB-4ED4-B610-DAB4B32E2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D82CFD3-DA21-4A11-924C-A637156E34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188000"/>
            <a:ext cx="10907268" cy="1448217"/>
          </a:xfrm>
        </p:spPr>
        <p:txBody>
          <a:bodyPr wrap="square">
            <a:spAutoFit/>
          </a:bodyPr>
          <a:lstStyle/>
          <a:p>
            <a:pPr marL="285750" indent="-28575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  <a:t>A </a:t>
            </a:r>
            <a:r>
              <a:rPr lang="en-US" sz="1800" b="0" i="0" u="none" strike="noStrike" baseline="0" dirty="0" err="1">
                <a:solidFill>
                  <a:schemeClr val="tx1"/>
                </a:solidFill>
                <a:latin typeface="+mj-lt"/>
              </a:rPr>
              <a:t>multicentre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1800" b="0" i="0" u="none" strike="noStrike" baseline="0" dirty="0" err="1">
                <a:solidFill>
                  <a:schemeClr val="tx1"/>
                </a:solidFill>
                <a:latin typeface="+mj-lt"/>
              </a:rPr>
              <a:t>randomised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  <a:t>, controlled feasibility trial conducted in patients aged &gt;65 years undergoing hip fracture surgery</a:t>
            </a:r>
          </a:p>
          <a:p>
            <a:pPr marL="285750" indent="-28575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Incidences of deep SSIs at 30- and 90-days post-surgery and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+mj-lt"/>
              </a:rPr>
              <a:t>health-related quality of life (EQ-VAS score and EQ-5D index) at 120 days post surgery were assessed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64A0FF4-7E12-4091-B2E6-8A89FF4C1235}"/>
              </a:ext>
            </a:extLst>
          </p:cNvPr>
          <p:cNvSpPr/>
          <p:nvPr/>
        </p:nvSpPr>
        <p:spPr>
          <a:xfrm>
            <a:off x="2184688" y="4944171"/>
            <a:ext cx="7724855" cy="1378444"/>
          </a:xfrm>
          <a:prstGeom prst="roundRect">
            <a:avLst/>
          </a:prstGeom>
          <a:solidFill>
            <a:srgbClr val="79CAC1"/>
          </a:solidFill>
          <a:ln w="3175">
            <a:solidFill>
              <a:srgbClr val="78C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45720" rIns="14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20000"/>
              </a:lnSpc>
              <a:buFont typeface="Wingdings" pitchFamily="2" charset="2"/>
              <a:buChar char="§"/>
            </a:pPr>
            <a:r>
              <a:rPr lang="en-US" dirty="0"/>
              <a:t>Most patients received cemented hemiarthroplasty (50.2%) </a:t>
            </a:r>
            <a:br>
              <a:rPr lang="en-US" dirty="0"/>
            </a:br>
            <a:r>
              <a:rPr lang="en-US" dirty="0"/>
              <a:t>or internal fixation with sliding hip screws (29.6%)</a:t>
            </a:r>
          </a:p>
          <a:p>
            <a:pPr marL="285750" indent="-285750">
              <a:lnSpc>
                <a:spcPct val="120000"/>
              </a:lnSpc>
              <a:spcBef>
                <a:spcPts val="900"/>
              </a:spcBef>
              <a:buFont typeface="Wingdings" pitchFamily="2" charset="2"/>
              <a:buChar char="§"/>
            </a:pPr>
            <a:r>
              <a:rPr lang="en-US" dirty="0"/>
              <a:t>Most patients (71%) had an ASA score ≥3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2FDAC4-4268-614E-9138-D84A63BA99AD}"/>
              </a:ext>
            </a:extLst>
          </p:cNvPr>
          <p:cNvGrpSpPr/>
          <p:nvPr/>
        </p:nvGrpSpPr>
        <p:grpSpPr>
          <a:xfrm>
            <a:off x="1284688" y="2986840"/>
            <a:ext cx="9622624" cy="1536388"/>
            <a:chOff x="1284688" y="3127807"/>
            <a:chExt cx="9622624" cy="153638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B8B2087-FA64-5844-9E21-74E93F5578F4}"/>
                </a:ext>
              </a:extLst>
            </p:cNvPr>
            <p:cNvGrpSpPr/>
            <p:nvPr/>
          </p:nvGrpSpPr>
          <p:grpSpPr>
            <a:xfrm>
              <a:off x="1284688" y="3128747"/>
              <a:ext cx="4588057" cy="1535448"/>
              <a:chOff x="1361166" y="2632524"/>
              <a:chExt cx="4309816" cy="1467153"/>
            </a:xfrm>
          </p:grpSpPr>
          <p:sp>
            <p:nvSpPr>
              <p:cNvPr id="42" name="Rectangle: Rounded Corners 40">
                <a:extLst>
                  <a:ext uri="{FF2B5EF4-FFF2-40B4-BE49-F238E27FC236}">
                    <a16:creationId xmlns:a16="http://schemas.microsoft.com/office/drawing/2014/main" id="{AB2FC485-1B92-8C46-B0FD-58BFCD4BA17F}"/>
                  </a:ext>
                </a:extLst>
              </p:cNvPr>
              <p:cNvSpPr/>
              <p:nvPr/>
            </p:nvSpPr>
            <p:spPr>
              <a:xfrm>
                <a:off x="1782051" y="3067714"/>
                <a:ext cx="3888931" cy="103196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PICO</a:t>
                </a:r>
                <a:r>
                  <a:rPr kumimoji="0" lang="en-GB" sz="1800" b="1" i="0" u="none" strike="noStrike" kern="1200" cap="none" spc="0" normalizeH="0" baseline="3000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◊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sNPWT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(n=214)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Median age: 84.9 years</a:t>
                </a: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7B0A94B6-2B37-7A45-B701-F0C1866CF0AB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AF9C03DD-A01E-9D4E-A369-DF4411CAEE26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CFAFA989-ADF4-4A4F-8FE3-F8B8935437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26AD446-BDDF-A94D-8ED6-CF17B9A4BFFA}"/>
                </a:ext>
              </a:extLst>
            </p:cNvPr>
            <p:cNvGrpSpPr/>
            <p:nvPr/>
          </p:nvGrpSpPr>
          <p:grpSpPr>
            <a:xfrm>
              <a:off x="6319255" y="3127807"/>
              <a:ext cx="4588057" cy="1536388"/>
              <a:chOff x="1361166" y="4445916"/>
              <a:chExt cx="4309816" cy="1468051"/>
            </a:xfrm>
          </p:grpSpPr>
          <p:sp>
            <p:nvSpPr>
              <p:cNvPr id="38" name="Rectangle: Rounded Corners 36">
                <a:extLst>
                  <a:ext uri="{FF2B5EF4-FFF2-40B4-BE49-F238E27FC236}">
                    <a16:creationId xmlns:a16="http://schemas.microsoft.com/office/drawing/2014/main" id="{0A6EBFE8-A04E-9B4E-A167-CD48432B28E6}"/>
                  </a:ext>
                </a:extLst>
              </p:cNvPr>
              <p:cNvSpPr/>
              <p:nvPr/>
            </p:nvSpPr>
            <p:spPr>
              <a:xfrm>
                <a:off x="1782050" y="4882004"/>
                <a:ext cx="3888932" cy="103196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(n=214)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Median age: 85.2 years</a:t>
                </a: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A5F3AAC9-5F48-EA41-9BBB-739A8B797F22}"/>
                  </a:ext>
                </a:extLst>
              </p:cNvPr>
              <p:cNvGrpSpPr/>
              <p:nvPr/>
            </p:nvGrpSpPr>
            <p:grpSpPr>
              <a:xfrm>
                <a:off x="1361166" y="4445916"/>
                <a:ext cx="845420" cy="859970"/>
                <a:chOff x="1061602" y="3929007"/>
                <a:chExt cx="845420" cy="85997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8AC2A6BE-FBDC-9C43-941C-D9E5579AF06C}"/>
                    </a:ext>
                  </a:extLst>
                </p:cNvPr>
                <p:cNvSpPr/>
                <p:nvPr/>
              </p:nvSpPr>
              <p:spPr>
                <a:xfrm>
                  <a:off x="1061602" y="3929007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7808C364-E485-524C-9C74-0DE139B830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109008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2" name="TextBox 21">
            <a:hlinkClick r:id="rId6" action="ppaction://hlinksldjump"/>
            <a:extLst>
              <a:ext uri="{FF2B5EF4-FFF2-40B4-BE49-F238E27FC236}">
                <a16:creationId xmlns:a16="http://schemas.microsoft.com/office/drawing/2014/main" id="{F8F82E8F-3AC5-6947-BD1E-6CC828C2ACE5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FBE72B88-E39E-3B44-BDC4-5A74DE1B3455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19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93010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8F763-F2C6-4B6C-B99F-59448B62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Masters J, </a:t>
            </a:r>
            <a:r>
              <a:rPr lang="en-GB" sz="2400" b="0" i="1" dirty="0"/>
              <a:t>et al</a:t>
            </a:r>
            <a:r>
              <a:rPr lang="en-GB" sz="2400" b="0" dirty="0"/>
              <a:t>. 2021</a:t>
            </a:r>
            <a:r>
              <a:rPr lang="en-GB" sz="2400" b="0" baseline="30000" dirty="0"/>
              <a:t>9</a:t>
            </a:r>
            <a:br>
              <a:rPr lang="en-GB" sz="2400" b="0" dirty="0"/>
            </a:br>
            <a:r>
              <a:rPr lang="en-GB" sz="1800" b="0" dirty="0"/>
              <a:t>Results</a:t>
            </a:r>
            <a:endParaRPr lang="en-US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99D928-1703-804E-AC03-B0493E54981F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603604" y="336200"/>
            <a:chExt cx="1865534" cy="464471"/>
          </a:xfrm>
          <a:solidFill>
            <a:srgbClr val="B4BC00"/>
          </a:solidFill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265E50-A57F-F049-8978-DD7F5D839863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3080E3B-815A-2C4A-984D-DD4335E465CB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F8C086CA-53E8-C047-A280-3F28B2B72E93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70833AB-1DD9-6D48-9F8A-8754A4147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7" name="TextBox 26">
            <a:hlinkClick r:id="rId4" action="ppaction://hlinksldjump"/>
            <a:extLst>
              <a:ext uri="{FF2B5EF4-FFF2-40B4-BE49-F238E27FC236}">
                <a16:creationId xmlns:a16="http://schemas.microsoft.com/office/drawing/2014/main" id="{417DDC7D-ECB9-9845-94E5-4BEBD03A6CB0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42D4B25-0231-7A41-BB15-9E74E1D350B0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20</a:t>
            </a:fld>
            <a:endParaRPr lang="en-GB" sz="9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01A460-7AC1-704D-BDAA-78C2ADEAEC09}"/>
              </a:ext>
            </a:extLst>
          </p:cNvPr>
          <p:cNvSpPr txBox="1"/>
          <p:nvPr/>
        </p:nvSpPr>
        <p:spPr>
          <a:xfrm>
            <a:off x="359999" y="1188000"/>
            <a:ext cx="7670095" cy="264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600" dirty="0"/>
              <a:t>With use of PICO</a:t>
            </a:r>
            <a:r>
              <a:rPr lang="en-GB" sz="1600" baseline="30000" dirty="0">
                <a:solidFill>
                  <a:schemeClr val="tx2"/>
                </a:solidFill>
                <a:ea typeface="Verdana" panose="020B0604030504040204" pitchFamily="34" charset="0"/>
              </a:rPr>
              <a:t>◊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sNPWT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</a:rPr>
              <a:t> c</a:t>
            </a:r>
            <a:r>
              <a:rPr lang="en-GB" sz="1600" dirty="0"/>
              <a:t>ompared with standard dressings, there was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en-US" sz="1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8FED3F-D707-374B-B388-69BE08EBBB02}"/>
              </a:ext>
            </a:extLst>
          </p:cNvPr>
          <p:cNvGrpSpPr/>
          <p:nvPr/>
        </p:nvGrpSpPr>
        <p:grpSpPr>
          <a:xfrm>
            <a:off x="388914" y="1806282"/>
            <a:ext cx="3852000" cy="2712720"/>
            <a:chOff x="-1739128" y="1773032"/>
            <a:chExt cx="3852000" cy="271272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66F289C-5EB5-3048-A0D7-81624FEEC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92773">
              <a:off x="-1112443" y="1287892"/>
              <a:ext cx="2712720" cy="3683000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89E6FC8-6A5C-5542-A401-66ABF3E5CA1A}"/>
                </a:ext>
              </a:extLst>
            </p:cNvPr>
            <p:cNvGrpSpPr/>
            <p:nvPr/>
          </p:nvGrpSpPr>
          <p:grpSpPr>
            <a:xfrm>
              <a:off x="-1739128" y="2227987"/>
              <a:ext cx="3852000" cy="1811481"/>
              <a:chOff x="3003266" y="2438863"/>
              <a:chExt cx="3852000" cy="1811481"/>
            </a:xfrm>
          </p:grpSpPr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3C0C7853-935E-4DB3-BBBB-F031D9AE94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74715" y="2438863"/>
                <a:ext cx="812800" cy="812800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DE3F6C6-3839-43E6-A19B-2F742A46C399}"/>
                  </a:ext>
                </a:extLst>
              </p:cNvPr>
              <p:cNvSpPr txBox="1"/>
              <p:nvPr/>
            </p:nvSpPr>
            <p:spPr>
              <a:xfrm>
                <a:off x="4349581" y="2558273"/>
                <a:ext cx="15524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4000" b="1" i="0" u="none" strike="noStrike" baseline="0" dirty="0">
                    <a:solidFill>
                      <a:schemeClr val="bg1"/>
                    </a:solidFill>
                    <a:latin typeface="+mj-lt"/>
                  </a:rPr>
                  <a:t>70% </a:t>
                </a:r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B4EE370-4A79-401B-A2D3-AE3A94C37854}"/>
                  </a:ext>
                </a:extLst>
              </p:cNvPr>
              <p:cNvSpPr/>
              <p:nvPr/>
            </p:nvSpPr>
            <p:spPr>
              <a:xfrm>
                <a:off x="3003266" y="3222883"/>
                <a:ext cx="3852000" cy="102746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sz="1600" dirty="0">
                    <a:solidFill>
                      <a:schemeClr val="bg1"/>
                    </a:solidFill>
                  </a:rPr>
                  <a:t>Relative reduction </a:t>
                </a:r>
                <a:br>
                  <a:rPr lang="en-US" sz="1600" dirty="0">
                    <a:solidFill>
                      <a:schemeClr val="bg1"/>
                    </a:solidFill>
                  </a:rPr>
                </a:br>
                <a:r>
                  <a:rPr lang="en-US" sz="1600" dirty="0">
                    <a:solidFill>
                      <a:schemeClr val="bg1"/>
                    </a:solidFill>
                  </a:rPr>
                  <a:t>in deep SSI incidence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600" b="1" dirty="0">
                    <a:solidFill>
                      <a:schemeClr val="bg1"/>
                    </a:solidFill>
                  </a:rPr>
                  <a:t>30 days after surgery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(1.9 vs 6.4%, risk ratio: 0.29)</a:t>
                </a: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53A70C-2984-2E4C-A039-2D501008AA6B}"/>
              </a:ext>
            </a:extLst>
          </p:cNvPr>
          <p:cNvGrpSpPr/>
          <p:nvPr/>
        </p:nvGrpSpPr>
        <p:grpSpPr>
          <a:xfrm>
            <a:off x="4039999" y="3706584"/>
            <a:ext cx="3697691" cy="2723541"/>
            <a:chOff x="2218323" y="3938183"/>
            <a:chExt cx="3697691" cy="27235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98F2550-CC8A-8B46-B647-917D69517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705398" y="3451108"/>
              <a:ext cx="2723541" cy="369769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810FE6-74CF-0B43-BE13-0AC33B677727}"/>
                </a:ext>
              </a:extLst>
            </p:cNvPr>
            <p:cNvGrpSpPr/>
            <p:nvPr/>
          </p:nvGrpSpPr>
          <p:grpSpPr>
            <a:xfrm>
              <a:off x="2544887" y="4089526"/>
              <a:ext cx="2854248" cy="2378870"/>
              <a:chOff x="2544887" y="4089526"/>
              <a:chExt cx="2854248" cy="2378870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F592CE41-5E4E-464F-80B2-ED188CFEE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42639" y="4089526"/>
                <a:ext cx="812800" cy="81280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8859FFE-1259-47C1-839B-E7B706382BD7}"/>
                  </a:ext>
                </a:extLst>
              </p:cNvPr>
              <p:cNvSpPr txBox="1"/>
              <p:nvPr/>
            </p:nvSpPr>
            <p:spPr>
              <a:xfrm>
                <a:off x="2544887" y="4902326"/>
                <a:ext cx="2854248" cy="156607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+mj-lt"/>
                  </a:rPr>
                  <a:t>Relative reduction in d</a:t>
                </a:r>
                <a:r>
                  <a:rPr lang="en-US" sz="1600" i="0" u="none" strike="noStrike" baseline="0" dirty="0">
                    <a:solidFill>
                      <a:schemeClr val="bg1"/>
                    </a:solidFill>
                    <a:latin typeface="+mj-lt"/>
                  </a:rPr>
                  <a:t>eep SSI incidence was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600" b="1" i="0" u="none" strike="noStrike" baseline="0" dirty="0">
                    <a:solidFill>
                      <a:schemeClr val="bg1"/>
                    </a:solidFill>
                    <a:latin typeface="+mj-lt"/>
                  </a:rPr>
                  <a:t>similar at 90 days </a:t>
                </a:r>
                <a:r>
                  <a:rPr lang="en-US" sz="1600" i="0" u="none" strike="noStrike" baseline="0" dirty="0">
                    <a:solidFill>
                      <a:schemeClr val="bg1"/>
                    </a:solidFill>
                    <a:latin typeface="+mj-lt"/>
                  </a:rPr>
                  <a:t>to 30 days</a:t>
                </a:r>
                <a:r>
                  <a:rPr lang="en-US" sz="1600" b="1" i="0" u="none" strike="noStrike" baseline="0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US" sz="1600" b="0" i="0" u="none" strike="noStrike" baseline="0" dirty="0">
                    <a:solidFill>
                      <a:schemeClr val="bg1"/>
                    </a:solidFill>
                    <a:latin typeface="+mj-lt"/>
                  </a:rPr>
                  <a:t>after surgery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400" b="0" i="0" u="none" strike="noStrike" baseline="0" dirty="0">
                    <a:solidFill>
                      <a:schemeClr val="bg1"/>
                    </a:solidFill>
                    <a:latin typeface="+mj-lt"/>
                  </a:rPr>
                  <a:t>(2.3 vs 6.4%;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400" b="0" i="0" u="none" strike="noStrike" baseline="0" dirty="0">
                    <a:solidFill>
                      <a:schemeClr val="bg1"/>
                    </a:solidFill>
                    <a:latin typeface="+mj-lt"/>
                  </a:rPr>
                  <a:t>64% relative reduction</a:t>
                </a:r>
                <a:r>
                  <a:rPr lang="en-US" sz="1600" b="0" i="0" u="none" strike="noStrike" baseline="0" dirty="0">
                    <a:solidFill>
                      <a:schemeClr val="bg1"/>
                    </a:solidFill>
                    <a:latin typeface="+mj-lt"/>
                  </a:rPr>
                  <a:t>)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726295-E55E-C54A-A782-1152D8CA8353}"/>
              </a:ext>
            </a:extLst>
          </p:cNvPr>
          <p:cNvGrpSpPr/>
          <p:nvPr/>
        </p:nvGrpSpPr>
        <p:grpSpPr>
          <a:xfrm>
            <a:off x="7229379" y="1354250"/>
            <a:ext cx="4472955" cy="3294563"/>
            <a:chOff x="10713711" y="2709947"/>
            <a:chExt cx="4472955" cy="3294563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A1E4443-8E4F-DA49-94E6-ACD579AD9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27600">
              <a:off x="11302907" y="2120751"/>
              <a:ext cx="3294563" cy="4472955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6463BA9-5D31-E945-A35D-B193EFF1A68F}"/>
                </a:ext>
              </a:extLst>
            </p:cNvPr>
            <p:cNvGrpSpPr/>
            <p:nvPr/>
          </p:nvGrpSpPr>
          <p:grpSpPr>
            <a:xfrm>
              <a:off x="10932733" y="3283798"/>
              <a:ext cx="3852000" cy="2124580"/>
              <a:chOff x="6453093" y="3682943"/>
              <a:chExt cx="3852000" cy="2124580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EF02182-939A-48A2-9437-741F5FA0B8D6}"/>
                  </a:ext>
                </a:extLst>
              </p:cNvPr>
              <p:cNvSpPr txBox="1"/>
              <p:nvPr/>
            </p:nvSpPr>
            <p:spPr>
              <a:xfrm>
                <a:off x="6453093" y="4543074"/>
                <a:ext cx="3852000" cy="126444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sz="1600" b="1" i="0" u="none" strike="noStrike" baseline="0" dirty="0">
                    <a:solidFill>
                      <a:schemeClr val="bg1"/>
                    </a:solidFill>
                    <a:latin typeface="+mj-lt"/>
                  </a:rPr>
                  <a:t>Similar </a:t>
                </a:r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h</a:t>
                </a:r>
                <a:r>
                  <a:rPr lang="en-US" sz="1600" b="1" i="0" u="none" strike="noStrike" baseline="0" dirty="0">
                    <a:solidFill>
                      <a:schemeClr val="bg1"/>
                    </a:solidFill>
                    <a:latin typeface="+mj-lt"/>
                  </a:rPr>
                  <a:t>ealth-related quality </a:t>
                </a:r>
                <a:br>
                  <a:rPr lang="en-US" sz="1600" b="1" i="0" u="none" strike="noStrike" baseline="0" dirty="0">
                    <a:solidFill>
                      <a:schemeClr val="bg1"/>
                    </a:solidFill>
                    <a:latin typeface="+mj-lt"/>
                  </a:rPr>
                </a:br>
                <a:r>
                  <a:rPr lang="en-US" sz="1600" b="0" i="0" u="none" strike="noStrike" baseline="0" dirty="0">
                    <a:solidFill>
                      <a:schemeClr val="bg1"/>
                    </a:solidFill>
                    <a:latin typeface="+mj-lt"/>
                  </a:rPr>
                  <a:t>of life scores at 120 days </a:t>
                </a:r>
                <a:br>
                  <a:rPr lang="en-US" sz="1600" b="0" i="0" u="none" strike="noStrike" baseline="0" dirty="0">
                    <a:solidFill>
                      <a:schemeClr val="bg1"/>
                    </a:solidFill>
                    <a:latin typeface="+mj-lt"/>
                  </a:rPr>
                </a:br>
                <a:r>
                  <a:rPr lang="en-US" sz="1600" b="0" i="0" u="none" strike="noStrike" baseline="0" dirty="0">
                    <a:solidFill>
                      <a:schemeClr val="bg1"/>
                    </a:solidFill>
                    <a:latin typeface="+mj-lt"/>
                  </a:rPr>
                  <a:t>after surgery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+mj-lt"/>
                  </a:rPr>
                  <a:t>(EQ-VAS scores: 67.7 vs 69.1;</a:t>
                </a:r>
                <a:br>
                  <a:rPr lang="en-US" sz="1400" dirty="0">
                    <a:solidFill>
                      <a:schemeClr val="bg1"/>
                    </a:solidFill>
                    <a:latin typeface="+mj-lt"/>
                  </a:rPr>
                </a:br>
                <a:r>
                  <a:rPr lang="en-US" sz="1400" dirty="0">
                    <a:solidFill>
                      <a:schemeClr val="bg1"/>
                    </a:solidFill>
                    <a:latin typeface="+mj-lt"/>
                  </a:rPr>
                  <a:t> and EQ-5D scores: 0.46 vs 0.48)</a:t>
                </a:r>
              </a:p>
            </p:txBody>
          </p: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1F45BE91-70A6-45DC-9187-FCA64F50C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2693" y="3682943"/>
                <a:ext cx="812800" cy="812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067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8F763-F2C6-4B6C-B99F-59448B62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8400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Masters J, </a:t>
            </a:r>
            <a:r>
              <a:rPr lang="en-GB" sz="2400" b="0" i="1" dirty="0"/>
              <a:t>et al</a:t>
            </a:r>
            <a:r>
              <a:rPr lang="en-GB" sz="2400" b="0" dirty="0"/>
              <a:t>. 2021</a:t>
            </a:r>
            <a:r>
              <a:rPr lang="en-GB" sz="2400" b="0" baseline="30000" dirty="0"/>
              <a:t>9</a:t>
            </a:r>
            <a:br>
              <a:rPr lang="en-GB" sz="2400" b="0" dirty="0"/>
            </a:br>
            <a:r>
              <a:rPr lang="en-GB" sz="1800" b="0" dirty="0"/>
              <a:t>Conclusion</a:t>
            </a: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2942429-47E3-CF4E-82B6-DC534E4B397E}"/>
              </a:ext>
            </a:extLst>
          </p:cNvPr>
          <p:cNvGrpSpPr/>
          <p:nvPr/>
        </p:nvGrpSpPr>
        <p:grpSpPr>
          <a:xfrm>
            <a:off x="2236370" y="2592128"/>
            <a:ext cx="7719261" cy="1673744"/>
            <a:chOff x="1746078" y="2603715"/>
            <a:chExt cx="7719261" cy="1673744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FF35023-89BA-4F99-9A07-AC54AF146759}"/>
                </a:ext>
              </a:extLst>
            </p:cNvPr>
            <p:cNvSpPr/>
            <p:nvPr/>
          </p:nvSpPr>
          <p:spPr>
            <a:xfrm>
              <a:off x="1746078" y="2603715"/>
              <a:ext cx="7719260" cy="1673744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5B898797-2C0C-4159-AEF4-9D54C676D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9339" y="2840423"/>
              <a:ext cx="1200329" cy="1200329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6FBE254-826F-4ED9-AA85-A2FFAEE993BF}"/>
                </a:ext>
              </a:extLst>
            </p:cNvPr>
            <p:cNvSpPr txBox="1"/>
            <p:nvPr/>
          </p:nvSpPr>
          <p:spPr>
            <a:xfrm>
              <a:off x="3450251" y="2761593"/>
              <a:ext cx="6015088" cy="13866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Patients undergoing </a:t>
              </a:r>
              <a:r>
                <a:rPr lang="en-US" sz="1800" b="1" i="0" u="none" strike="noStrike" baseline="0" dirty="0">
                  <a:solidFill>
                    <a:srgbClr val="FFFFFF"/>
                  </a:solidFill>
                  <a:latin typeface="+mj-lt"/>
                </a:rPr>
                <a:t>hip fracture </a:t>
              </a: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surgery </a:t>
              </a:r>
              <a:b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had a </a:t>
              </a:r>
              <a:r>
                <a:rPr lang="en-US" sz="1800" b="1" i="0" u="none" strike="noStrike" baseline="0" dirty="0">
                  <a:solidFill>
                    <a:srgbClr val="FFFFFF"/>
                  </a:solidFill>
                  <a:latin typeface="+mj-lt"/>
                </a:rPr>
                <a:t>lower incidence of deep SSIs </a:t>
              </a: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with use </a:t>
              </a:r>
              <a:b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of </a:t>
              </a:r>
              <a:r>
                <a:rPr lang="en-US" sz="1800" b="1" i="0" u="none" strike="noStrike" baseline="0" dirty="0">
                  <a:solidFill>
                    <a:srgbClr val="FFFFFF"/>
                  </a:solidFill>
                  <a:latin typeface="+mj-lt"/>
                </a:rPr>
                <a:t>PICO</a:t>
              </a:r>
              <a:r>
                <a:rPr lang="en-US" sz="1800" b="1" i="0" u="none" strike="noStrike" baseline="30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US" sz="1800" b="1" i="0" u="none" strike="noStrike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sz="1800" b="1" i="0" u="none" strike="noStrike" baseline="0" dirty="0" err="1">
                  <a:solidFill>
                    <a:srgbClr val="FFFFFF"/>
                  </a:solidFill>
                  <a:latin typeface="+mj-lt"/>
                </a:rPr>
                <a:t>sNPWT</a:t>
              </a:r>
              <a:r>
                <a:rPr lang="en-US" sz="1800" b="1" i="0" u="none" strike="noStrike" baseline="0" dirty="0">
                  <a:solidFill>
                    <a:srgbClr val="FFFFFF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than with standard dressings </a:t>
              </a:r>
              <a:b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rgbClr val="FFFFFF"/>
                  </a:solidFill>
                  <a:latin typeface="+mj-lt"/>
                </a:rPr>
                <a:t>at 30- and 90-days post surgery.</a:t>
              </a:r>
              <a:endParaRPr lang="en-US" dirty="0">
                <a:latin typeface="+mj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A5164AC-A4E8-B842-A072-C4E910C97F26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603604" y="336200"/>
            <a:chExt cx="1865534" cy="464471"/>
          </a:xfrm>
          <a:solidFill>
            <a:srgbClr val="B4BC00"/>
          </a:solidFill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DE57CC-D963-4B4B-A9DC-AC4CFA536927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Hip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1591B2A-6D99-7143-A50F-3C82235131C9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A8CAD117-626E-4D40-B971-DCF5DB7078EE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6CD91FB-C1AF-5E4A-A4CA-ED595A41C4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3" name="TextBox 12">
            <a:hlinkClick r:id="rId5" action="ppaction://hlinksldjump"/>
            <a:extLst>
              <a:ext uri="{FF2B5EF4-FFF2-40B4-BE49-F238E27FC236}">
                <a16:creationId xmlns:a16="http://schemas.microsoft.com/office/drawing/2014/main" id="{03FAAA19-532F-7241-8E19-D90ADA8138BB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D8EB00F8-4A12-B240-B500-5BE034CF88DA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21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05013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Helito</a:t>
            </a:r>
            <a:r>
              <a:rPr lang="en-GB" sz="2400" b="0" dirty="0"/>
              <a:t> CP, </a:t>
            </a:r>
            <a:r>
              <a:rPr lang="en-GB" sz="2400" b="0" i="1" dirty="0"/>
              <a:t>et al</a:t>
            </a:r>
            <a:r>
              <a:rPr lang="en-GB" sz="2400" b="0" dirty="0"/>
              <a:t>. 2020</a:t>
            </a:r>
            <a:r>
              <a:rPr lang="en-GB" sz="2400" b="0" baseline="30000" dirty="0"/>
              <a:t>4</a:t>
            </a:r>
            <a:br>
              <a:rPr lang="en-GB" b="0" dirty="0"/>
            </a:br>
            <a:r>
              <a:rPr lang="en-GB" sz="1800" b="0" dirty="0"/>
              <a:t>Study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59DC1-6BA4-4570-A5ED-9F49279A1C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8703" y="1146051"/>
            <a:ext cx="10639265" cy="670440"/>
          </a:xfrm>
        </p:spPr>
        <p:txBody>
          <a:bodyPr wrap="square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FC30A5-C899-4CFA-9D66-EE9951A399D3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603604" y="336200"/>
            <a:chExt cx="1865534" cy="464471"/>
          </a:xfrm>
          <a:solidFill>
            <a:srgbClr val="F2D007"/>
          </a:solidFill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51286EE-1DBD-4372-90FC-F1B96B897A13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Knee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C0D7C41-3EE3-4CD6-B267-3C73F232488C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53BBE72-486D-44EC-B6EC-39DB3BD6F9C2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128FDF7F-EEBA-42C8-A399-BAFB7CF06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4A0905E-12F4-4591-B7CB-C1B2B26C78F2}"/>
              </a:ext>
            </a:extLst>
          </p:cNvPr>
          <p:cNvSpPr txBox="1"/>
          <p:nvPr/>
        </p:nvSpPr>
        <p:spPr>
          <a:xfrm>
            <a:off x="360000" y="1470304"/>
            <a:ext cx="11832000" cy="2971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 consecutive, non-</a:t>
            </a:r>
            <a:r>
              <a:rPr lang="en-US" dirty="0" err="1"/>
              <a:t>randomised</a:t>
            </a:r>
            <a:r>
              <a:rPr lang="en-US" dirty="0"/>
              <a:t> case series of </a:t>
            </a:r>
            <a:r>
              <a:rPr lang="en-US"/>
              <a:t>patients who </a:t>
            </a:r>
            <a:r>
              <a:rPr lang="en-US" dirty="0"/>
              <a:t>underwent unilateral TKA 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114B90B-1E1A-2E44-BDC7-2BB024820103}"/>
              </a:ext>
            </a:extLst>
          </p:cNvPr>
          <p:cNvGrpSpPr/>
          <p:nvPr/>
        </p:nvGrpSpPr>
        <p:grpSpPr>
          <a:xfrm>
            <a:off x="360000" y="2347046"/>
            <a:ext cx="4588057" cy="3910856"/>
            <a:chOff x="360000" y="2316050"/>
            <a:chExt cx="4588057" cy="391085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8C1FB6D-88E5-4A4F-B016-EB2641895698}"/>
                </a:ext>
              </a:extLst>
            </p:cNvPr>
            <p:cNvGrpSpPr/>
            <p:nvPr/>
          </p:nvGrpSpPr>
          <p:grpSpPr>
            <a:xfrm>
              <a:off x="360000" y="2316050"/>
              <a:ext cx="4588057" cy="1895447"/>
              <a:chOff x="1361166" y="2632524"/>
              <a:chExt cx="4309816" cy="1811142"/>
            </a:xfrm>
          </p:grpSpPr>
          <p:sp>
            <p:nvSpPr>
              <p:cNvPr id="59" name="Rectangle: Rounded Corners 40">
                <a:extLst>
                  <a:ext uri="{FF2B5EF4-FFF2-40B4-BE49-F238E27FC236}">
                    <a16:creationId xmlns:a16="http://schemas.microsoft.com/office/drawing/2014/main" id="{699B36C1-A439-D74C-B743-C8F23FFC6C42}"/>
                  </a:ext>
                </a:extLst>
              </p:cNvPr>
              <p:cNvSpPr/>
              <p:nvPr/>
            </p:nvSpPr>
            <p:spPr>
              <a:xfrm>
                <a:off x="1782051" y="3067714"/>
                <a:ext cx="3888931" cy="137595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PICO</a:t>
                </a:r>
                <a:r>
                  <a:rPr kumimoji="0" lang="en-GB" sz="1800" b="1" i="0" u="none" strike="noStrike" kern="1200" cap="none" spc="0" normalizeH="0" baseline="3000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◊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sNPWT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n=97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70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Mean BMI: 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27</a:t>
                </a: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.9kg/m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1F2622F7-911D-784E-B68D-97E06E5018B3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7EB22667-501E-8C44-ACC8-3303CF1AE97D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62" name="Picture 61">
                  <a:extLst>
                    <a:ext uri="{FF2B5EF4-FFF2-40B4-BE49-F238E27FC236}">
                      <a16:creationId xmlns:a16="http://schemas.microsoft.com/office/drawing/2014/main" id="{D672D6F0-F171-EE45-998D-0161BF6CA3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7F7AC88-95E6-0445-AF33-FFF30A0BCAC2}"/>
                </a:ext>
              </a:extLst>
            </p:cNvPr>
            <p:cNvGrpSpPr/>
            <p:nvPr/>
          </p:nvGrpSpPr>
          <p:grpSpPr>
            <a:xfrm>
              <a:off x="360000" y="4330519"/>
              <a:ext cx="4588057" cy="1896387"/>
              <a:chOff x="1361166" y="4445916"/>
              <a:chExt cx="4309816" cy="1812040"/>
            </a:xfrm>
          </p:grpSpPr>
          <p:sp>
            <p:nvSpPr>
              <p:cNvPr id="55" name="Rectangle: Rounded Corners 36">
                <a:extLst>
                  <a:ext uri="{FF2B5EF4-FFF2-40B4-BE49-F238E27FC236}">
                    <a16:creationId xmlns:a16="http://schemas.microsoft.com/office/drawing/2014/main" id="{A8CFDF48-EA51-784B-9B16-B985645884AD}"/>
                  </a:ext>
                </a:extLst>
              </p:cNvPr>
              <p:cNvSpPr/>
              <p:nvPr/>
            </p:nvSpPr>
            <p:spPr>
              <a:xfrm>
                <a:off x="1782050" y="4882004"/>
                <a:ext cx="3888932" cy="137595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n=1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99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66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Mean BMI: 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27.4</a:t>
                </a: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56F1B95-3C59-E742-95BA-543E7924F408}"/>
                  </a:ext>
                </a:extLst>
              </p:cNvPr>
              <p:cNvGrpSpPr/>
              <p:nvPr/>
            </p:nvGrpSpPr>
            <p:grpSpPr>
              <a:xfrm>
                <a:off x="1361166" y="4445916"/>
                <a:ext cx="845420" cy="859970"/>
                <a:chOff x="1061602" y="3929007"/>
                <a:chExt cx="845420" cy="859970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661FCD17-C479-6043-B627-0317737A0855}"/>
                    </a:ext>
                  </a:extLst>
                </p:cNvPr>
                <p:cNvSpPr/>
                <p:nvPr/>
              </p:nvSpPr>
              <p:spPr>
                <a:xfrm>
                  <a:off x="1061602" y="3929007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CC1689CE-85FF-C94A-A252-8F70031735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109008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9" name="TextBox 28">
            <a:hlinkClick r:id="rId6" action="ppaction://hlinksldjump"/>
            <a:extLst>
              <a:ext uri="{FF2B5EF4-FFF2-40B4-BE49-F238E27FC236}">
                <a16:creationId xmlns:a16="http://schemas.microsoft.com/office/drawing/2014/main" id="{D419A28E-FE22-BB4B-90B8-E85A5DFC0041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30" name="Slide Number Placeholder 6">
            <a:extLst>
              <a:ext uri="{FF2B5EF4-FFF2-40B4-BE49-F238E27FC236}">
                <a16:creationId xmlns:a16="http://schemas.microsoft.com/office/drawing/2014/main" id="{6FB2462B-3072-E64C-B388-B7899D11D2A6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22</a:t>
            </a:fld>
            <a:endParaRPr lang="en-GB" sz="9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FC9E543-7EFF-204A-AB61-B8A28CF6EE05}"/>
              </a:ext>
            </a:extLst>
          </p:cNvPr>
          <p:cNvGrpSpPr/>
          <p:nvPr/>
        </p:nvGrpSpPr>
        <p:grpSpPr>
          <a:xfrm>
            <a:off x="5565162" y="2960153"/>
            <a:ext cx="6227443" cy="3141108"/>
            <a:chOff x="5628226" y="2881323"/>
            <a:chExt cx="6227443" cy="3141108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C782DE4-05B8-1741-BF73-88D7A8B4560C}"/>
                </a:ext>
              </a:extLst>
            </p:cNvPr>
            <p:cNvSpPr/>
            <p:nvPr/>
          </p:nvSpPr>
          <p:spPr>
            <a:xfrm>
              <a:off x="5628226" y="2881323"/>
              <a:ext cx="6227443" cy="3141108"/>
            </a:xfrm>
            <a:prstGeom prst="roundRect">
              <a:avLst>
                <a:gd name="adj" fmla="val 5717"/>
              </a:avLst>
            </a:prstGeom>
            <a:noFill/>
            <a:ln w="38100">
              <a:solidFill>
                <a:srgbClr val="79CA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DA767B-3B2B-4609-9675-FBF43AB22B7F}"/>
                </a:ext>
              </a:extLst>
            </p:cNvPr>
            <p:cNvSpPr txBox="1"/>
            <p:nvPr/>
          </p:nvSpPr>
          <p:spPr>
            <a:xfrm>
              <a:off x="6743452" y="3022507"/>
              <a:ext cx="4860000" cy="1381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1600" b="1" dirty="0"/>
                <a:t>All wounds </a:t>
              </a:r>
              <a:r>
                <a:rPr lang="en-GB" sz="1600" dirty="0"/>
                <a:t>were evaluated weekly </a:t>
              </a:r>
              <a:br>
                <a:rPr lang="en-GB" sz="1600" dirty="0"/>
              </a:br>
              <a:r>
                <a:rPr lang="en-GB" sz="1600" dirty="0"/>
                <a:t>for 6 weeks, then at 3, 6, 9 and 12 months </a:t>
              </a:r>
              <a:endParaRPr lang="en-GB" sz="1600" dirty="0">
                <a:latin typeface="+mj-lt"/>
              </a:endParaRPr>
            </a:p>
            <a:p>
              <a:pPr>
                <a:lnSpc>
                  <a:spcPct val="110000"/>
                </a:lnSpc>
                <a:spcBef>
                  <a:spcPts val="1200"/>
                </a:spcBef>
              </a:pPr>
              <a:r>
                <a:rPr lang="en-GB" sz="1600" b="1" dirty="0">
                  <a:latin typeface="+mj-lt"/>
                </a:rPr>
                <a:t>Wounds with SSCs </a:t>
              </a:r>
              <a:r>
                <a:rPr lang="en-GB" sz="1600" dirty="0">
                  <a:latin typeface="+mj-lt"/>
                </a:rPr>
                <a:t>were evaluated weekly </a:t>
              </a:r>
              <a:br>
                <a:rPr lang="en-GB" sz="1600" dirty="0">
                  <a:latin typeface="+mj-lt"/>
                </a:rPr>
              </a:br>
              <a:r>
                <a:rPr lang="en-GB" sz="1600" dirty="0">
                  <a:latin typeface="+mj-lt"/>
                </a:rPr>
                <a:t>until resolution</a:t>
              </a:r>
              <a:endParaRPr lang="en-GB" sz="1600" baseline="30000" dirty="0">
                <a:highlight>
                  <a:srgbClr val="FFFF00"/>
                </a:highlight>
                <a:latin typeface="+mj-lt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3BCC70-087C-48F6-8518-15EAA3B73541}"/>
                </a:ext>
              </a:extLst>
            </p:cNvPr>
            <p:cNvSpPr/>
            <p:nvPr/>
          </p:nvSpPr>
          <p:spPr>
            <a:xfrm>
              <a:off x="6743453" y="4930344"/>
              <a:ext cx="4860000" cy="9143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/>
                <a:t>More than half of all patients (51.7%) </a:t>
              </a:r>
              <a:br>
                <a:rPr lang="en-US" sz="1600" dirty="0"/>
              </a:br>
              <a:r>
                <a:rPr lang="en-US" sz="1600" dirty="0"/>
                <a:t>had ≥1 risk factor for SSCs </a:t>
              </a:r>
            </a:p>
            <a:p>
              <a:pPr>
                <a:lnSpc>
                  <a:spcPct val="120000"/>
                </a:lnSpc>
              </a:pPr>
              <a:r>
                <a:rPr lang="en-US" sz="1400" dirty="0"/>
                <a:t>(</a:t>
              </a:r>
              <a:r>
                <a:rPr lang="en-US" sz="1400" dirty="0" err="1"/>
                <a:t>eg</a:t>
              </a:r>
              <a:r>
                <a:rPr lang="en-US" sz="1400" dirty="0"/>
                <a:t>, diabetes, obesity, smokers)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E90177-EDB8-DD49-8CCA-3D7457381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5081" y="3306777"/>
              <a:ext cx="812800" cy="8128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70B8FA3-5A3F-8B47-B40D-CAE6A05C9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5081" y="4981120"/>
              <a:ext cx="812800" cy="812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039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Helito</a:t>
            </a:r>
            <a:r>
              <a:rPr lang="en-GB" sz="2400" b="0" dirty="0"/>
              <a:t> CP, </a:t>
            </a:r>
            <a:r>
              <a:rPr lang="en-GB" sz="2400" b="0" i="1" dirty="0"/>
              <a:t>et al</a:t>
            </a:r>
            <a:r>
              <a:rPr lang="en-GB" sz="2400" b="0" dirty="0"/>
              <a:t>. 2020</a:t>
            </a:r>
            <a:r>
              <a:rPr lang="en-GB" sz="2400" b="0" baseline="30000" dirty="0"/>
              <a:t>4</a:t>
            </a:r>
            <a:br>
              <a:rPr lang="en-GB" b="0" dirty="0"/>
            </a:br>
            <a:r>
              <a:rPr lang="en-GB" sz="1800" b="0" dirty="0"/>
              <a:t>Results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4B1ACC4-48C4-4647-A023-3851E8A30ED1}"/>
              </a:ext>
            </a:extLst>
          </p:cNvPr>
          <p:cNvGrpSpPr/>
          <p:nvPr/>
        </p:nvGrpSpPr>
        <p:grpSpPr>
          <a:xfrm>
            <a:off x="7616068" y="1689757"/>
            <a:ext cx="3891834" cy="2607936"/>
            <a:chOff x="6559758" y="1831651"/>
            <a:chExt cx="3891834" cy="260793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576C331-07A1-7E4B-A054-51CA02977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965918">
              <a:off x="7172436" y="1294273"/>
              <a:ext cx="2607936" cy="3682691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68B5CA0-042C-3148-B538-C77C3105C61D}"/>
                </a:ext>
              </a:extLst>
            </p:cNvPr>
            <p:cNvGrpSpPr/>
            <p:nvPr/>
          </p:nvGrpSpPr>
          <p:grpSpPr>
            <a:xfrm>
              <a:off x="6559758" y="2065652"/>
              <a:ext cx="3891834" cy="2117164"/>
              <a:chOff x="9104813" y="3055396"/>
              <a:chExt cx="3891834" cy="211716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EE35731-FE50-4844-8F52-57257AEDE3B1}"/>
                  </a:ext>
                </a:extLst>
              </p:cNvPr>
              <p:cNvSpPr/>
              <p:nvPr/>
            </p:nvSpPr>
            <p:spPr>
              <a:xfrm>
                <a:off x="9104813" y="3815778"/>
                <a:ext cx="3891834" cy="1356782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sz="1600" b="1" dirty="0">
                    <a:solidFill>
                      <a:schemeClr val="bg1"/>
                    </a:solidFill>
                  </a:rPr>
                  <a:t>Significant relative </a:t>
                </a:r>
                <a:br>
                  <a:rPr lang="en-US" sz="1600" b="1" dirty="0">
                    <a:solidFill>
                      <a:schemeClr val="bg1"/>
                    </a:solidFill>
                  </a:rPr>
                </a:br>
                <a:r>
                  <a:rPr lang="en-US" sz="1600" b="1" dirty="0">
                    <a:solidFill>
                      <a:schemeClr val="bg1"/>
                    </a:solidFill>
                  </a:rPr>
                  <a:t>reductions </a:t>
                </a:r>
                <a:r>
                  <a:rPr lang="en-US" sz="1600" dirty="0">
                    <a:solidFill>
                      <a:schemeClr val="bg1"/>
                    </a:solidFill>
                  </a:rPr>
                  <a:t>in skin </a:t>
                </a:r>
                <a:r>
                  <a:rPr lang="en-US" sz="1600" b="1" dirty="0">
                    <a:solidFill>
                      <a:schemeClr val="bg1"/>
                    </a:solidFill>
                  </a:rPr>
                  <a:t>necrosis</a:t>
                </a:r>
                <a:r>
                  <a:rPr lang="en-US" sz="1600" dirty="0">
                    <a:solidFill>
                      <a:schemeClr val="bg1"/>
                    </a:solidFill>
                  </a:rPr>
                  <a:t> </a:t>
                </a:r>
                <a:br>
                  <a:rPr lang="en-US" dirty="0">
                    <a:solidFill>
                      <a:schemeClr val="bg1"/>
                    </a:solidFill>
                  </a:rPr>
                </a:br>
                <a:r>
                  <a:rPr lang="en-US" sz="1400" dirty="0">
                    <a:solidFill>
                      <a:schemeClr val="bg1"/>
                    </a:solidFill>
                  </a:rPr>
                  <a:t>(8.5 vs 2.1%, p=0.04)</a:t>
                </a:r>
                <a:br>
                  <a:rPr lang="en-US" dirty="0">
                    <a:solidFill>
                      <a:schemeClr val="bg1"/>
                    </a:solidFill>
                  </a:rPr>
                </a:br>
                <a:r>
                  <a:rPr lang="en-US" sz="1600" dirty="0">
                    <a:solidFill>
                      <a:schemeClr val="bg1"/>
                    </a:solidFill>
                  </a:rPr>
                  <a:t>and </a:t>
                </a:r>
                <a:r>
                  <a:rPr lang="en-US" sz="1600" b="1" dirty="0">
                    <a:solidFill>
                      <a:schemeClr val="bg1"/>
                    </a:solidFill>
                  </a:rPr>
                  <a:t>wound dehiscence </a:t>
                </a:r>
                <a:br>
                  <a:rPr lang="en-US" b="1" dirty="0">
                    <a:solidFill>
                      <a:schemeClr val="bg1"/>
                    </a:solidFill>
                  </a:rPr>
                </a:br>
                <a:r>
                  <a:rPr lang="en-US" sz="1400" dirty="0">
                    <a:solidFill>
                      <a:schemeClr val="bg1"/>
                    </a:solidFill>
                  </a:rPr>
                  <a:t>(10.1 vs 3.1%, p=0.03)</a:t>
                </a:r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25CC43F-C0DD-48F5-95F9-47762739D0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92772" y="3055396"/>
                <a:ext cx="706010" cy="706010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F6F77C-E8EE-0B48-9856-6AD920F79418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603604" y="336200"/>
            <a:chExt cx="1865534" cy="464471"/>
          </a:xfrm>
          <a:solidFill>
            <a:srgbClr val="F2D007"/>
          </a:solidFill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28C6E46-DC65-F044-9DEA-7EAF01A40FFE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Knee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D1A9738-5BD2-6B4B-A1EC-1580CE69349A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CF286AAF-8197-D749-BA25-238BADA4BAE0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F8A5677-A3D8-F94F-B290-CF73AB3C68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DFAD4E-B1F8-9C4E-B50C-33F781CA4D07}"/>
              </a:ext>
            </a:extLst>
          </p:cNvPr>
          <p:cNvGrpSpPr/>
          <p:nvPr/>
        </p:nvGrpSpPr>
        <p:grpSpPr>
          <a:xfrm>
            <a:off x="6181953" y="4028307"/>
            <a:ext cx="3459624" cy="2449969"/>
            <a:chOff x="6040059" y="4185967"/>
            <a:chExt cx="3459624" cy="2449969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F01195AE-EB6D-7846-80B0-D8B6F5642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965918">
              <a:off x="6544886" y="3681140"/>
              <a:ext cx="2449969" cy="3459624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659F438-F3DD-334D-8807-36981D3117A7}"/>
                </a:ext>
              </a:extLst>
            </p:cNvPr>
            <p:cNvGrpSpPr/>
            <p:nvPr/>
          </p:nvGrpSpPr>
          <p:grpSpPr>
            <a:xfrm>
              <a:off x="6123374" y="4456970"/>
              <a:ext cx="3335937" cy="1696970"/>
              <a:chOff x="6402338" y="4549958"/>
              <a:chExt cx="3335937" cy="1696970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5CA99C8-AF72-44B1-80B1-8ADA6094B8AF}"/>
                  </a:ext>
                </a:extLst>
              </p:cNvPr>
              <p:cNvSpPr/>
              <p:nvPr/>
            </p:nvSpPr>
            <p:spPr>
              <a:xfrm>
                <a:off x="6402338" y="5231265"/>
                <a:ext cx="3335937" cy="1015663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n-GB" sz="1600" b="1" dirty="0">
                    <a:solidFill>
                      <a:schemeClr val="bg1"/>
                    </a:solidFill>
                  </a:rPr>
                  <a:t>Significant reduction </a:t>
                </a:r>
                <a:br>
                  <a:rPr lang="en-GB" sz="1600" b="1" dirty="0">
                    <a:solidFill>
                      <a:schemeClr val="bg1"/>
                    </a:solidFill>
                  </a:rPr>
                </a:br>
                <a:r>
                  <a:rPr lang="en-US" sz="1600" dirty="0">
                    <a:solidFill>
                      <a:srgbClr val="FFFFFF"/>
                    </a:solidFill>
                  </a:rPr>
                  <a:t>in </a:t>
                </a:r>
                <a:r>
                  <a:rPr lang="en-US" sz="1600" b="1" dirty="0">
                    <a:solidFill>
                      <a:srgbClr val="FFFFFF"/>
                    </a:solidFill>
                  </a:rPr>
                  <a:t>surgical reintervention</a:t>
                </a:r>
                <a:endParaRPr lang="en-US" sz="1600" dirty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US" sz="1400" dirty="0">
                    <a:solidFill>
                      <a:srgbClr val="FFFFFF"/>
                    </a:solidFill>
                  </a:rPr>
                  <a:t>(8.5 vs 2.0%, </a:t>
                </a:r>
                <a:br>
                  <a:rPr lang="en-US" sz="1400" dirty="0">
                    <a:solidFill>
                      <a:srgbClr val="FFFFFF"/>
                    </a:solidFill>
                  </a:rPr>
                </a:br>
                <a:r>
                  <a:rPr lang="en-US" sz="1400" dirty="0">
                    <a:solidFill>
                      <a:srgbClr val="FFFFFF"/>
                    </a:solidFill>
                  </a:rPr>
                  <a:t>respectively; p=0.001)</a:t>
                </a:r>
                <a:endParaRPr lang="en-GB" sz="140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A6B4561D-96EC-C443-8642-103C672CD0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17662" y="4549958"/>
                <a:ext cx="655608" cy="655608"/>
              </a:xfrm>
              <a:prstGeom prst="rect">
                <a:avLst/>
              </a:prstGeom>
            </p:spPr>
          </p:pic>
        </p:grpSp>
      </p:grpSp>
      <p:sp>
        <p:nvSpPr>
          <p:cNvPr id="44" name="TextBox 43">
            <a:hlinkClick r:id="rId7" action="ppaction://hlinksldjump"/>
            <a:extLst>
              <a:ext uri="{FF2B5EF4-FFF2-40B4-BE49-F238E27FC236}">
                <a16:creationId xmlns:a16="http://schemas.microsoft.com/office/drawing/2014/main" id="{4273523A-8467-B341-BED5-311CBED446A0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45" name="Slide Number Placeholder 6">
            <a:extLst>
              <a:ext uri="{FF2B5EF4-FFF2-40B4-BE49-F238E27FC236}">
                <a16:creationId xmlns:a16="http://schemas.microsoft.com/office/drawing/2014/main" id="{5C398DB3-BAE7-4244-A8DC-5A7A01DE4B0F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23</a:t>
            </a:fld>
            <a:endParaRPr lang="en-GB" sz="9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C3ABFF-9F68-7D4A-B7EC-87F2E801F3D8}"/>
              </a:ext>
            </a:extLst>
          </p:cNvPr>
          <p:cNvSpPr txBox="1"/>
          <p:nvPr/>
        </p:nvSpPr>
        <p:spPr>
          <a:xfrm>
            <a:off x="360000" y="1188000"/>
            <a:ext cx="8523024" cy="2971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Compared with standard dressings, use of PICO</a:t>
            </a:r>
            <a:r>
              <a:rPr lang="en-GB" baseline="30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◊</a:t>
            </a:r>
            <a:r>
              <a:rPr lang="en-GB" b="1" baseline="30000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err="1"/>
              <a:t>sNPWT</a:t>
            </a:r>
            <a:r>
              <a:rPr lang="en-US" dirty="0"/>
              <a:t> resulted in: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11EC06-7FD2-F843-8FA0-F848C2997FBF}"/>
              </a:ext>
            </a:extLst>
          </p:cNvPr>
          <p:cNvGrpSpPr/>
          <p:nvPr/>
        </p:nvGrpSpPr>
        <p:grpSpPr>
          <a:xfrm>
            <a:off x="826813" y="1786540"/>
            <a:ext cx="4821725" cy="1136347"/>
            <a:chOff x="481212" y="2288166"/>
            <a:chExt cx="4821725" cy="113634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B8DF777-1632-4C43-973C-5B3F01893A89}"/>
                </a:ext>
              </a:extLst>
            </p:cNvPr>
            <p:cNvSpPr txBox="1"/>
            <p:nvPr/>
          </p:nvSpPr>
          <p:spPr>
            <a:xfrm>
              <a:off x="481212" y="2288166"/>
              <a:ext cx="4821725" cy="1136347"/>
            </a:xfrm>
            <a:prstGeom prst="roundRect">
              <a:avLst/>
            </a:prstGeom>
            <a:solidFill>
              <a:srgbClr val="00729C"/>
            </a:solidFill>
          </p:spPr>
          <p:txBody>
            <a:bodyPr wrap="square" lIns="1800000" anchor="ctr" anchorCtr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significant relative </a:t>
              </a:r>
              <a:br>
                <a:rPr lang="en-US" b="1" dirty="0">
                  <a:solidFill>
                    <a:schemeClr val="bg1"/>
                  </a:solidFill>
                </a:rPr>
              </a:br>
              <a:r>
                <a:rPr lang="en-US" b="1" dirty="0">
                  <a:solidFill>
                    <a:schemeClr val="bg1"/>
                  </a:solidFill>
                </a:rPr>
                <a:t>reduction </a:t>
              </a:r>
              <a:r>
                <a:rPr lang="en-US" dirty="0">
                  <a:solidFill>
                    <a:schemeClr val="bg1"/>
                  </a:solidFill>
                </a:rPr>
                <a:t>in </a:t>
              </a:r>
              <a:r>
                <a:rPr lang="en-US" b="1" dirty="0">
                  <a:solidFill>
                    <a:schemeClr val="bg1"/>
                  </a:solidFill>
                </a:rPr>
                <a:t>SSCs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(p=0.001)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A4A72FB-FA56-4332-BA7C-DE18EA0E0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629" y="2468635"/>
              <a:ext cx="720001" cy="720001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C7EDB5E-7583-3943-A904-F50A1A67F1C3}"/>
                </a:ext>
              </a:extLst>
            </p:cNvPr>
            <p:cNvSpPr txBox="1"/>
            <p:nvPr/>
          </p:nvSpPr>
          <p:spPr>
            <a:xfrm>
              <a:off x="1190700" y="2469050"/>
              <a:ext cx="1472889" cy="615553"/>
            </a:xfrm>
            <a:prstGeom prst="roundRect">
              <a:avLst>
                <a:gd name="adj" fmla="val 0"/>
              </a:avLst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</a:rPr>
                <a:t>38%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60F7198-BA9E-2E4E-8DAE-D4E6B8E0F87F}"/>
              </a:ext>
            </a:extLst>
          </p:cNvPr>
          <p:cNvGrpSpPr/>
          <p:nvPr/>
        </p:nvGrpSpPr>
        <p:grpSpPr>
          <a:xfrm>
            <a:off x="826813" y="3152843"/>
            <a:ext cx="4821725" cy="3268493"/>
            <a:chOff x="575807" y="3203643"/>
            <a:chExt cx="4821725" cy="3268493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2F806D6D-9416-E243-98E4-D8CDF56EB16B}"/>
                </a:ext>
              </a:extLst>
            </p:cNvPr>
            <p:cNvSpPr/>
            <p:nvPr/>
          </p:nvSpPr>
          <p:spPr>
            <a:xfrm>
              <a:off x="575807" y="3203643"/>
              <a:ext cx="4821725" cy="3268493"/>
            </a:xfrm>
            <a:prstGeom prst="roundRect">
              <a:avLst>
                <a:gd name="adj" fmla="val 3707"/>
              </a:avLst>
            </a:prstGeom>
            <a:solidFill>
              <a:schemeClr val="bg1">
                <a:lumMod val="50000"/>
                <a:alpha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45720" rIns="91440" bIns="1800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i="1" strike="sngStrike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FC0D058-E484-2B49-A70E-B4FE6415CA08}"/>
                </a:ext>
              </a:extLst>
            </p:cNvPr>
            <p:cNvSpPr txBox="1"/>
            <p:nvPr/>
          </p:nvSpPr>
          <p:spPr>
            <a:xfrm rot="16200000">
              <a:off x="-490726" y="4506189"/>
              <a:ext cx="2530209" cy="381813"/>
            </a:xfrm>
            <a:prstGeom prst="rect">
              <a:avLst/>
            </a:prstGeom>
            <a:noFill/>
          </p:spPr>
          <p:txBody>
            <a:bodyPr wrap="square" tIns="180000" rtlCol="0">
              <a:spAutoFit/>
            </a:bodyPr>
            <a:lstStyle/>
            <a:p>
              <a:pPr algn="ctr"/>
              <a:r>
                <a:rPr lang="en-GB" sz="1000" b="1" dirty="0"/>
                <a:t>Incidence of SSCs (%)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036FB5D-44D7-4B4F-A322-873986B57061}"/>
                </a:ext>
              </a:extLst>
            </p:cNvPr>
            <p:cNvGrpSpPr/>
            <p:nvPr/>
          </p:nvGrpSpPr>
          <p:grpSpPr>
            <a:xfrm>
              <a:off x="950216" y="3297023"/>
              <a:ext cx="337233" cy="2776440"/>
              <a:chOff x="872520" y="2904113"/>
              <a:chExt cx="337233" cy="2776440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F968ADD-416F-BC49-BEF3-4363C1862586}"/>
                  </a:ext>
                </a:extLst>
              </p:cNvPr>
              <p:cNvSpPr txBox="1"/>
              <p:nvPr/>
            </p:nvSpPr>
            <p:spPr>
              <a:xfrm>
                <a:off x="872520" y="2904113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50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5156C6B-EC79-6D41-AC57-B5B1286B4DD9}"/>
                  </a:ext>
                </a:extLst>
              </p:cNvPr>
              <p:cNvSpPr txBox="1"/>
              <p:nvPr/>
            </p:nvSpPr>
            <p:spPr>
              <a:xfrm>
                <a:off x="872520" y="3410157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40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F9313-1930-4D46-BA31-A81B62ABAA3C}"/>
                  </a:ext>
                </a:extLst>
              </p:cNvPr>
              <p:cNvSpPr txBox="1"/>
              <p:nvPr/>
            </p:nvSpPr>
            <p:spPr>
              <a:xfrm>
                <a:off x="872520" y="3916201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30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BACD8CE-6DAA-C14D-A1F6-99B33FFD2083}"/>
                  </a:ext>
                </a:extLst>
              </p:cNvPr>
              <p:cNvSpPr txBox="1"/>
              <p:nvPr/>
            </p:nvSpPr>
            <p:spPr>
              <a:xfrm>
                <a:off x="872520" y="4422245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20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E4045BF-61AC-C94F-A939-793D9303C5A5}"/>
                  </a:ext>
                </a:extLst>
              </p:cNvPr>
              <p:cNvSpPr txBox="1"/>
              <p:nvPr/>
            </p:nvSpPr>
            <p:spPr>
              <a:xfrm>
                <a:off x="872520" y="4928289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10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17AF641-EA86-2444-9554-DFA0DB494C5D}"/>
                  </a:ext>
                </a:extLst>
              </p:cNvPr>
              <p:cNvSpPr txBox="1"/>
              <p:nvPr/>
            </p:nvSpPr>
            <p:spPr>
              <a:xfrm>
                <a:off x="872520" y="5434332"/>
                <a:ext cx="337233" cy="246221"/>
              </a:xfrm>
              <a:prstGeom prst="rect">
                <a:avLst/>
              </a:prstGeom>
              <a:noFill/>
            </p:spPr>
            <p:txBody>
              <a:bodyPr wrap="square" rIns="72000" rtlCol="0">
                <a:spAutoFit/>
              </a:bodyPr>
              <a:lstStyle/>
              <a:p>
                <a:pPr algn="r"/>
                <a:r>
                  <a:rPr lang="en-GB" sz="1000" dirty="0"/>
                  <a:t>0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761745D-1810-5D49-8831-C2232B96E9FF}"/>
                </a:ext>
              </a:extLst>
            </p:cNvPr>
            <p:cNvGrpSpPr/>
            <p:nvPr/>
          </p:nvGrpSpPr>
          <p:grpSpPr>
            <a:xfrm>
              <a:off x="3259312" y="3644123"/>
              <a:ext cx="1620000" cy="2760466"/>
              <a:chOff x="3259312" y="3644123"/>
              <a:chExt cx="1620000" cy="276046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40AEE37-4C53-BA4D-BFC7-E473BA8120ED}"/>
                  </a:ext>
                </a:extLst>
              </p:cNvPr>
              <p:cNvSpPr txBox="1"/>
              <p:nvPr/>
            </p:nvSpPr>
            <p:spPr>
              <a:xfrm>
                <a:off x="3259312" y="5977943"/>
                <a:ext cx="1620000" cy="426646"/>
              </a:xfrm>
              <a:prstGeom prst="rect">
                <a:avLst/>
              </a:prstGeom>
              <a:noFill/>
            </p:spPr>
            <p:txBody>
              <a:bodyPr wrap="square" tIns="72000" rtlCol="0">
                <a:spAutoFit/>
              </a:bodyPr>
              <a:lstStyle/>
              <a:p>
                <a:pPr algn="ctr"/>
                <a:r>
                  <a:rPr lang="en-GB" sz="1000" b="1" dirty="0"/>
                  <a:t>Conventional dressings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CA17D15-102D-1A4E-892B-7D9C6FD1BF01}"/>
                  </a:ext>
                </a:extLst>
              </p:cNvPr>
              <p:cNvSpPr/>
              <p:nvPr/>
            </p:nvSpPr>
            <p:spPr>
              <a:xfrm>
                <a:off x="3709312" y="3644123"/>
                <a:ext cx="720000" cy="2318076"/>
              </a:xfrm>
              <a:prstGeom prst="rect">
                <a:avLst/>
              </a:prstGeom>
              <a:solidFill>
                <a:schemeClr val="accent6"/>
              </a:solidFill>
              <a:ln w="3175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14400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200" dirty="0">
                    <a:solidFill>
                      <a:schemeClr val="bg1"/>
                    </a:solidFill>
                  </a:rPr>
                  <a:t>45.7%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124A3BF-6C12-5F41-9607-87B41283C0D4}"/>
                </a:ext>
              </a:extLst>
            </p:cNvPr>
            <p:cNvGrpSpPr/>
            <p:nvPr/>
          </p:nvGrpSpPr>
          <p:grpSpPr>
            <a:xfrm>
              <a:off x="1362325" y="4516572"/>
              <a:ext cx="1620000" cy="1734129"/>
              <a:chOff x="1362325" y="4516572"/>
              <a:chExt cx="1620000" cy="1734129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DF28DB6-7442-C04A-B840-8FE09BD310CE}"/>
                  </a:ext>
                </a:extLst>
              </p:cNvPr>
              <p:cNvSpPr txBox="1"/>
              <p:nvPr/>
            </p:nvSpPr>
            <p:spPr>
              <a:xfrm>
                <a:off x="1362325" y="5977943"/>
                <a:ext cx="1620000" cy="272758"/>
              </a:xfrm>
              <a:prstGeom prst="rect">
                <a:avLst/>
              </a:prstGeom>
              <a:noFill/>
            </p:spPr>
            <p:txBody>
              <a:bodyPr wrap="square" tIns="72000" rtlCol="0">
                <a:spAutoFit/>
              </a:bodyPr>
              <a:lstStyle/>
              <a:p>
                <a:pPr algn="ctr"/>
                <a:r>
                  <a:rPr lang="en-GB" sz="1000" b="1" dirty="0"/>
                  <a:t>PICO </a:t>
                </a:r>
                <a:r>
                  <a:rPr lang="en-GB" sz="1000" b="1" dirty="0" err="1"/>
                  <a:t>sNPWT</a:t>
                </a:r>
                <a:endParaRPr lang="en-GB" sz="1000" b="1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D008DF9-2476-0F42-B6D7-77910D445455}"/>
                  </a:ext>
                </a:extLst>
              </p:cNvPr>
              <p:cNvSpPr/>
              <p:nvPr/>
            </p:nvSpPr>
            <p:spPr>
              <a:xfrm>
                <a:off x="1812325" y="4516572"/>
                <a:ext cx="720000" cy="1445627"/>
              </a:xfrm>
              <a:prstGeom prst="rect">
                <a:avLst/>
              </a:prstGeom>
              <a:solidFill>
                <a:schemeClr val="accent1"/>
              </a:solidFill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14400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1200" dirty="0">
                    <a:solidFill>
                      <a:schemeClr val="bg1"/>
                    </a:solidFill>
                  </a:rPr>
                  <a:t>28.5%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574B05-A683-BC43-B7E4-4FE89F564E0C}"/>
                </a:ext>
              </a:extLst>
            </p:cNvPr>
            <p:cNvSpPr txBox="1"/>
            <p:nvPr/>
          </p:nvSpPr>
          <p:spPr>
            <a:xfrm>
              <a:off x="1812325" y="4212539"/>
              <a:ext cx="720000" cy="293721"/>
            </a:xfrm>
            <a:prstGeom prst="rect">
              <a:avLst/>
            </a:prstGeom>
            <a:noFill/>
          </p:spPr>
          <p:txBody>
            <a:bodyPr wrap="square" lIns="0" tIns="0" rIns="0" bIns="108000" rtlCol="0">
              <a:spAutoFit/>
            </a:bodyPr>
            <a:lstStyle/>
            <a:p>
              <a:pPr algn="ctr"/>
              <a:r>
                <a:rPr lang="en-GB" sz="1200" dirty="0"/>
                <a:t>p=0.001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DC54263-8517-8441-A5B1-A891EF23E1E0}"/>
                </a:ext>
              </a:extLst>
            </p:cNvPr>
            <p:cNvGrpSpPr/>
            <p:nvPr/>
          </p:nvGrpSpPr>
          <p:grpSpPr>
            <a:xfrm>
              <a:off x="1278937" y="3426010"/>
              <a:ext cx="3863845" cy="2536189"/>
              <a:chOff x="1278937" y="3426010"/>
              <a:chExt cx="3863845" cy="253618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F5FFF03-0504-8A4C-BD27-D50EB747C21E}"/>
                  </a:ext>
                </a:extLst>
              </p:cNvPr>
              <p:cNvGrpSpPr/>
              <p:nvPr/>
            </p:nvGrpSpPr>
            <p:grpSpPr>
              <a:xfrm>
                <a:off x="1278937" y="3426010"/>
                <a:ext cx="3863845" cy="2536189"/>
                <a:chOff x="1278937" y="3426010"/>
                <a:chExt cx="3863845" cy="2536189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3ED5B0B-9708-F445-91E4-6DCBB4B7EB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8939" y="3426010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D056261F-C379-1E4F-AD7D-7E1E9216F5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8939" y="3933248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EDFE6EC1-84BA-2D4D-9AE1-25DC4A4D59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8939" y="4440486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7F5FA73D-C5E0-3E43-AD85-186E853218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8939" y="4947724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8DBE3F8B-C93B-1340-911A-B155EAA7C3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8939" y="5454962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C80719-E05E-D84F-95AA-A787ED2E71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8937" y="5962199"/>
                  <a:ext cx="386384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AA2B4C29-E2F1-B14C-9513-892A7EA3693D}"/>
                  </a:ext>
                </a:extLst>
              </p:cNvPr>
              <p:cNvCxnSpPr/>
              <p:nvPr/>
            </p:nvCxnSpPr>
            <p:spPr>
              <a:xfrm>
                <a:off x="1346377" y="3429000"/>
                <a:ext cx="0" cy="253319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144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Helito</a:t>
            </a:r>
            <a:r>
              <a:rPr lang="en-GB" sz="2400" b="0" dirty="0"/>
              <a:t> CP, </a:t>
            </a:r>
            <a:r>
              <a:rPr lang="en-GB" sz="2400" b="0" i="1" dirty="0"/>
              <a:t>et al</a:t>
            </a:r>
            <a:r>
              <a:rPr lang="en-GB" sz="2400" b="0" dirty="0"/>
              <a:t>. 2020</a:t>
            </a:r>
            <a:r>
              <a:rPr lang="en-GB" sz="2400" b="0" baseline="30000" dirty="0"/>
              <a:t>4</a:t>
            </a:r>
            <a:br>
              <a:rPr lang="en-GB" b="0" dirty="0"/>
            </a:br>
            <a:r>
              <a:rPr lang="en-GB" sz="1800" b="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59DC1-6BA4-4570-A5ED-9F49279A1C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4368" y="1369614"/>
            <a:ext cx="10639265" cy="670440"/>
          </a:xfrm>
        </p:spPr>
        <p:txBody>
          <a:bodyPr wrap="square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61BF40-65E0-7445-92ED-8F6B4AC94688}"/>
              </a:ext>
            </a:extLst>
          </p:cNvPr>
          <p:cNvGrpSpPr/>
          <p:nvPr/>
        </p:nvGrpSpPr>
        <p:grpSpPr>
          <a:xfrm>
            <a:off x="1769357" y="2529000"/>
            <a:ext cx="8653286" cy="1800000"/>
            <a:chOff x="1746077" y="2477459"/>
            <a:chExt cx="8653286" cy="18000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4EBC774-F555-49C6-92F8-AEE6682F6C38}"/>
                </a:ext>
              </a:extLst>
            </p:cNvPr>
            <p:cNvSpPr/>
            <p:nvPr/>
          </p:nvSpPr>
          <p:spPr>
            <a:xfrm>
              <a:off x="1746077" y="2477459"/>
              <a:ext cx="8653286" cy="1800000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BF220C3-7BDF-4C4E-9E8E-B7A67BB98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6592" y="2777295"/>
              <a:ext cx="1200329" cy="1200329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46AF5E6-3A79-4708-9ADC-59687E78BA24}"/>
                </a:ext>
              </a:extLst>
            </p:cNvPr>
            <p:cNvSpPr txBox="1"/>
            <p:nvPr/>
          </p:nvSpPr>
          <p:spPr>
            <a:xfrm>
              <a:off x="3507399" y="2698465"/>
              <a:ext cx="6857458" cy="13866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solidFill>
                    <a:srgbClr val="FFFFFF"/>
                  </a:solidFill>
                </a:rPr>
                <a:t>Use </a:t>
              </a:r>
              <a:r>
                <a:rPr lang="en-US" b="1" dirty="0">
                  <a:solidFill>
                    <a:srgbClr val="FFFFFF"/>
                  </a:solidFill>
                </a:rPr>
                <a:t>of PICO</a:t>
              </a:r>
              <a:r>
                <a:rPr lang="en-US" b="1" baseline="30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US" b="1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b="1" dirty="0" err="1">
                  <a:solidFill>
                    <a:srgbClr val="FFFFFF"/>
                  </a:solidFill>
                </a:rPr>
                <a:t>sNPWT</a:t>
              </a:r>
              <a:r>
                <a:rPr lang="en-US" b="1" dirty="0">
                  <a:solidFill>
                    <a:srgbClr val="FFFFFF"/>
                  </a:solidFill>
                </a:rPr>
                <a:t> </a:t>
              </a:r>
              <a:r>
                <a:rPr lang="en-US" dirty="0">
                  <a:solidFill>
                    <a:srgbClr val="FFFFFF"/>
                  </a:solidFill>
                </a:rPr>
                <a:t>helped to </a:t>
              </a:r>
              <a:r>
                <a:rPr lang="en-US" b="1" dirty="0">
                  <a:solidFill>
                    <a:srgbClr val="FFFFFF"/>
                  </a:solidFill>
                </a:rPr>
                <a:t>significantly </a:t>
              </a:r>
              <a:br>
                <a:rPr lang="en-US" b="1" dirty="0">
                  <a:solidFill>
                    <a:srgbClr val="FFFFFF"/>
                  </a:solidFill>
                </a:rPr>
              </a:br>
              <a:r>
                <a:rPr lang="en-US" b="1" dirty="0">
                  <a:solidFill>
                    <a:srgbClr val="FFFFFF"/>
                  </a:solidFill>
                </a:rPr>
                <a:t>reduce SSCs</a:t>
              </a:r>
              <a:r>
                <a:rPr lang="en-US" dirty="0">
                  <a:solidFill>
                    <a:srgbClr val="FFFFFF"/>
                  </a:solidFill>
                </a:rPr>
                <a:t>, including </a:t>
              </a:r>
              <a:r>
                <a:rPr lang="en-US" b="1" dirty="0">
                  <a:solidFill>
                    <a:srgbClr val="FFFFFF"/>
                  </a:solidFill>
                </a:rPr>
                <a:t>necrosis</a:t>
              </a:r>
              <a:r>
                <a:rPr lang="en-US" dirty="0">
                  <a:solidFill>
                    <a:srgbClr val="FFFFFF"/>
                  </a:solidFill>
                </a:rPr>
                <a:t> and </a:t>
              </a:r>
              <a:r>
                <a:rPr lang="en-US" b="1" dirty="0">
                  <a:solidFill>
                    <a:srgbClr val="FFFFFF"/>
                  </a:solidFill>
                </a:rPr>
                <a:t>dehiscence</a:t>
              </a:r>
              <a:r>
                <a:rPr lang="en-US" dirty="0">
                  <a:solidFill>
                    <a:srgbClr val="FFFFFF"/>
                  </a:solidFill>
                </a:rPr>
                <a:t>, </a:t>
              </a:r>
              <a:br>
                <a:rPr lang="en-US" dirty="0">
                  <a:solidFill>
                    <a:srgbClr val="FFFFFF"/>
                  </a:solidFill>
                </a:rPr>
              </a:br>
              <a:r>
                <a:rPr lang="en-US" dirty="0">
                  <a:solidFill>
                    <a:srgbClr val="FFFFFF"/>
                  </a:solidFill>
                </a:rPr>
                <a:t>and the </a:t>
              </a:r>
              <a:r>
                <a:rPr lang="en-US" b="1" dirty="0">
                  <a:solidFill>
                    <a:srgbClr val="FFFFFF"/>
                  </a:solidFill>
                </a:rPr>
                <a:t>need for surgical reintervention </a:t>
              </a:r>
              <a:r>
                <a:rPr lang="en-US" dirty="0">
                  <a:solidFill>
                    <a:srgbClr val="FFFFFF"/>
                  </a:solidFill>
                </a:rPr>
                <a:t>compared with conventional dressings in patients undergoing TKA.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E06281-36D1-2747-8E37-1EC05FB87986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603604" y="336200"/>
            <a:chExt cx="1865534" cy="464471"/>
          </a:xfrm>
          <a:solidFill>
            <a:srgbClr val="F2D007"/>
          </a:solidFill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2D2972-3515-D74A-AA6D-4884B851B2C3}"/>
                </a:ext>
              </a:extLst>
            </p:cNvPr>
            <p:cNvSpPr txBox="1"/>
            <p:nvPr/>
          </p:nvSpPr>
          <p:spPr>
            <a:xfrm>
              <a:off x="8921138" y="399288"/>
              <a:ext cx="1548000" cy="338295"/>
            </a:xfrm>
            <a:prstGeom prst="roundRect">
              <a:avLst>
                <a:gd name="adj" fmla="val 24767"/>
              </a:avLst>
            </a:prstGeom>
            <a:grpFill/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Knee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90539EB-456F-9E4F-9385-731743D9AB86}"/>
                </a:ext>
              </a:extLst>
            </p:cNvPr>
            <p:cNvGrpSpPr/>
            <p:nvPr/>
          </p:nvGrpSpPr>
          <p:grpSpPr>
            <a:xfrm>
              <a:off x="8603604" y="336200"/>
              <a:ext cx="466215" cy="464471"/>
              <a:chOff x="5862893" y="3196765"/>
              <a:chExt cx="466215" cy="464471"/>
            </a:xfrm>
            <a:grpFill/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8D86A3A-8F6E-E147-B580-951A6435447D}"/>
                  </a:ext>
                </a:extLst>
              </p:cNvPr>
              <p:cNvSpPr/>
              <p:nvPr/>
            </p:nvSpPr>
            <p:spPr>
              <a:xfrm>
                <a:off x="5862893" y="3196765"/>
                <a:ext cx="466215" cy="464471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54ECE62A-40E1-9C4F-9DB6-F782A2553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663" y="3259663"/>
                <a:ext cx="338674" cy="33867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8" name="TextBox 17">
            <a:hlinkClick r:id="rId5" action="ppaction://hlinksldjump"/>
            <a:extLst>
              <a:ext uri="{FF2B5EF4-FFF2-40B4-BE49-F238E27FC236}">
                <a16:creationId xmlns:a16="http://schemas.microsoft.com/office/drawing/2014/main" id="{C2216D68-18F3-9947-89A0-E465C1E32EA0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2921E888-E720-084B-ABA9-B84E018BB658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24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48396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Matsumoto T, </a:t>
            </a:r>
            <a:r>
              <a:rPr lang="en-GB" sz="2400" b="0" i="1" dirty="0"/>
              <a:t>et al.</a:t>
            </a:r>
            <a:r>
              <a:rPr lang="en-GB" sz="2400" b="0" dirty="0"/>
              <a:t> 2015</a:t>
            </a:r>
            <a:r>
              <a:rPr lang="en-GB" sz="2400" b="0" baseline="30000" dirty="0"/>
              <a:t>10</a:t>
            </a:r>
            <a:br>
              <a:rPr lang="en-GB" b="0" dirty="0"/>
            </a:br>
            <a:r>
              <a:rPr lang="en-GB" sz="1800" b="0" dirty="0"/>
              <a:t>Study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59DC1-6BA4-4570-A5ED-9F49279A1C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188000"/>
            <a:ext cx="10236255" cy="559577"/>
          </a:xfr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b="0" i="0" u="none" strike="noStrike" baseline="0" dirty="0">
                <a:solidFill>
                  <a:schemeClr val="tx1"/>
                </a:solidFill>
                <a:latin typeface="+mj-lt"/>
              </a:rPr>
              <a:t>A single-</a:t>
            </a:r>
            <a:r>
              <a:rPr lang="en-US" b="0" i="0" u="none" strike="noStrike" baseline="0" dirty="0" err="1">
                <a:solidFill>
                  <a:schemeClr val="tx1"/>
                </a:solidFill>
                <a:latin typeface="+mj-lt"/>
              </a:rPr>
              <a:t>centre</a:t>
            </a:r>
            <a:r>
              <a:rPr lang="en-US" b="0" i="0" u="none" strike="noStrike" baseline="0" dirty="0">
                <a:solidFill>
                  <a:schemeClr val="tx1"/>
                </a:solidFill>
                <a:latin typeface="+mj-lt"/>
              </a:rPr>
              <a:t>, retrospective cohort study to investigate the role of PICO</a:t>
            </a:r>
            <a:r>
              <a:rPr lang="en-US" b="0" i="0" u="none" strike="noStrike" baseline="30000" dirty="0">
                <a:solidFill>
                  <a:schemeClr val="tx2"/>
                </a:solidFill>
                <a:latin typeface="+mj-lt"/>
              </a:rPr>
              <a:t>◊</a:t>
            </a:r>
            <a:r>
              <a:rPr lang="en-US" b="0" i="0" u="none" strike="noStrike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b="0" i="0" u="none" strike="noStrike" baseline="0" dirty="0" err="1">
                <a:solidFill>
                  <a:schemeClr val="tx1"/>
                </a:solidFill>
                <a:latin typeface="+mj-lt"/>
              </a:rPr>
              <a:t>sNPWT</a:t>
            </a:r>
            <a:r>
              <a:rPr lang="en-US" b="0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br>
              <a:rPr lang="en-US" b="0" i="0" u="none" strike="noStrike" baseline="0" dirty="0">
                <a:solidFill>
                  <a:schemeClr val="tx1"/>
                </a:solidFill>
                <a:latin typeface="+mj-lt"/>
              </a:rPr>
            </a:br>
            <a:r>
              <a:rPr lang="en-US" b="0" i="0" u="none" strike="noStrike" baseline="0" dirty="0">
                <a:solidFill>
                  <a:schemeClr val="tx1"/>
                </a:solidFill>
                <a:latin typeface="+mj-lt"/>
              </a:rPr>
              <a:t>in decreasing the rate of wound healing problems after TAA*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B76438A-F3B8-674E-AD7B-C06E223370EF}"/>
              </a:ext>
            </a:extLst>
          </p:cNvPr>
          <p:cNvGrpSpPr/>
          <p:nvPr/>
        </p:nvGrpSpPr>
        <p:grpSpPr>
          <a:xfrm>
            <a:off x="360000" y="1954439"/>
            <a:ext cx="4588057" cy="3859100"/>
            <a:chOff x="360000" y="2316050"/>
            <a:chExt cx="4588057" cy="38591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D5469E7-56E9-4706-8517-F65D173EA2E9}"/>
                </a:ext>
              </a:extLst>
            </p:cNvPr>
            <p:cNvGrpSpPr/>
            <p:nvPr/>
          </p:nvGrpSpPr>
          <p:grpSpPr>
            <a:xfrm>
              <a:off x="360000" y="2316050"/>
              <a:ext cx="4588057" cy="1895447"/>
              <a:chOff x="1361166" y="2632524"/>
              <a:chExt cx="4309816" cy="1811142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AC9FAC12-1453-44AB-B641-A273E25280A9}"/>
                  </a:ext>
                </a:extLst>
              </p:cNvPr>
              <p:cNvSpPr/>
              <p:nvPr/>
            </p:nvSpPr>
            <p:spPr>
              <a:xfrm>
                <a:off x="1782051" y="3067714"/>
                <a:ext cx="3888931" cy="137595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PICO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sNPWT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(n=37)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58.6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Mean BMI: 32.2kg/m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D3E154F-C3C0-48D6-982F-73245A3464EC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BBEFDE58-77DC-4EF7-9000-3D1923E703AC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8F538D9E-6992-41B0-A8AC-5713D9EC74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DC46743-C744-440A-8B89-44D491708828}"/>
                </a:ext>
              </a:extLst>
            </p:cNvPr>
            <p:cNvGrpSpPr/>
            <p:nvPr/>
          </p:nvGrpSpPr>
          <p:grpSpPr>
            <a:xfrm>
              <a:off x="360000" y="4278760"/>
              <a:ext cx="4588057" cy="1896390"/>
              <a:chOff x="1361166" y="4396458"/>
              <a:chExt cx="4309816" cy="1812043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1D593DF8-9296-4BCB-AEB7-794B814DEC71}"/>
                  </a:ext>
                </a:extLst>
              </p:cNvPr>
              <p:cNvSpPr/>
              <p:nvPr/>
            </p:nvSpPr>
            <p:spPr>
              <a:xfrm>
                <a:off x="1782050" y="4832549"/>
                <a:ext cx="3888932" cy="137595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37)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58.0 years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Mean BMI: 30.1kg/m</a:t>
                </a:r>
                <a:r>
                  <a:rPr kumimoji="0" lang="en-GB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03CC7D2-E9FA-41BF-B599-CEF82FF7A53C}"/>
                  </a:ext>
                </a:extLst>
              </p:cNvPr>
              <p:cNvGrpSpPr/>
              <p:nvPr/>
            </p:nvGrpSpPr>
            <p:grpSpPr>
              <a:xfrm>
                <a:off x="1361166" y="4396458"/>
                <a:ext cx="845420" cy="859970"/>
                <a:chOff x="1061602" y="3879549"/>
                <a:chExt cx="845420" cy="859970"/>
              </a:xfrm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32493CC2-FB52-4B18-952D-243951A746ED}"/>
                    </a:ext>
                  </a:extLst>
                </p:cNvPr>
                <p:cNvSpPr/>
                <p:nvPr/>
              </p:nvSpPr>
              <p:spPr>
                <a:xfrm>
                  <a:off x="1061602" y="3879549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65582FD7-4AD5-47BE-8D24-1B64B9C6C1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059550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88CC230-4E75-9440-950F-8A781512EF8F}"/>
              </a:ext>
            </a:extLst>
          </p:cNvPr>
          <p:cNvGrpSpPr/>
          <p:nvPr/>
        </p:nvGrpSpPr>
        <p:grpSpPr>
          <a:xfrm>
            <a:off x="5257626" y="3042030"/>
            <a:ext cx="5793618" cy="1595191"/>
            <a:chOff x="5383289" y="4702698"/>
            <a:chExt cx="5793618" cy="1595191"/>
          </a:xfrm>
        </p:grpSpPr>
        <p:sp>
          <p:nvSpPr>
            <p:cNvPr id="54" name="SN^Sh_ENT_mouth">
              <a:extLst>
                <a:ext uri="{FF2B5EF4-FFF2-40B4-BE49-F238E27FC236}">
                  <a16:creationId xmlns:a16="http://schemas.microsoft.com/office/drawing/2014/main" id="{33253FA1-91F3-4C49-9A69-A8D1494432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83289" y="4702698"/>
              <a:ext cx="5793618" cy="1595191"/>
            </a:xfrm>
            <a:custGeom>
              <a:avLst/>
              <a:gdLst>
                <a:gd name="T0" fmla="*/ 20 w 626"/>
                <a:gd name="T1" fmla="*/ 38 h 205"/>
                <a:gd name="T2" fmla="*/ 583 w 626"/>
                <a:gd name="T3" fmla="*/ 41 h 205"/>
                <a:gd name="T4" fmla="*/ 604 w 626"/>
                <a:gd name="T5" fmla="*/ 92 h 205"/>
                <a:gd name="T6" fmla="*/ 279 w 626"/>
                <a:gd name="T7" fmla="*/ 198 h 205"/>
                <a:gd name="T8" fmla="*/ 9 w 626"/>
                <a:gd name="T9" fmla="*/ 74 h 205"/>
                <a:gd name="T10" fmla="*/ 20 w 626"/>
                <a:gd name="T11" fmla="*/ 3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6" h="205">
                  <a:moveTo>
                    <a:pt x="20" y="38"/>
                  </a:moveTo>
                  <a:cubicBezTo>
                    <a:pt x="66" y="23"/>
                    <a:pt x="422" y="0"/>
                    <a:pt x="583" y="41"/>
                  </a:cubicBezTo>
                  <a:cubicBezTo>
                    <a:pt x="613" y="49"/>
                    <a:pt x="626" y="71"/>
                    <a:pt x="604" y="92"/>
                  </a:cubicBezTo>
                  <a:cubicBezTo>
                    <a:pt x="555" y="139"/>
                    <a:pt x="454" y="205"/>
                    <a:pt x="279" y="198"/>
                  </a:cubicBezTo>
                  <a:cubicBezTo>
                    <a:pt x="279" y="198"/>
                    <a:pt x="89" y="175"/>
                    <a:pt x="9" y="74"/>
                  </a:cubicBezTo>
                  <a:cubicBezTo>
                    <a:pt x="0" y="61"/>
                    <a:pt x="5" y="43"/>
                    <a:pt x="20" y="38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956D1F-D501-4AB1-92F4-454372FA949F}"/>
                </a:ext>
              </a:extLst>
            </p:cNvPr>
            <p:cNvSpPr txBox="1"/>
            <p:nvPr/>
          </p:nvSpPr>
          <p:spPr>
            <a:xfrm>
              <a:off x="6115520" y="4993363"/>
              <a:ext cx="4000500" cy="98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rgbClr val="FFFFFF"/>
                  </a:solidFill>
                </a:rPr>
                <a:t>Differences in SSIs were not significant between patients treated with PICO </a:t>
              </a:r>
              <a:r>
                <a:rPr lang="en-US" sz="1400" dirty="0" err="1">
                  <a:solidFill>
                    <a:srgbClr val="FFFFFF"/>
                  </a:solidFill>
                </a:rPr>
                <a:t>sNPWT</a:t>
              </a:r>
              <a:r>
                <a:rPr lang="en-US" sz="1400" dirty="0">
                  <a:solidFill>
                    <a:srgbClr val="FFFFFF"/>
                  </a:solidFill>
                </a:rPr>
                <a:t> and standard care </a:t>
              </a:r>
              <a:br>
                <a:rPr lang="en-US" sz="1400" dirty="0">
                  <a:solidFill>
                    <a:srgbClr val="FFFFFF"/>
                  </a:solidFill>
                </a:rPr>
              </a:br>
              <a:r>
                <a:rPr lang="en-US" sz="1200" dirty="0">
                  <a:solidFill>
                    <a:srgbClr val="FFFFFF"/>
                  </a:solidFill>
                </a:rPr>
                <a:t>(3 vs 8%, respectively; p=0.615)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BF9E0D7-3399-4086-801B-2B36E887D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1786" y="5005676"/>
              <a:ext cx="805575" cy="802569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424C57F-0608-413A-AF36-E7EE55F4E38B}"/>
              </a:ext>
            </a:extLst>
          </p:cNvPr>
          <p:cNvSpPr txBox="1"/>
          <p:nvPr/>
        </p:nvSpPr>
        <p:spPr>
          <a:xfrm>
            <a:off x="0" y="6553132"/>
            <a:ext cx="6096000" cy="304868"/>
          </a:xfrm>
          <a:prstGeom prst="rect">
            <a:avLst/>
          </a:prstGeom>
          <a:noFill/>
        </p:spPr>
        <p:txBody>
          <a:bodyPr wrap="square" lIns="360000" tIns="0" rIns="0" bIns="180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u="none" strike="noStrike" kern="1200" cap="none" spc="0" normalizeH="0" baseline="0" noProof="0" dirty="0">
                <a:ln>
                  <a:noFill/>
                </a:ln>
                <a:solidFill>
                  <a:srgbClr val="40404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*TAA = Total Ankle Arthroplasty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3C2F95-A23F-F742-8E93-0F6D2B20B209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702369" y="239974"/>
            <a:chExt cx="1865534" cy="46447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9ADEF97-926E-CB4B-B61A-36DB506BA6AA}"/>
                </a:ext>
              </a:extLst>
            </p:cNvPr>
            <p:cNvSpPr txBox="1"/>
            <p:nvPr/>
          </p:nvSpPr>
          <p:spPr>
            <a:xfrm>
              <a:off x="9019903" y="303062"/>
              <a:ext cx="1548000" cy="338295"/>
            </a:xfrm>
            <a:prstGeom prst="roundRect">
              <a:avLst>
                <a:gd name="adj" fmla="val 24767"/>
              </a:avLst>
            </a:prstGeom>
            <a:solidFill>
              <a:schemeClr val="accent6"/>
            </a:solidFill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Ankle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FDB2B84-5CD5-AA40-851F-A716C2877C5D}"/>
                </a:ext>
              </a:extLst>
            </p:cNvPr>
            <p:cNvSpPr/>
            <p:nvPr/>
          </p:nvSpPr>
          <p:spPr>
            <a:xfrm>
              <a:off x="8702369" y="239974"/>
              <a:ext cx="466215" cy="464471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148A4C16-90A3-6A4F-B851-F6A311948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6139" y="302872"/>
              <a:ext cx="338674" cy="338674"/>
            </a:xfrm>
            <a:prstGeom prst="rect">
              <a:avLst/>
            </a:prstGeom>
            <a:noFill/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CA0147-BA70-44F4-AFAC-B20F7D38DAE7}"/>
              </a:ext>
            </a:extLst>
          </p:cNvPr>
          <p:cNvGrpSpPr/>
          <p:nvPr/>
        </p:nvGrpSpPr>
        <p:grpSpPr>
          <a:xfrm>
            <a:off x="5934975" y="4649693"/>
            <a:ext cx="5116269" cy="1551921"/>
            <a:chOff x="2469532" y="2717043"/>
            <a:chExt cx="5116269" cy="1551921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BD6526E-703E-4525-886E-322B832752E1}"/>
                </a:ext>
              </a:extLst>
            </p:cNvPr>
            <p:cNvSpPr/>
            <p:nvPr/>
          </p:nvSpPr>
          <p:spPr>
            <a:xfrm>
              <a:off x="2469532" y="2717043"/>
              <a:ext cx="5116269" cy="1551921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A6583FD-980D-4A78-B603-E657CEB04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742" y="3084178"/>
              <a:ext cx="808449" cy="808449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E84AA9-77D8-4F7D-A85F-E0D695B4FD8B}"/>
                </a:ext>
              </a:extLst>
            </p:cNvPr>
            <p:cNvSpPr txBox="1"/>
            <p:nvPr/>
          </p:nvSpPr>
          <p:spPr>
            <a:xfrm>
              <a:off x="3617225" y="2877678"/>
              <a:ext cx="3838374" cy="1242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  <a:t>PICO</a:t>
              </a:r>
              <a:r>
                <a:rPr lang="en-US" sz="1600" b="0" i="0" u="none" strike="noStrike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sz="1600" b="0" i="0" u="none" strike="noStrike" baseline="0" dirty="0" err="1">
                  <a:solidFill>
                    <a:schemeClr val="bg1"/>
                  </a:solidFill>
                  <a:latin typeface="+mj-lt"/>
                </a:rPr>
                <a:t>sNPWT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  <a:t> helped to </a:t>
              </a:r>
              <a:r>
                <a:rPr lang="en-US" sz="1600" b="1" i="0" u="none" strike="noStrike" baseline="0" dirty="0">
                  <a:solidFill>
                    <a:schemeClr val="bg1"/>
                  </a:solidFill>
                  <a:latin typeface="+mj-lt"/>
                </a:rPr>
                <a:t>reduce </a:t>
              </a:r>
              <a:br>
                <a:rPr lang="en-US" sz="1600" b="1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sz="1600" b="1" i="0" u="none" strike="noStrike" baseline="0" dirty="0">
                  <a:solidFill>
                    <a:schemeClr val="bg1"/>
                  </a:solidFill>
                  <a:latin typeface="+mj-lt"/>
                </a:rPr>
                <a:t>the incidence of SSCs 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  <a:t>compared </a:t>
              </a:r>
              <a:br>
                <a:rPr lang="en-US" sz="1600" dirty="0">
                  <a:solidFill>
                    <a:schemeClr val="bg1"/>
                  </a:solidFill>
                  <a:latin typeface="+mj-lt"/>
                </a:rPr>
              </a:br>
              <a: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  <a:t>with standard care in patients </a:t>
              </a:r>
              <a:b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  <a:t>undergoing TAA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6" name="TextBox 35">
            <a:hlinkClick r:id="rId7" action="ppaction://hlinksldjump"/>
            <a:extLst>
              <a:ext uri="{FF2B5EF4-FFF2-40B4-BE49-F238E27FC236}">
                <a16:creationId xmlns:a16="http://schemas.microsoft.com/office/drawing/2014/main" id="{6DF1AB5C-9973-254B-AFDC-6501D123A504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45" name="Slide Number Placeholder 6">
            <a:extLst>
              <a:ext uri="{FF2B5EF4-FFF2-40B4-BE49-F238E27FC236}">
                <a16:creationId xmlns:a16="http://schemas.microsoft.com/office/drawing/2014/main" id="{27CAAF80-20EE-0B48-99B3-A229E4C0DBAD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25</a:t>
            </a:fld>
            <a:endParaRPr lang="en-GB" sz="9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9BA3CD-6F2D-A649-9C02-7F06BF2A10D7}"/>
              </a:ext>
            </a:extLst>
          </p:cNvPr>
          <p:cNvGrpSpPr/>
          <p:nvPr/>
        </p:nvGrpSpPr>
        <p:grpSpPr>
          <a:xfrm>
            <a:off x="6331788" y="1594290"/>
            <a:ext cx="5631371" cy="1550518"/>
            <a:chOff x="2950226" y="2163639"/>
            <a:chExt cx="5631371" cy="1550518"/>
          </a:xfrm>
        </p:grpSpPr>
        <p:sp>
          <p:nvSpPr>
            <p:cNvPr id="47" name="SN^Sh_ENT_mouth">
              <a:extLst>
                <a:ext uri="{FF2B5EF4-FFF2-40B4-BE49-F238E27FC236}">
                  <a16:creationId xmlns:a16="http://schemas.microsoft.com/office/drawing/2014/main" id="{4F2329E3-5090-9741-BEE2-371B3C5D8071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 flipV="1">
              <a:off x="2950226" y="2163639"/>
              <a:ext cx="5631371" cy="1550518"/>
            </a:xfrm>
            <a:custGeom>
              <a:avLst/>
              <a:gdLst>
                <a:gd name="T0" fmla="*/ 20 w 626"/>
                <a:gd name="T1" fmla="*/ 38 h 205"/>
                <a:gd name="T2" fmla="*/ 583 w 626"/>
                <a:gd name="T3" fmla="*/ 41 h 205"/>
                <a:gd name="T4" fmla="*/ 604 w 626"/>
                <a:gd name="T5" fmla="*/ 92 h 205"/>
                <a:gd name="T6" fmla="*/ 279 w 626"/>
                <a:gd name="T7" fmla="*/ 198 h 205"/>
                <a:gd name="T8" fmla="*/ 9 w 626"/>
                <a:gd name="T9" fmla="*/ 74 h 205"/>
                <a:gd name="T10" fmla="*/ 20 w 626"/>
                <a:gd name="T11" fmla="*/ 3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6" h="205">
                  <a:moveTo>
                    <a:pt x="20" y="38"/>
                  </a:moveTo>
                  <a:cubicBezTo>
                    <a:pt x="66" y="23"/>
                    <a:pt x="422" y="0"/>
                    <a:pt x="583" y="41"/>
                  </a:cubicBezTo>
                  <a:cubicBezTo>
                    <a:pt x="613" y="49"/>
                    <a:pt x="626" y="71"/>
                    <a:pt x="604" y="92"/>
                  </a:cubicBezTo>
                  <a:cubicBezTo>
                    <a:pt x="555" y="139"/>
                    <a:pt x="454" y="205"/>
                    <a:pt x="279" y="198"/>
                  </a:cubicBezTo>
                  <a:cubicBezTo>
                    <a:pt x="279" y="198"/>
                    <a:pt x="89" y="175"/>
                    <a:pt x="9" y="74"/>
                  </a:cubicBezTo>
                  <a:cubicBezTo>
                    <a:pt x="0" y="61"/>
                    <a:pt x="5" y="43"/>
                    <a:pt x="20" y="3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9111B9-8559-9849-9ECC-A2610320C5F4}"/>
                </a:ext>
              </a:extLst>
            </p:cNvPr>
            <p:cNvGrpSpPr/>
            <p:nvPr/>
          </p:nvGrpSpPr>
          <p:grpSpPr>
            <a:xfrm>
              <a:off x="3763068" y="2276277"/>
              <a:ext cx="2560049" cy="1087340"/>
              <a:chOff x="3999141" y="2345289"/>
              <a:chExt cx="2560049" cy="1087340"/>
            </a:xfrm>
          </p:grpSpPr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F8A5C655-843A-4EA7-B39C-6E29E2BE0A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9141" y="2724742"/>
                <a:ext cx="770745" cy="707887"/>
              </a:xfrm>
              <a:prstGeom prst="rect">
                <a:avLst/>
              </a:prstGeom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2E9EAA0-7F1B-46B0-BFC9-F7B9FE1C37A6}"/>
                  </a:ext>
                </a:extLst>
              </p:cNvPr>
              <p:cNvSpPr txBox="1"/>
              <p:nvPr/>
            </p:nvSpPr>
            <p:spPr>
              <a:xfrm>
                <a:off x="5409291" y="2345289"/>
                <a:ext cx="114989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0" i="0" u="none" strike="noStrike" baseline="0" dirty="0">
                    <a:solidFill>
                      <a:schemeClr val="bg1"/>
                    </a:solidFill>
                    <a:latin typeface="+mj-lt"/>
                  </a:rPr>
                  <a:t>90% 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988745-4C07-5B43-A046-6B93EDB1E2D6}"/>
                </a:ext>
              </a:extLst>
            </p:cNvPr>
            <p:cNvSpPr txBox="1"/>
            <p:nvPr/>
          </p:nvSpPr>
          <p:spPr>
            <a:xfrm>
              <a:off x="4159587" y="2739869"/>
              <a:ext cx="4052757" cy="750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rgbClr val="FFFFFF"/>
                  </a:solidFill>
                </a:rPr>
                <a:t>reduction in the odds of SSCs with PICO </a:t>
              </a:r>
              <a:r>
                <a:rPr lang="en-US" sz="1400" dirty="0" err="1">
                  <a:solidFill>
                    <a:srgbClr val="FFFFFF"/>
                  </a:solidFill>
                </a:rPr>
                <a:t>sNPWT</a:t>
              </a:r>
              <a:r>
                <a:rPr lang="en-US" sz="1400" dirty="0">
                  <a:solidFill>
                    <a:srgbClr val="FFFFFF"/>
                  </a:solidFill>
                </a:rPr>
                <a:t>, compared with standard care </a:t>
              </a:r>
            </a:p>
            <a:p>
              <a:pPr algn="ctr">
                <a:lnSpc>
                  <a:spcPct val="110000"/>
                </a:lnSpc>
              </a:pPr>
              <a:r>
                <a:rPr lang="en-US" sz="1200" dirty="0">
                  <a:solidFill>
                    <a:srgbClr val="FFFFFF"/>
                  </a:solidFill>
                </a:rPr>
                <a:t>(OR: 0.10; 95%CI: 0.01-0.50; p=0.004)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4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Dingemans</a:t>
            </a:r>
            <a:r>
              <a:rPr lang="en-GB" sz="2400" b="0" dirty="0"/>
              <a:t> SA, </a:t>
            </a:r>
            <a:r>
              <a:rPr lang="en-GB" sz="2400" b="0" i="1" dirty="0"/>
              <a:t>et al</a:t>
            </a:r>
            <a:r>
              <a:rPr lang="en-GB" sz="2400" b="0" dirty="0"/>
              <a:t>. 2018</a:t>
            </a:r>
            <a:r>
              <a:rPr lang="en-GB" sz="2400" b="0" baseline="30000" dirty="0"/>
              <a:t>11</a:t>
            </a:r>
            <a:br>
              <a:rPr lang="en-GB" b="0" dirty="0"/>
            </a:br>
            <a:r>
              <a:rPr lang="en-GB" sz="1800" b="0" dirty="0"/>
              <a:t>Study overview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1309DE-BB9D-4744-860A-FEA08CE657FC}"/>
              </a:ext>
            </a:extLst>
          </p:cNvPr>
          <p:cNvSpPr txBox="1"/>
          <p:nvPr/>
        </p:nvSpPr>
        <p:spPr>
          <a:xfrm>
            <a:off x="360000" y="1188000"/>
            <a:ext cx="10541183" cy="9619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800" b="0" i="0" u="none" strike="noStrike" baseline="0" dirty="0"/>
              <a:t>A single-</a:t>
            </a:r>
            <a:r>
              <a:rPr lang="en-US" sz="1800" b="0" i="0" u="none" strike="noStrike" baseline="0" dirty="0" err="1"/>
              <a:t>centre</a:t>
            </a:r>
            <a:r>
              <a:rPr lang="en-US" sz="1800" b="0" i="0" u="none" strike="noStrike" baseline="0" dirty="0"/>
              <a:t>, prospective pilot study assessing the feasibility of using PICO</a:t>
            </a:r>
            <a:r>
              <a:rPr lang="en-US" sz="1600" b="0" i="0" u="none" strike="noStrike" baseline="30000" dirty="0">
                <a:solidFill>
                  <a:schemeClr val="tx2"/>
                </a:solidFill>
              </a:rPr>
              <a:t>◊</a:t>
            </a:r>
            <a:r>
              <a:rPr lang="en-US" sz="1600" b="0" i="0" u="none" strike="noStrike" dirty="0"/>
              <a:t> </a:t>
            </a:r>
            <a:r>
              <a:rPr lang="en-US" sz="1800" b="0" i="0" u="none" strike="noStrike" baseline="0" dirty="0" err="1"/>
              <a:t>sNPWT</a:t>
            </a:r>
            <a:r>
              <a:rPr lang="en-US" sz="1800" b="0" i="0" u="none" strike="noStrike" baseline="0" dirty="0"/>
              <a:t> </a:t>
            </a:r>
            <a:br>
              <a:rPr lang="en-US" sz="1800" b="0" i="0" u="none" strike="noStrike" baseline="0" dirty="0"/>
            </a:br>
            <a:r>
              <a:rPr lang="en-US" sz="1800" b="0" i="0" u="none" strike="noStrike" baseline="0" dirty="0"/>
              <a:t>to help reduce the incidence of SSIs patients undergoing major foot and ankle surgery (incision length ≥3cm)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68602D-BC00-2D41-A254-3A7E12B41EAF}"/>
              </a:ext>
            </a:extLst>
          </p:cNvPr>
          <p:cNvGrpSpPr/>
          <p:nvPr/>
        </p:nvGrpSpPr>
        <p:grpSpPr>
          <a:xfrm>
            <a:off x="7090636" y="2536161"/>
            <a:ext cx="3503317" cy="3576679"/>
            <a:chOff x="7325319" y="2717457"/>
            <a:chExt cx="3503317" cy="3576679"/>
          </a:xfrm>
        </p:grpSpPr>
        <p:sp>
          <p:nvSpPr>
            <p:cNvPr id="58" name="SN^Sh_Patella">
              <a:extLst>
                <a:ext uri="{FF2B5EF4-FFF2-40B4-BE49-F238E27FC236}">
                  <a16:creationId xmlns:a16="http://schemas.microsoft.com/office/drawing/2014/main" id="{12BF0946-D8B8-4BB6-905E-1AB90B17E5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25319" y="2717457"/>
              <a:ext cx="3503317" cy="3576679"/>
            </a:xfrm>
            <a:custGeom>
              <a:avLst/>
              <a:gdLst>
                <a:gd name="connsiteX0" fmla="*/ 2286000 w 4400550"/>
                <a:gd name="connsiteY0" fmla="*/ 0 h 4533900"/>
                <a:gd name="connsiteX1" fmla="*/ 3314700 w 4400550"/>
                <a:gd name="connsiteY1" fmla="*/ 323850 h 4533900"/>
                <a:gd name="connsiteX2" fmla="*/ 3657600 w 4400550"/>
                <a:gd name="connsiteY2" fmla="*/ 666750 h 4533900"/>
                <a:gd name="connsiteX3" fmla="*/ 4400550 w 4400550"/>
                <a:gd name="connsiteY3" fmla="*/ 2038350 h 4533900"/>
                <a:gd name="connsiteX4" fmla="*/ 4248150 w 4400550"/>
                <a:gd name="connsiteY4" fmla="*/ 3219450 h 4533900"/>
                <a:gd name="connsiteX5" fmla="*/ 3467100 w 4400550"/>
                <a:gd name="connsiteY5" fmla="*/ 4057650 h 4533900"/>
                <a:gd name="connsiteX6" fmla="*/ 2019300 w 4400550"/>
                <a:gd name="connsiteY6" fmla="*/ 4533900 h 4533900"/>
                <a:gd name="connsiteX7" fmla="*/ 476250 w 4400550"/>
                <a:gd name="connsiteY7" fmla="*/ 3810000 h 4533900"/>
                <a:gd name="connsiteX8" fmla="*/ 0 w 4400550"/>
                <a:gd name="connsiteY8" fmla="*/ 2362200 h 4533900"/>
                <a:gd name="connsiteX9" fmla="*/ 266700 w 4400550"/>
                <a:gd name="connsiteY9" fmla="*/ 1276350 h 4533900"/>
                <a:gd name="connsiteX10" fmla="*/ 742950 w 4400550"/>
                <a:gd name="connsiteY10" fmla="*/ 590550 h 4533900"/>
                <a:gd name="connsiteX11" fmla="*/ 1638300 w 4400550"/>
                <a:gd name="connsiteY11" fmla="*/ 95250 h 4533900"/>
                <a:gd name="connsiteX12" fmla="*/ 2286000 w 4400550"/>
                <a:gd name="connsiteY12" fmla="*/ 0 h 4533900"/>
                <a:gd name="connsiteX0" fmla="*/ 2286000 w 4440602"/>
                <a:gd name="connsiteY0" fmla="*/ 0 h 4533900"/>
                <a:gd name="connsiteX1" fmla="*/ 3314700 w 4440602"/>
                <a:gd name="connsiteY1" fmla="*/ 323850 h 4533900"/>
                <a:gd name="connsiteX2" fmla="*/ 3657600 w 4440602"/>
                <a:gd name="connsiteY2" fmla="*/ 666750 h 4533900"/>
                <a:gd name="connsiteX3" fmla="*/ 4400550 w 4440602"/>
                <a:gd name="connsiteY3" fmla="*/ 2038350 h 4533900"/>
                <a:gd name="connsiteX4" fmla="*/ 4248150 w 4440602"/>
                <a:gd name="connsiteY4" fmla="*/ 3219450 h 4533900"/>
                <a:gd name="connsiteX5" fmla="*/ 3467100 w 4440602"/>
                <a:gd name="connsiteY5" fmla="*/ 4057650 h 4533900"/>
                <a:gd name="connsiteX6" fmla="*/ 2019300 w 4440602"/>
                <a:gd name="connsiteY6" fmla="*/ 4533900 h 4533900"/>
                <a:gd name="connsiteX7" fmla="*/ 476250 w 4440602"/>
                <a:gd name="connsiteY7" fmla="*/ 3810000 h 4533900"/>
                <a:gd name="connsiteX8" fmla="*/ 0 w 4440602"/>
                <a:gd name="connsiteY8" fmla="*/ 2362200 h 4533900"/>
                <a:gd name="connsiteX9" fmla="*/ 266700 w 4440602"/>
                <a:gd name="connsiteY9" fmla="*/ 1276350 h 4533900"/>
                <a:gd name="connsiteX10" fmla="*/ 742950 w 4440602"/>
                <a:gd name="connsiteY10" fmla="*/ 590550 h 4533900"/>
                <a:gd name="connsiteX11" fmla="*/ 1638300 w 4440602"/>
                <a:gd name="connsiteY11" fmla="*/ 95250 h 4533900"/>
                <a:gd name="connsiteX12" fmla="*/ 2286000 w 4440602"/>
                <a:gd name="connsiteY12" fmla="*/ 0 h 4533900"/>
                <a:gd name="connsiteX0" fmla="*/ 2286000 w 4440602"/>
                <a:gd name="connsiteY0" fmla="*/ 0 h 4533900"/>
                <a:gd name="connsiteX1" fmla="*/ 3314700 w 4440602"/>
                <a:gd name="connsiteY1" fmla="*/ 323850 h 4533900"/>
                <a:gd name="connsiteX2" fmla="*/ 3657600 w 4440602"/>
                <a:gd name="connsiteY2" fmla="*/ 666750 h 4533900"/>
                <a:gd name="connsiteX3" fmla="*/ 4400550 w 4440602"/>
                <a:gd name="connsiteY3" fmla="*/ 2038350 h 4533900"/>
                <a:gd name="connsiteX4" fmla="*/ 4248150 w 4440602"/>
                <a:gd name="connsiteY4" fmla="*/ 3219450 h 4533900"/>
                <a:gd name="connsiteX5" fmla="*/ 3467100 w 4440602"/>
                <a:gd name="connsiteY5" fmla="*/ 4057650 h 4533900"/>
                <a:gd name="connsiteX6" fmla="*/ 2019300 w 4440602"/>
                <a:gd name="connsiteY6" fmla="*/ 4533900 h 4533900"/>
                <a:gd name="connsiteX7" fmla="*/ 476250 w 4440602"/>
                <a:gd name="connsiteY7" fmla="*/ 3810000 h 4533900"/>
                <a:gd name="connsiteX8" fmla="*/ 0 w 4440602"/>
                <a:gd name="connsiteY8" fmla="*/ 2362200 h 4533900"/>
                <a:gd name="connsiteX9" fmla="*/ 266700 w 4440602"/>
                <a:gd name="connsiteY9" fmla="*/ 1276350 h 4533900"/>
                <a:gd name="connsiteX10" fmla="*/ 742950 w 4440602"/>
                <a:gd name="connsiteY10" fmla="*/ 590550 h 4533900"/>
                <a:gd name="connsiteX11" fmla="*/ 1638300 w 4440602"/>
                <a:gd name="connsiteY11" fmla="*/ 95250 h 4533900"/>
                <a:gd name="connsiteX12" fmla="*/ 2286000 w 4440602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33900"/>
                <a:gd name="connsiteX1" fmla="*/ 3314700 w 4464418"/>
                <a:gd name="connsiteY1" fmla="*/ 323850 h 4533900"/>
                <a:gd name="connsiteX2" fmla="*/ 3657600 w 4464418"/>
                <a:gd name="connsiteY2" fmla="*/ 666750 h 4533900"/>
                <a:gd name="connsiteX3" fmla="*/ 4400550 w 4464418"/>
                <a:gd name="connsiteY3" fmla="*/ 2038350 h 4533900"/>
                <a:gd name="connsiteX4" fmla="*/ 4248150 w 4464418"/>
                <a:gd name="connsiteY4" fmla="*/ 3219450 h 4533900"/>
                <a:gd name="connsiteX5" fmla="*/ 3467100 w 4464418"/>
                <a:gd name="connsiteY5" fmla="*/ 4057650 h 4533900"/>
                <a:gd name="connsiteX6" fmla="*/ 2019300 w 4464418"/>
                <a:gd name="connsiteY6" fmla="*/ 4533900 h 4533900"/>
                <a:gd name="connsiteX7" fmla="*/ 476250 w 4464418"/>
                <a:gd name="connsiteY7" fmla="*/ 3810000 h 4533900"/>
                <a:gd name="connsiteX8" fmla="*/ 0 w 4464418"/>
                <a:gd name="connsiteY8" fmla="*/ 2362200 h 4533900"/>
                <a:gd name="connsiteX9" fmla="*/ 266700 w 4464418"/>
                <a:gd name="connsiteY9" fmla="*/ 1276350 h 4533900"/>
                <a:gd name="connsiteX10" fmla="*/ 742950 w 4464418"/>
                <a:gd name="connsiteY10" fmla="*/ 590550 h 4533900"/>
                <a:gd name="connsiteX11" fmla="*/ 1638300 w 4464418"/>
                <a:gd name="connsiteY11" fmla="*/ 95250 h 4533900"/>
                <a:gd name="connsiteX12" fmla="*/ 2286000 w 4464418"/>
                <a:gd name="connsiteY12" fmla="*/ 0 h 4533900"/>
                <a:gd name="connsiteX0" fmla="*/ 2286000 w 4464418"/>
                <a:gd name="connsiteY0" fmla="*/ 0 h 4598055"/>
                <a:gd name="connsiteX1" fmla="*/ 3314700 w 4464418"/>
                <a:gd name="connsiteY1" fmla="*/ 323850 h 4598055"/>
                <a:gd name="connsiteX2" fmla="*/ 3657600 w 4464418"/>
                <a:gd name="connsiteY2" fmla="*/ 666750 h 4598055"/>
                <a:gd name="connsiteX3" fmla="*/ 4400550 w 4464418"/>
                <a:gd name="connsiteY3" fmla="*/ 2038350 h 4598055"/>
                <a:gd name="connsiteX4" fmla="*/ 4248150 w 4464418"/>
                <a:gd name="connsiteY4" fmla="*/ 3219450 h 4598055"/>
                <a:gd name="connsiteX5" fmla="*/ 3467100 w 4464418"/>
                <a:gd name="connsiteY5" fmla="*/ 4057650 h 4598055"/>
                <a:gd name="connsiteX6" fmla="*/ 2019300 w 4464418"/>
                <a:gd name="connsiteY6" fmla="*/ 4533900 h 4598055"/>
                <a:gd name="connsiteX7" fmla="*/ 476250 w 4464418"/>
                <a:gd name="connsiteY7" fmla="*/ 3810000 h 4598055"/>
                <a:gd name="connsiteX8" fmla="*/ 0 w 4464418"/>
                <a:gd name="connsiteY8" fmla="*/ 2362200 h 4598055"/>
                <a:gd name="connsiteX9" fmla="*/ 266700 w 4464418"/>
                <a:gd name="connsiteY9" fmla="*/ 1276350 h 4598055"/>
                <a:gd name="connsiteX10" fmla="*/ 742950 w 4464418"/>
                <a:gd name="connsiteY10" fmla="*/ 590550 h 4598055"/>
                <a:gd name="connsiteX11" fmla="*/ 1638300 w 4464418"/>
                <a:gd name="connsiteY11" fmla="*/ 95250 h 4598055"/>
                <a:gd name="connsiteX12" fmla="*/ 2286000 w 4464418"/>
                <a:gd name="connsiteY12" fmla="*/ 0 h 4598055"/>
                <a:gd name="connsiteX0" fmla="*/ 2286000 w 4464418"/>
                <a:gd name="connsiteY0" fmla="*/ 0 h 4553287"/>
                <a:gd name="connsiteX1" fmla="*/ 3314700 w 4464418"/>
                <a:gd name="connsiteY1" fmla="*/ 323850 h 4553287"/>
                <a:gd name="connsiteX2" fmla="*/ 3657600 w 4464418"/>
                <a:gd name="connsiteY2" fmla="*/ 666750 h 4553287"/>
                <a:gd name="connsiteX3" fmla="*/ 4400550 w 4464418"/>
                <a:gd name="connsiteY3" fmla="*/ 2038350 h 4553287"/>
                <a:gd name="connsiteX4" fmla="*/ 4248150 w 4464418"/>
                <a:gd name="connsiteY4" fmla="*/ 3219450 h 4553287"/>
                <a:gd name="connsiteX5" fmla="*/ 3467100 w 4464418"/>
                <a:gd name="connsiteY5" fmla="*/ 4057650 h 4553287"/>
                <a:gd name="connsiteX6" fmla="*/ 2019300 w 4464418"/>
                <a:gd name="connsiteY6" fmla="*/ 4533900 h 4553287"/>
                <a:gd name="connsiteX7" fmla="*/ 476250 w 4464418"/>
                <a:gd name="connsiteY7" fmla="*/ 3810000 h 4553287"/>
                <a:gd name="connsiteX8" fmla="*/ 0 w 4464418"/>
                <a:gd name="connsiteY8" fmla="*/ 2362200 h 4553287"/>
                <a:gd name="connsiteX9" fmla="*/ 266700 w 4464418"/>
                <a:gd name="connsiteY9" fmla="*/ 1276350 h 4553287"/>
                <a:gd name="connsiteX10" fmla="*/ 742950 w 4464418"/>
                <a:gd name="connsiteY10" fmla="*/ 590550 h 4553287"/>
                <a:gd name="connsiteX11" fmla="*/ 1638300 w 4464418"/>
                <a:gd name="connsiteY11" fmla="*/ 95250 h 4553287"/>
                <a:gd name="connsiteX12" fmla="*/ 2286000 w 4464418"/>
                <a:gd name="connsiteY12" fmla="*/ 0 h 4553287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3961"/>
                <a:gd name="connsiteX1" fmla="*/ 3314700 w 4464418"/>
                <a:gd name="connsiteY1" fmla="*/ 323850 h 4533961"/>
                <a:gd name="connsiteX2" fmla="*/ 3657600 w 4464418"/>
                <a:gd name="connsiteY2" fmla="*/ 666750 h 4533961"/>
                <a:gd name="connsiteX3" fmla="*/ 4400550 w 4464418"/>
                <a:gd name="connsiteY3" fmla="*/ 2038350 h 4533961"/>
                <a:gd name="connsiteX4" fmla="*/ 4248150 w 4464418"/>
                <a:gd name="connsiteY4" fmla="*/ 3219450 h 4533961"/>
                <a:gd name="connsiteX5" fmla="*/ 3467100 w 4464418"/>
                <a:gd name="connsiteY5" fmla="*/ 4057650 h 4533961"/>
                <a:gd name="connsiteX6" fmla="*/ 2019300 w 4464418"/>
                <a:gd name="connsiteY6" fmla="*/ 4533900 h 4533961"/>
                <a:gd name="connsiteX7" fmla="*/ 476250 w 4464418"/>
                <a:gd name="connsiteY7" fmla="*/ 3810000 h 4533961"/>
                <a:gd name="connsiteX8" fmla="*/ 0 w 4464418"/>
                <a:gd name="connsiteY8" fmla="*/ 2362200 h 4533961"/>
                <a:gd name="connsiteX9" fmla="*/ 266700 w 4464418"/>
                <a:gd name="connsiteY9" fmla="*/ 1276350 h 4533961"/>
                <a:gd name="connsiteX10" fmla="*/ 742950 w 4464418"/>
                <a:gd name="connsiteY10" fmla="*/ 590550 h 4533961"/>
                <a:gd name="connsiteX11" fmla="*/ 1638300 w 4464418"/>
                <a:gd name="connsiteY11" fmla="*/ 95250 h 4533961"/>
                <a:gd name="connsiteX12" fmla="*/ 2286000 w 4464418"/>
                <a:gd name="connsiteY12" fmla="*/ 0 h 4533961"/>
                <a:gd name="connsiteX0" fmla="*/ 2286000 w 4464418"/>
                <a:gd name="connsiteY0" fmla="*/ 0 h 4534019"/>
                <a:gd name="connsiteX1" fmla="*/ 3314700 w 4464418"/>
                <a:gd name="connsiteY1" fmla="*/ 323850 h 4534019"/>
                <a:gd name="connsiteX2" fmla="*/ 3657600 w 4464418"/>
                <a:gd name="connsiteY2" fmla="*/ 666750 h 4534019"/>
                <a:gd name="connsiteX3" fmla="*/ 4400550 w 4464418"/>
                <a:gd name="connsiteY3" fmla="*/ 2038350 h 4534019"/>
                <a:gd name="connsiteX4" fmla="*/ 4248150 w 4464418"/>
                <a:gd name="connsiteY4" fmla="*/ 3219450 h 4534019"/>
                <a:gd name="connsiteX5" fmla="*/ 3467100 w 4464418"/>
                <a:gd name="connsiteY5" fmla="*/ 4057650 h 4534019"/>
                <a:gd name="connsiteX6" fmla="*/ 2019300 w 4464418"/>
                <a:gd name="connsiteY6" fmla="*/ 4533900 h 4534019"/>
                <a:gd name="connsiteX7" fmla="*/ 476250 w 4464418"/>
                <a:gd name="connsiteY7" fmla="*/ 3810000 h 4534019"/>
                <a:gd name="connsiteX8" fmla="*/ 0 w 4464418"/>
                <a:gd name="connsiteY8" fmla="*/ 2362200 h 4534019"/>
                <a:gd name="connsiteX9" fmla="*/ 266700 w 4464418"/>
                <a:gd name="connsiteY9" fmla="*/ 1276350 h 4534019"/>
                <a:gd name="connsiteX10" fmla="*/ 742950 w 4464418"/>
                <a:gd name="connsiteY10" fmla="*/ 590550 h 4534019"/>
                <a:gd name="connsiteX11" fmla="*/ 1638300 w 4464418"/>
                <a:gd name="connsiteY11" fmla="*/ 95250 h 4534019"/>
                <a:gd name="connsiteX12" fmla="*/ 2286000 w 4464418"/>
                <a:gd name="connsiteY12" fmla="*/ 0 h 4534019"/>
                <a:gd name="connsiteX0" fmla="*/ 2286000 w 4464418"/>
                <a:gd name="connsiteY0" fmla="*/ 0 h 4534019"/>
                <a:gd name="connsiteX1" fmla="*/ 3314700 w 4464418"/>
                <a:gd name="connsiteY1" fmla="*/ 323850 h 4534019"/>
                <a:gd name="connsiteX2" fmla="*/ 3657600 w 4464418"/>
                <a:gd name="connsiteY2" fmla="*/ 666750 h 4534019"/>
                <a:gd name="connsiteX3" fmla="*/ 4400550 w 4464418"/>
                <a:gd name="connsiteY3" fmla="*/ 2038350 h 4534019"/>
                <a:gd name="connsiteX4" fmla="*/ 4248150 w 4464418"/>
                <a:gd name="connsiteY4" fmla="*/ 3219450 h 4534019"/>
                <a:gd name="connsiteX5" fmla="*/ 3467100 w 4464418"/>
                <a:gd name="connsiteY5" fmla="*/ 4057650 h 4534019"/>
                <a:gd name="connsiteX6" fmla="*/ 2019300 w 4464418"/>
                <a:gd name="connsiteY6" fmla="*/ 4533900 h 4534019"/>
                <a:gd name="connsiteX7" fmla="*/ 476250 w 4464418"/>
                <a:gd name="connsiteY7" fmla="*/ 3810000 h 4534019"/>
                <a:gd name="connsiteX8" fmla="*/ 0 w 4464418"/>
                <a:gd name="connsiteY8" fmla="*/ 2362200 h 4534019"/>
                <a:gd name="connsiteX9" fmla="*/ 266700 w 4464418"/>
                <a:gd name="connsiteY9" fmla="*/ 1276350 h 4534019"/>
                <a:gd name="connsiteX10" fmla="*/ 742950 w 4464418"/>
                <a:gd name="connsiteY10" fmla="*/ 590550 h 4534019"/>
                <a:gd name="connsiteX11" fmla="*/ 1638300 w 4464418"/>
                <a:gd name="connsiteY11" fmla="*/ 95250 h 4534019"/>
                <a:gd name="connsiteX12" fmla="*/ 2286000 w 4464418"/>
                <a:gd name="connsiteY12" fmla="*/ 0 h 4534019"/>
                <a:gd name="connsiteX0" fmla="*/ 2331110 w 4509528"/>
                <a:gd name="connsiteY0" fmla="*/ 0 h 4534019"/>
                <a:gd name="connsiteX1" fmla="*/ 3359810 w 4509528"/>
                <a:gd name="connsiteY1" fmla="*/ 323850 h 4534019"/>
                <a:gd name="connsiteX2" fmla="*/ 3702710 w 4509528"/>
                <a:gd name="connsiteY2" fmla="*/ 666750 h 4534019"/>
                <a:gd name="connsiteX3" fmla="*/ 4445660 w 4509528"/>
                <a:gd name="connsiteY3" fmla="*/ 2038350 h 4534019"/>
                <a:gd name="connsiteX4" fmla="*/ 4293260 w 4509528"/>
                <a:gd name="connsiteY4" fmla="*/ 3219450 h 4534019"/>
                <a:gd name="connsiteX5" fmla="*/ 3512210 w 4509528"/>
                <a:gd name="connsiteY5" fmla="*/ 4057650 h 4534019"/>
                <a:gd name="connsiteX6" fmla="*/ 2064410 w 4509528"/>
                <a:gd name="connsiteY6" fmla="*/ 4533900 h 4534019"/>
                <a:gd name="connsiteX7" fmla="*/ 521360 w 4509528"/>
                <a:gd name="connsiteY7" fmla="*/ 3810000 h 4534019"/>
                <a:gd name="connsiteX8" fmla="*/ 45110 w 4509528"/>
                <a:gd name="connsiteY8" fmla="*/ 2362200 h 4534019"/>
                <a:gd name="connsiteX9" fmla="*/ 311810 w 4509528"/>
                <a:gd name="connsiteY9" fmla="*/ 1276350 h 4534019"/>
                <a:gd name="connsiteX10" fmla="*/ 788060 w 4509528"/>
                <a:gd name="connsiteY10" fmla="*/ 590550 h 4534019"/>
                <a:gd name="connsiteX11" fmla="*/ 1683410 w 4509528"/>
                <a:gd name="connsiteY11" fmla="*/ 95250 h 4534019"/>
                <a:gd name="connsiteX12" fmla="*/ 2331110 w 4509528"/>
                <a:gd name="connsiteY12" fmla="*/ 0 h 4534019"/>
                <a:gd name="connsiteX0" fmla="*/ 2331110 w 4509528"/>
                <a:gd name="connsiteY0" fmla="*/ 0 h 4534019"/>
                <a:gd name="connsiteX1" fmla="*/ 3359810 w 4509528"/>
                <a:gd name="connsiteY1" fmla="*/ 323850 h 4534019"/>
                <a:gd name="connsiteX2" fmla="*/ 3702710 w 4509528"/>
                <a:gd name="connsiteY2" fmla="*/ 666750 h 4534019"/>
                <a:gd name="connsiteX3" fmla="*/ 4445660 w 4509528"/>
                <a:gd name="connsiteY3" fmla="*/ 2038350 h 4534019"/>
                <a:gd name="connsiteX4" fmla="*/ 4293260 w 4509528"/>
                <a:gd name="connsiteY4" fmla="*/ 3219450 h 4534019"/>
                <a:gd name="connsiteX5" fmla="*/ 3512210 w 4509528"/>
                <a:gd name="connsiteY5" fmla="*/ 4057650 h 4534019"/>
                <a:gd name="connsiteX6" fmla="*/ 2064410 w 4509528"/>
                <a:gd name="connsiteY6" fmla="*/ 4533900 h 4534019"/>
                <a:gd name="connsiteX7" fmla="*/ 521360 w 4509528"/>
                <a:gd name="connsiteY7" fmla="*/ 3810000 h 4534019"/>
                <a:gd name="connsiteX8" fmla="*/ 45110 w 4509528"/>
                <a:gd name="connsiteY8" fmla="*/ 2362200 h 4534019"/>
                <a:gd name="connsiteX9" fmla="*/ 311810 w 4509528"/>
                <a:gd name="connsiteY9" fmla="*/ 1276350 h 4534019"/>
                <a:gd name="connsiteX10" fmla="*/ 788060 w 4509528"/>
                <a:gd name="connsiteY10" fmla="*/ 590550 h 4534019"/>
                <a:gd name="connsiteX11" fmla="*/ 1683410 w 4509528"/>
                <a:gd name="connsiteY11" fmla="*/ 95250 h 4534019"/>
                <a:gd name="connsiteX12" fmla="*/ 2331110 w 4509528"/>
                <a:gd name="connsiteY12" fmla="*/ 0 h 4534019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331110 w 4509528"/>
                <a:gd name="connsiteY0" fmla="*/ 15082 h 4549101"/>
                <a:gd name="connsiteX1" fmla="*/ 3359810 w 4509528"/>
                <a:gd name="connsiteY1" fmla="*/ 338932 h 4549101"/>
                <a:gd name="connsiteX2" fmla="*/ 3702710 w 4509528"/>
                <a:gd name="connsiteY2" fmla="*/ 681832 h 4549101"/>
                <a:gd name="connsiteX3" fmla="*/ 4445660 w 4509528"/>
                <a:gd name="connsiteY3" fmla="*/ 2053432 h 4549101"/>
                <a:gd name="connsiteX4" fmla="*/ 4293260 w 4509528"/>
                <a:gd name="connsiteY4" fmla="*/ 3234532 h 4549101"/>
                <a:gd name="connsiteX5" fmla="*/ 3512210 w 4509528"/>
                <a:gd name="connsiteY5" fmla="*/ 4072732 h 4549101"/>
                <a:gd name="connsiteX6" fmla="*/ 2064410 w 4509528"/>
                <a:gd name="connsiteY6" fmla="*/ 4548982 h 4549101"/>
                <a:gd name="connsiteX7" fmla="*/ 521360 w 4509528"/>
                <a:gd name="connsiteY7" fmla="*/ 3825082 h 4549101"/>
                <a:gd name="connsiteX8" fmla="*/ 45110 w 4509528"/>
                <a:gd name="connsiteY8" fmla="*/ 2377282 h 4549101"/>
                <a:gd name="connsiteX9" fmla="*/ 311810 w 4509528"/>
                <a:gd name="connsiteY9" fmla="*/ 1291432 h 4549101"/>
                <a:gd name="connsiteX10" fmla="*/ 788060 w 4509528"/>
                <a:gd name="connsiteY10" fmla="*/ 605632 h 4549101"/>
                <a:gd name="connsiteX11" fmla="*/ 1683410 w 4509528"/>
                <a:gd name="connsiteY11" fmla="*/ 110332 h 4549101"/>
                <a:gd name="connsiteX12" fmla="*/ 2331110 w 45095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291310 w 4469728"/>
                <a:gd name="connsiteY0" fmla="*/ 15082 h 4549101"/>
                <a:gd name="connsiteX1" fmla="*/ 3320010 w 4469728"/>
                <a:gd name="connsiteY1" fmla="*/ 338932 h 4549101"/>
                <a:gd name="connsiteX2" fmla="*/ 3662910 w 4469728"/>
                <a:gd name="connsiteY2" fmla="*/ 681832 h 4549101"/>
                <a:gd name="connsiteX3" fmla="*/ 4405860 w 4469728"/>
                <a:gd name="connsiteY3" fmla="*/ 2053432 h 4549101"/>
                <a:gd name="connsiteX4" fmla="*/ 4253460 w 4469728"/>
                <a:gd name="connsiteY4" fmla="*/ 3234532 h 4549101"/>
                <a:gd name="connsiteX5" fmla="*/ 3472410 w 4469728"/>
                <a:gd name="connsiteY5" fmla="*/ 4072732 h 4549101"/>
                <a:gd name="connsiteX6" fmla="*/ 2024610 w 4469728"/>
                <a:gd name="connsiteY6" fmla="*/ 4548982 h 4549101"/>
                <a:gd name="connsiteX7" fmla="*/ 481560 w 4469728"/>
                <a:gd name="connsiteY7" fmla="*/ 3825082 h 4549101"/>
                <a:gd name="connsiteX8" fmla="*/ 5310 w 4469728"/>
                <a:gd name="connsiteY8" fmla="*/ 2377282 h 4549101"/>
                <a:gd name="connsiteX9" fmla="*/ 272010 w 4469728"/>
                <a:gd name="connsiteY9" fmla="*/ 1291432 h 4549101"/>
                <a:gd name="connsiteX10" fmla="*/ 748260 w 4469728"/>
                <a:gd name="connsiteY10" fmla="*/ 605632 h 4549101"/>
                <a:gd name="connsiteX11" fmla="*/ 1643610 w 4469728"/>
                <a:gd name="connsiteY11" fmla="*/ 110332 h 4549101"/>
                <a:gd name="connsiteX12" fmla="*/ 2291310 w 4469728"/>
                <a:gd name="connsiteY12" fmla="*/ 15082 h 4549101"/>
                <a:gd name="connsiteX0" fmla="*/ 2111854 w 4290272"/>
                <a:gd name="connsiteY0" fmla="*/ 15082 h 4549057"/>
                <a:gd name="connsiteX1" fmla="*/ 3140554 w 4290272"/>
                <a:gd name="connsiteY1" fmla="*/ 338932 h 4549057"/>
                <a:gd name="connsiteX2" fmla="*/ 3483454 w 4290272"/>
                <a:gd name="connsiteY2" fmla="*/ 681832 h 4549057"/>
                <a:gd name="connsiteX3" fmla="*/ 4226404 w 4290272"/>
                <a:gd name="connsiteY3" fmla="*/ 2053432 h 4549057"/>
                <a:gd name="connsiteX4" fmla="*/ 4074004 w 4290272"/>
                <a:gd name="connsiteY4" fmla="*/ 3234532 h 4549057"/>
                <a:gd name="connsiteX5" fmla="*/ 3292954 w 4290272"/>
                <a:gd name="connsiteY5" fmla="*/ 4072732 h 4549057"/>
                <a:gd name="connsiteX6" fmla="*/ 1845154 w 4290272"/>
                <a:gd name="connsiteY6" fmla="*/ 4548982 h 4549057"/>
                <a:gd name="connsiteX7" fmla="*/ 302104 w 4290272"/>
                <a:gd name="connsiteY7" fmla="*/ 3825082 h 4549057"/>
                <a:gd name="connsiteX8" fmla="*/ 16354 w 4290272"/>
                <a:gd name="connsiteY8" fmla="*/ 2529682 h 4549057"/>
                <a:gd name="connsiteX9" fmla="*/ 92554 w 4290272"/>
                <a:gd name="connsiteY9" fmla="*/ 1291432 h 4549057"/>
                <a:gd name="connsiteX10" fmla="*/ 568804 w 4290272"/>
                <a:gd name="connsiteY10" fmla="*/ 605632 h 4549057"/>
                <a:gd name="connsiteX11" fmla="*/ 1464154 w 4290272"/>
                <a:gd name="connsiteY11" fmla="*/ 110332 h 4549057"/>
                <a:gd name="connsiteX12" fmla="*/ 2111854 w 4290272"/>
                <a:gd name="connsiteY12" fmla="*/ 15082 h 4549057"/>
                <a:gd name="connsiteX0" fmla="*/ 2277999 w 4456417"/>
                <a:gd name="connsiteY0" fmla="*/ 15082 h 4549057"/>
                <a:gd name="connsiteX1" fmla="*/ 3306699 w 4456417"/>
                <a:gd name="connsiteY1" fmla="*/ 338932 h 4549057"/>
                <a:gd name="connsiteX2" fmla="*/ 3649599 w 4456417"/>
                <a:gd name="connsiteY2" fmla="*/ 681832 h 4549057"/>
                <a:gd name="connsiteX3" fmla="*/ 4392549 w 4456417"/>
                <a:gd name="connsiteY3" fmla="*/ 2053432 h 4549057"/>
                <a:gd name="connsiteX4" fmla="*/ 4240149 w 4456417"/>
                <a:gd name="connsiteY4" fmla="*/ 3234532 h 4549057"/>
                <a:gd name="connsiteX5" fmla="*/ 3459099 w 4456417"/>
                <a:gd name="connsiteY5" fmla="*/ 4072732 h 4549057"/>
                <a:gd name="connsiteX6" fmla="*/ 2011299 w 4456417"/>
                <a:gd name="connsiteY6" fmla="*/ 4548982 h 4549057"/>
                <a:gd name="connsiteX7" fmla="*/ 468249 w 4456417"/>
                <a:gd name="connsiteY7" fmla="*/ 3825082 h 4549057"/>
                <a:gd name="connsiteX8" fmla="*/ 4699 w 4456417"/>
                <a:gd name="connsiteY8" fmla="*/ 2555082 h 4549057"/>
                <a:gd name="connsiteX9" fmla="*/ 258699 w 4456417"/>
                <a:gd name="connsiteY9" fmla="*/ 1291432 h 4549057"/>
                <a:gd name="connsiteX10" fmla="*/ 734949 w 4456417"/>
                <a:gd name="connsiteY10" fmla="*/ 605632 h 4549057"/>
                <a:gd name="connsiteX11" fmla="*/ 1630299 w 4456417"/>
                <a:gd name="connsiteY11" fmla="*/ 110332 h 4549057"/>
                <a:gd name="connsiteX12" fmla="*/ 2277999 w 4456417"/>
                <a:gd name="connsiteY12" fmla="*/ 15082 h 4549057"/>
                <a:gd name="connsiteX0" fmla="*/ 2275452 w 4453870"/>
                <a:gd name="connsiteY0" fmla="*/ 15082 h 4549057"/>
                <a:gd name="connsiteX1" fmla="*/ 3304152 w 4453870"/>
                <a:gd name="connsiteY1" fmla="*/ 338932 h 4549057"/>
                <a:gd name="connsiteX2" fmla="*/ 3647052 w 4453870"/>
                <a:gd name="connsiteY2" fmla="*/ 681832 h 4549057"/>
                <a:gd name="connsiteX3" fmla="*/ 4390002 w 4453870"/>
                <a:gd name="connsiteY3" fmla="*/ 2053432 h 4549057"/>
                <a:gd name="connsiteX4" fmla="*/ 4237602 w 4453870"/>
                <a:gd name="connsiteY4" fmla="*/ 3234532 h 4549057"/>
                <a:gd name="connsiteX5" fmla="*/ 3456552 w 4453870"/>
                <a:gd name="connsiteY5" fmla="*/ 4072732 h 4549057"/>
                <a:gd name="connsiteX6" fmla="*/ 2008752 w 4453870"/>
                <a:gd name="connsiteY6" fmla="*/ 4548982 h 4549057"/>
                <a:gd name="connsiteX7" fmla="*/ 465702 w 4453870"/>
                <a:gd name="connsiteY7" fmla="*/ 3825082 h 4549057"/>
                <a:gd name="connsiteX8" fmla="*/ 2152 w 4453870"/>
                <a:gd name="connsiteY8" fmla="*/ 2555082 h 4549057"/>
                <a:gd name="connsiteX9" fmla="*/ 256152 w 4453870"/>
                <a:gd name="connsiteY9" fmla="*/ 1291432 h 4549057"/>
                <a:gd name="connsiteX10" fmla="*/ 732402 w 4453870"/>
                <a:gd name="connsiteY10" fmla="*/ 605632 h 4549057"/>
                <a:gd name="connsiteX11" fmla="*/ 1627752 w 4453870"/>
                <a:gd name="connsiteY11" fmla="*/ 110332 h 4549057"/>
                <a:gd name="connsiteX12" fmla="*/ 2275452 w 4453870"/>
                <a:gd name="connsiteY12" fmla="*/ 15082 h 4549057"/>
                <a:gd name="connsiteX0" fmla="*/ 2274816 w 4453234"/>
                <a:gd name="connsiteY0" fmla="*/ 15082 h 4549057"/>
                <a:gd name="connsiteX1" fmla="*/ 3303516 w 4453234"/>
                <a:gd name="connsiteY1" fmla="*/ 338932 h 4549057"/>
                <a:gd name="connsiteX2" fmla="*/ 3646416 w 4453234"/>
                <a:gd name="connsiteY2" fmla="*/ 681832 h 4549057"/>
                <a:gd name="connsiteX3" fmla="*/ 4389366 w 4453234"/>
                <a:gd name="connsiteY3" fmla="*/ 2053432 h 4549057"/>
                <a:gd name="connsiteX4" fmla="*/ 4236966 w 4453234"/>
                <a:gd name="connsiteY4" fmla="*/ 3234532 h 4549057"/>
                <a:gd name="connsiteX5" fmla="*/ 3455916 w 4453234"/>
                <a:gd name="connsiteY5" fmla="*/ 4072732 h 4549057"/>
                <a:gd name="connsiteX6" fmla="*/ 2008116 w 4453234"/>
                <a:gd name="connsiteY6" fmla="*/ 4548982 h 4549057"/>
                <a:gd name="connsiteX7" fmla="*/ 465066 w 4453234"/>
                <a:gd name="connsiteY7" fmla="*/ 3825082 h 4549057"/>
                <a:gd name="connsiteX8" fmla="*/ 1516 w 4453234"/>
                <a:gd name="connsiteY8" fmla="*/ 2555082 h 4549057"/>
                <a:gd name="connsiteX9" fmla="*/ 574992 w 4453234"/>
                <a:gd name="connsiteY9" fmla="*/ 1494632 h 4549057"/>
                <a:gd name="connsiteX10" fmla="*/ 731766 w 4453234"/>
                <a:gd name="connsiteY10" fmla="*/ 605632 h 4549057"/>
                <a:gd name="connsiteX11" fmla="*/ 1627116 w 4453234"/>
                <a:gd name="connsiteY11" fmla="*/ 110332 h 4549057"/>
                <a:gd name="connsiteX12" fmla="*/ 2274816 w 4453234"/>
                <a:gd name="connsiteY12" fmla="*/ 15082 h 4549057"/>
                <a:gd name="connsiteX0" fmla="*/ 2310083 w 4488501"/>
                <a:gd name="connsiteY0" fmla="*/ 15082 h 4549057"/>
                <a:gd name="connsiteX1" fmla="*/ 3338783 w 4488501"/>
                <a:gd name="connsiteY1" fmla="*/ 338932 h 4549057"/>
                <a:gd name="connsiteX2" fmla="*/ 3681683 w 4488501"/>
                <a:gd name="connsiteY2" fmla="*/ 681832 h 4549057"/>
                <a:gd name="connsiteX3" fmla="*/ 4424633 w 4488501"/>
                <a:gd name="connsiteY3" fmla="*/ 2053432 h 4549057"/>
                <a:gd name="connsiteX4" fmla="*/ 4272233 w 4488501"/>
                <a:gd name="connsiteY4" fmla="*/ 3234532 h 4549057"/>
                <a:gd name="connsiteX5" fmla="*/ 3491183 w 4488501"/>
                <a:gd name="connsiteY5" fmla="*/ 4072732 h 4549057"/>
                <a:gd name="connsiteX6" fmla="*/ 2043383 w 4488501"/>
                <a:gd name="connsiteY6" fmla="*/ 4548982 h 4549057"/>
                <a:gd name="connsiteX7" fmla="*/ 500333 w 4488501"/>
                <a:gd name="connsiteY7" fmla="*/ 3825082 h 4549057"/>
                <a:gd name="connsiteX8" fmla="*/ 36783 w 4488501"/>
                <a:gd name="connsiteY8" fmla="*/ 2555082 h 4549057"/>
                <a:gd name="connsiteX9" fmla="*/ 111876 w 4488501"/>
                <a:gd name="connsiteY9" fmla="*/ 1215232 h 4549057"/>
                <a:gd name="connsiteX10" fmla="*/ 767033 w 4488501"/>
                <a:gd name="connsiteY10" fmla="*/ 605632 h 4549057"/>
                <a:gd name="connsiteX11" fmla="*/ 1662383 w 4488501"/>
                <a:gd name="connsiteY11" fmla="*/ 110332 h 4549057"/>
                <a:gd name="connsiteX12" fmla="*/ 2310083 w 4488501"/>
                <a:gd name="connsiteY12" fmla="*/ 15082 h 4549057"/>
                <a:gd name="connsiteX0" fmla="*/ 2280887 w 4459305"/>
                <a:gd name="connsiteY0" fmla="*/ 15082 h 4549057"/>
                <a:gd name="connsiteX1" fmla="*/ 3309587 w 4459305"/>
                <a:gd name="connsiteY1" fmla="*/ 338932 h 4549057"/>
                <a:gd name="connsiteX2" fmla="*/ 3652487 w 4459305"/>
                <a:gd name="connsiteY2" fmla="*/ 681832 h 4549057"/>
                <a:gd name="connsiteX3" fmla="*/ 4395437 w 4459305"/>
                <a:gd name="connsiteY3" fmla="*/ 2053432 h 4549057"/>
                <a:gd name="connsiteX4" fmla="*/ 4243037 w 4459305"/>
                <a:gd name="connsiteY4" fmla="*/ 3234532 h 4549057"/>
                <a:gd name="connsiteX5" fmla="*/ 3461987 w 4459305"/>
                <a:gd name="connsiteY5" fmla="*/ 4072732 h 4549057"/>
                <a:gd name="connsiteX6" fmla="*/ 2014187 w 4459305"/>
                <a:gd name="connsiteY6" fmla="*/ 4548982 h 4549057"/>
                <a:gd name="connsiteX7" fmla="*/ 471137 w 4459305"/>
                <a:gd name="connsiteY7" fmla="*/ 3825082 h 4549057"/>
                <a:gd name="connsiteX8" fmla="*/ 7587 w 4459305"/>
                <a:gd name="connsiteY8" fmla="*/ 2555082 h 4549057"/>
                <a:gd name="connsiteX9" fmla="*/ 223250 w 4459305"/>
                <a:gd name="connsiteY9" fmla="*/ 1329532 h 4549057"/>
                <a:gd name="connsiteX10" fmla="*/ 737837 w 4459305"/>
                <a:gd name="connsiteY10" fmla="*/ 605632 h 4549057"/>
                <a:gd name="connsiteX11" fmla="*/ 1633187 w 4459305"/>
                <a:gd name="connsiteY11" fmla="*/ 110332 h 4549057"/>
                <a:gd name="connsiteX12" fmla="*/ 2280887 w 4459305"/>
                <a:gd name="connsiteY12" fmla="*/ 15082 h 4549057"/>
                <a:gd name="connsiteX0" fmla="*/ 2281159 w 4459577"/>
                <a:gd name="connsiteY0" fmla="*/ 14140 h 4548115"/>
                <a:gd name="connsiteX1" fmla="*/ 3309859 w 4459577"/>
                <a:gd name="connsiteY1" fmla="*/ 337990 h 4548115"/>
                <a:gd name="connsiteX2" fmla="*/ 3652759 w 4459577"/>
                <a:gd name="connsiteY2" fmla="*/ 680890 h 4548115"/>
                <a:gd name="connsiteX3" fmla="*/ 4395709 w 4459577"/>
                <a:gd name="connsiteY3" fmla="*/ 2052490 h 4548115"/>
                <a:gd name="connsiteX4" fmla="*/ 4243309 w 4459577"/>
                <a:gd name="connsiteY4" fmla="*/ 3233590 h 4548115"/>
                <a:gd name="connsiteX5" fmla="*/ 3462259 w 4459577"/>
                <a:gd name="connsiteY5" fmla="*/ 4071790 h 4548115"/>
                <a:gd name="connsiteX6" fmla="*/ 2014459 w 4459577"/>
                <a:gd name="connsiteY6" fmla="*/ 4548040 h 4548115"/>
                <a:gd name="connsiteX7" fmla="*/ 471409 w 4459577"/>
                <a:gd name="connsiteY7" fmla="*/ 3824140 h 4548115"/>
                <a:gd name="connsiteX8" fmla="*/ 7859 w 4459577"/>
                <a:gd name="connsiteY8" fmla="*/ 2554140 h 4548115"/>
                <a:gd name="connsiteX9" fmla="*/ 223522 w 4459577"/>
                <a:gd name="connsiteY9" fmla="*/ 1328590 h 4548115"/>
                <a:gd name="connsiteX10" fmla="*/ 776446 w 4459577"/>
                <a:gd name="connsiteY10" fmla="*/ 566590 h 4548115"/>
                <a:gd name="connsiteX11" fmla="*/ 1633459 w 4459577"/>
                <a:gd name="connsiteY11" fmla="*/ 109390 h 4548115"/>
                <a:gd name="connsiteX12" fmla="*/ 2281159 w 4459577"/>
                <a:gd name="connsiteY12" fmla="*/ 14140 h 4548115"/>
                <a:gd name="connsiteX0" fmla="*/ 2281159 w 4459577"/>
                <a:gd name="connsiteY0" fmla="*/ 9333 h 4543308"/>
                <a:gd name="connsiteX1" fmla="*/ 3309859 w 4459577"/>
                <a:gd name="connsiteY1" fmla="*/ 333183 h 4543308"/>
                <a:gd name="connsiteX2" fmla="*/ 3652759 w 4459577"/>
                <a:gd name="connsiteY2" fmla="*/ 676083 h 4543308"/>
                <a:gd name="connsiteX3" fmla="*/ 4395709 w 4459577"/>
                <a:gd name="connsiteY3" fmla="*/ 2047683 h 4543308"/>
                <a:gd name="connsiteX4" fmla="*/ 4243309 w 4459577"/>
                <a:gd name="connsiteY4" fmla="*/ 3228783 h 4543308"/>
                <a:gd name="connsiteX5" fmla="*/ 3462259 w 4459577"/>
                <a:gd name="connsiteY5" fmla="*/ 4066983 h 4543308"/>
                <a:gd name="connsiteX6" fmla="*/ 2014459 w 4459577"/>
                <a:gd name="connsiteY6" fmla="*/ 4543233 h 4543308"/>
                <a:gd name="connsiteX7" fmla="*/ 471409 w 4459577"/>
                <a:gd name="connsiteY7" fmla="*/ 3819333 h 4543308"/>
                <a:gd name="connsiteX8" fmla="*/ 7859 w 4459577"/>
                <a:gd name="connsiteY8" fmla="*/ 2549333 h 4543308"/>
                <a:gd name="connsiteX9" fmla="*/ 223522 w 4459577"/>
                <a:gd name="connsiteY9" fmla="*/ 1323783 h 4543308"/>
                <a:gd name="connsiteX10" fmla="*/ 776446 w 4459577"/>
                <a:gd name="connsiteY10" fmla="*/ 561783 h 4543308"/>
                <a:gd name="connsiteX11" fmla="*/ 1646238 w 4459577"/>
                <a:gd name="connsiteY11" fmla="*/ 129983 h 4543308"/>
                <a:gd name="connsiteX12" fmla="*/ 2281159 w 4459577"/>
                <a:gd name="connsiteY12" fmla="*/ 9333 h 4543308"/>
                <a:gd name="connsiteX0" fmla="*/ 2396171 w 4459577"/>
                <a:gd name="connsiteY0" fmla="*/ 13502 h 4509377"/>
                <a:gd name="connsiteX1" fmla="*/ 3309859 w 4459577"/>
                <a:gd name="connsiteY1" fmla="*/ 299252 h 4509377"/>
                <a:gd name="connsiteX2" fmla="*/ 3652759 w 4459577"/>
                <a:gd name="connsiteY2" fmla="*/ 642152 h 4509377"/>
                <a:gd name="connsiteX3" fmla="*/ 4395709 w 4459577"/>
                <a:gd name="connsiteY3" fmla="*/ 2013752 h 4509377"/>
                <a:gd name="connsiteX4" fmla="*/ 4243309 w 4459577"/>
                <a:gd name="connsiteY4" fmla="*/ 3194852 h 4509377"/>
                <a:gd name="connsiteX5" fmla="*/ 3462259 w 4459577"/>
                <a:gd name="connsiteY5" fmla="*/ 4033052 h 4509377"/>
                <a:gd name="connsiteX6" fmla="*/ 2014459 w 4459577"/>
                <a:gd name="connsiteY6" fmla="*/ 4509302 h 4509377"/>
                <a:gd name="connsiteX7" fmla="*/ 471409 w 4459577"/>
                <a:gd name="connsiteY7" fmla="*/ 3785402 h 4509377"/>
                <a:gd name="connsiteX8" fmla="*/ 7859 w 4459577"/>
                <a:gd name="connsiteY8" fmla="*/ 2515402 h 4509377"/>
                <a:gd name="connsiteX9" fmla="*/ 223522 w 4459577"/>
                <a:gd name="connsiteY9" fmla="*/ 1289852 h 4509377"/>
                <a:gd name="connsiteX10" fmla="*/ 776446 w 4459577"/>
                <a:gd name="connsiteY10" fmla="*/ 527852 h 4509377"/>
                <a:gd name="connsiteX11" fmla="*/ 1646238 w 4459577"/>
                <a:gd name="connsiteY11" fmla="*/ 96052 h 4509377"/>
                <a:gd name="connsiteX12" fmla="*/ 2396171 w 4459577"/>
                <a:gd name="connsiteY12" fmla="*/ 13502 h 4509377"/>
                <a:gd name="connsiteX0" fmla="*/ 2396171 w 4459577"/>
                <a:gd name="connsiteY0" fmla="*/ 15328 h 4511203"/>
                <a:gd name="connsiteX1" fmla="*/ 3258743 w 4459577"/>
                <a:gd name="connsiteY1" fmla="*/ 326478 h 4511203"/>
                <a:gd name="connsiteX2" fmla="*/ 3652759 w 4459577"/>
                <a:gd name="connsiteY2" fmla="*/ 643978 h 4511203"/>
                <a:gd name="connsiteX3" fmla="*/ 4395709 w 4459577"/>
                <a:gd name="connsiteY3" fmla="*/ 2015578 h 4511203"/>
                <a:gd name="connsiteX4" fmla="*/ 4243309 w 4459577"/>
                <a:gd name="connsiteY4" fmla="*/ 3196678 h 4511203"/>
                <a:gd name="connsiteX5" fmla="*/ 3462259 w 4459577"/>
                <a:gd name="connsiteY5" fmla="*/ 4034878 h 4511203"/>
                <a:gd name="connsiteX6" fmla="*/ 2014459 w 4459577"/>
                <a:gd name="connsiteY6" fmla="*/ 4511128 h 4511203"/>
                <a:gd name="connsiteX7" fmla="*/ 471409 w 4459577"/>
                <a:gd name="connsiteY7" fmla="*/ 3787228 h 4511203"/>
                <a:gd name="connsiteX8" fmla="*/ 7859 w 4459577"/>
                <a:gd name="connsiteY8" fmla="*/ 2517228 h 4511203"/>
                <a:gd name="connsiteX9" fmla="*/ 223522 w 4459577"/>
                <a:gd name="connsiteY9" fmla="*/ 1291678 h 4511203"/>
                <a:gd name="connsiteX10" fmla="*/ 776446 w 4459577"/>
                <a:gd name="connsiteY10" fmla="*/ 529678 h 4511203"/>
                <a:gd name="connsiteX11" fmla="*/ 1646238 w 4459577"/>
                <a:gd name="connsiteY11" fmla="*/ 97878 h 4511203"/>
                <a:gd name="connsiteX12" fmla="*/ 2396171 w 4459577"/>
                <a:gd name="connsiteY12" fmla="*/ 15328 h 4511203"/>
                <a:gd name="connsiteX0" fmla="*/ 2396171 w 4428626"/>
                <a:gd name="connsiteY0" fmla="*/ 15328 h 4511203"/>
                <a:gd name="connsiteX1" fmla="*/ 3258743 w 4428626"/>
                <a:gd name="connsiteY1" fmla="*/ 326478 h 4511203"/>
                <a:gd name="connsiteX2" fmla="*/ 4087247 w 4428626"/>
                <a:gd name="connsiteY2" fmla="*/ 961478 h 4511203"/>
                <a:gd name="connsiteX3" fmla="*/ 4395709 w 4428626"/>
                <a:gd name="connsiteY3" fmla="*/ 2015578 h 4511203"/>
                <a:gd name="connsiteX4" fmla="*/ 4243309 w 4428626"/>
                <a:gd name="connsiteY4" fmla="*/ 3196678 h 4511203"/>
                <a:gd name="connsiteX5" fmla="*/ 3462259 w 4428626"/>
                <a:gd name="connsiteY5" fmla="*/ 4034878 h 4511203"/>
                <a:gd name="connsiteX6" fmla="*/ 2014459 w 4428626"/>
                <a:gd name="connsiteY6" fmla="*/ 4511128 h 4511203"/>
                <a:gd name="connsiteX7" fmla="*/ 471409 w 4428626"/>
                <a:gd name="connsiteY7" fmla="*/ 3787228 h 4511203"/>
                <a:gd name="connsiteX8" fmla="*/ 7859 w 4428626"/>
                <a:gd name="connsiteY8" fmla="*/ 2517228 h 4511203"/>
                <a:gd name="connsiteX9" fmla="*/ 223522 w 4428626"/>
                <a:gd name="connsiteY9" fmla="*/ 1291678 h 4511203"/>
                <a:gd name="connsiteX10" fmla="*/ 776446 w 4428626"/>
                <a:gd name="connsiteY10" fmla="*/ 529678 h 4511203"/>
                <a:gd name="connsiteX11" fmla="*/ 1646238 w 4428626"/>
                <a:gd name="connsiteY11" fmla="*/ 97878 h 4511203"/>
                <a:gd name="connsiteX12" fmla="*/ 2396171 w 4428626"/>
                <a:gd name="connsiteY12" fmla="*/ 15328 h 4511203"/>
                <a:gd name="connsiteX0" fmla="*/ 2396171 w 4450369"/>
                <a:gd name="connsiteY0" fmla="*/ 15328 h 4511203"/>
                <a:gd name="connsiteX1" fmla="*/ 3258743 w 4450369"/>
                <a:gd name="connsiteY1" fmla="*/ 326478 h 4511203"/>
                <a:gd name="connsiteX2" fmla="*/ 3780550 w 4450369"/>
                <a:gd name="connsiteY2" fmla="*/ 1202778 h 4511203"/>
                <a:gd name="connsiteX3" fmla="*/ 4395709 w 4450369"/>
                <a:gd name="connsiteY3" fmla="*/ 2015578 h 4511203"/>
                <a:gd name="connsiteX4" fmla="*/ 4243309 w 4450369"/>
                <a:gd name="connsiteY4" fmla="*/ 3196678 h 4511203"/>
                <a:gd name="connsiteX5" fmla="*/ 3462259 w 4450369"/>
                <a:gd name="connsiteY5" fmla="*/ 4034878 h 4511203"/>
                <a:gd name="connsiteX6" fmla="*/ 2014459 w 4450369"/>
                <a:gd name="connsiteY6" fmla="*/ 4511128 h 4511203"/>
                <a:gd name="connsiteX7" fmla="*/ 471409 w 4450369"/>
                <a:gd name="connsiteY7" fmla="*/ 3787228 h 4511203"/>
                <a:gd name="connsiteX8" fmla="*/ 7859 w 4450369"/>
                <a:gd name="connsiteY8" fmla="*/ 2517228 h 4511203"/>
                <a:gd name="connsiteX9" fmla="*/ 223522 w 4450369"/>
                <a:gd name="connsiteY9" fmla="*/ 1291678 h 4511203"/>
                <a:gd name="connsiteX10" fmla="*/ 776446 w 4450369"/>
                <a:gd name="connsiteY10" fmla="*/ 529678 h 4511203"/>
                <a:gd name="connsiteX11" fmla="*/ 1646238 w 4450369"/>
                <a:gd name="connsiteY11" fmla="*/ 97878 h 4511203"/>
                <a:gd name="connsiteX12" fmla="*/ 2396171 w 4450369"/>
                <a:gd name="connsiteY12" fmla="*/ 15328 h 4511203"/>
                <a:gd name="connsiteX0" fmla="*/ 2396171 w 4436701"/>
                <a:gd name="connsiteY0" fmla="*/ 15328 h 4511203"/>
                <a:gd name="connsiteX1" fmla="*/ 3258743 w 4436701"/>
                <a:gd name="connsiteY1" fmla="*/ 326478 h 4511203"/>
                <a:gd name="connsiteX2" fmla="*/ 3972236 w 4436701"/>
                <a:gd name="connsiteY2" fmla="*/ 1101178 h 4511203"/>
                <a:gd name="connsiteX3" fmla="*/ 4395709 w 4436701"/>
                <a:gd name="connsiteY3" fmla="*/ 2015578 h 4511203"/>
                <a:gd name="connsiteX4" fmla="*/ 4243309 w 4436701"/>
                <a:gd name="connsiteY4" fmla="*/ 3196678 h 4511203"/>
                <a:gd name="connsiteX5" fmla="*/ 3462259 w 4436701"/>
                <a:gd name="connsiteY5" fmla="*/ 4034878 h 4511203"/>
                <a:gd name="connsiteX6" fmla="*/ 2014459 w 4436701"/>
                <a:gd name="connsiteY6" fmla="*/ 4511128 h 4511203"/>
                <a:gd name="connsiteX7" fmla="*/ 471409 w 4436701"/>
                <a:gd name="connsiteY7" fmla="*/ 3787228 h 4511203"/>
                <a:gd name="connsiteX8" fmla="*/ 7859 w 4436701"/>
                <a:gd name="connsiteY8" fmla="*/ 2517228 h 4511203"/>
                <a:gd name="connsiteX9" fmla="*/ 223522 w 4436701"/>
                <a:gd name="connsiteY9" fmla="*/ 1291678 h 4511203"/>
                <a:gd name="connsiteX10" fmla="*/ 776446 w 4436701"/>
                <a:gd name="connsiteY10" fmla="*/ 529678 h 4511203"/>
                <a:gd name="connsiteX11" fmla="*/ 1646238 w 4436701"/>
                <a:gd name="connsiteY11" fmla="*/ 97878 h 4511203"/>
                <a:gd name="connsiteX12" fmla="*/ 2396171 w 4436701"/>
                <a:gd name="connsiteY12" fmla="*/ 15328 h 4511203"/>
                <a:gd name="connsiteX0" fmla="*/ 2396171 w 4782945"/>
                <a:gd name="connsiteY0" fmla="*/ 15328 h 4511203"/>
                <a:gd name="connsiteX1" fmla="*/ 3258743 w 4782945"/>
                <a:gd name="connsiteY1" fmla="*/ 326478 h 4511203"/>
                <a:gd name="connsiteX2" fmla="*/ 3972236 w 4782945"/>
                <a:gd name="connsiteY2" fmla="*/ 1101178 h 4511203"/>
                <a:gd name="connsiteX3" fmla="*/ 4779081 w 4782945"/>
                <a:gd name="connsiteY3" fmla="*/ 2028278 h 4511203"/>
                <a:gd name="connsiteX4" fmla="*/ 4243309 w 4782945"/>
                <a:gd name="connsiteY4" fmla="*/ 3196678 h 4511203"/>
                <a:gd name="connsiteX5" fmla="*/ 3462259 w 4782945"/>
                <a:gd name="connsiteY5" fmla="*/ 4034878 h 4511203"/>
                <a:gd name="connsiteX6" fmla="*/ 2014459 w 4782945"/>
                <a:gd name="connsiteY6" fmla="*/ 4511128 h 4511203"/>
                <a:gd name="connsiteX7" fmla="*/ 471409 w 4782945"/>
                <a:gd name="connsiteY7" fmla="*/ 3787228 h 4511203"/>
                <a:gd name="connsiteX8" fmla="*/ 7859 w 4782945"/>
                <a:gd name="connsiteY8" fmla="*/ 2517228 h 4511203"/>
                <a:gd name="connsiteX9" fmla="*/ 223522 w 4782945"/>
                <a:gd name="connsiteY9" fmla="*/ 1291678 h 4511203"/>
                <a:gd name="connsiteX10" fmla="*/ 776446 w 4782945"/>
                <a:gd name="connsiteY10" fmla="*/ 529678 h 4511203"/>
                <a:gd name="connsiteX11" fmla="*/ 1646238 w 4782945"/>
                <a:gd name="connsiteY11" fmla="*/ 97878 h 4511203"/>
                <a:gd name="connsiteX12" fmla="*/ 2396171 w 4782945"/>
                <a:gd name="connsiteY12" fmla="*/ 15328 h 4511203"/>
                <a:gd name="connsiteX0" fmla="*/ 2396171 w 4391275"/>
                <a:gd name="connsiteY0" fmla="*/ 15328 h 4511203"/>
                <a:gd name="connsiteX1" fmla="*/ 3258743 w 4391275"/>
                <a:gd name="connsiteY1" fmla="*/ 326478 h 4511203"/>
                <a:gd name="connsiteX2" fmla="*/ 3972236 w 4391275"/>
                <a:gd name="connsiteY2" fmla="*/ 1101178 h 4511203"/>
                <a:gd name="connsiteX3" fmla="*/ 4370151 w 4391275"/>
                <a:gd name="connsiteY3" fmla="*/ 2079078 h 4511203"/>
                <a:gd name="connsiteX4" fmla="*/ 4243309 w 4391275"/>
                <a:gd name="connsiteY4" fmla="*/ 3196678 h 4511203"/>
                <a:gd name="connsiteX5" fmla="*/ 3462259 w 4391275"/>
                <a:gd name="connsiteY5" fmla="*/ 4034878 h 4511203"/>
                <a:gd name="connsiteX6" fmla="*/ 2014459 w 4391275"/>
                <a:gd name="connsiteY6" fmla="*/ 4511128 h 4511203"/>
                <a:gd name="connsiteX7" fmla="*/ 471409 w 4391275"/>
                <a:gd name="connsiteY7" fmla="*/ 3787228 h 4511203"/>
                <a:gd name="connsiteX8" fmla="*/ 7859 w 4391275"/>
                <a:gd name="connsiteY8" fmla="*/ 2517228 h 4511203"/>
                <a:gd name="connsiteX9" fmla="*/ 223522 w 4391275"/>
                <a:gd name="connsiteY9" fmla="*/ 1291678 h 4511203"/>
                <a:gd name="connsiteX10" fmla="*/ 776446 w 4391275"/>
                <a:gd name="connsiteY10" fmla="*/ 529678 h 4511203"/>
                <a:gd name="connsiteX11" fmla="*/ 1646238 w 4391275"/>
                <a:gd name="connsiteY11" fmla="*/ 97878 h 4511203"/>
                <a:gd name="connsiteX12" fmla="*/ 2396171 w 4391275"/>
                <a:gd name="connsiteY12" fmla="*/ 15328 h 4511203"/>
                <a:gd name="connsiteX0" fmla="*/ 2396171 w 4492650"/>
                <a:gd name="connsiteY0" fmla="*/ 15328 h 4511203"/>
                <a:gd name="connsiteX1" fmla="*/ 3258743 w 4492650"/>
                <a:gd name="connsiteY1" fmla="*/ 326478 h 4511203"/>
                <a:gd name="connsiteX2" fmla="*/ 3972236 w 4492650"/>
                <a:gd name="connsiteY2" fmla="*/ 1101178 h 4511203"/>
                <a:gd name="connsiteX3" fmla="*/ 4370151 w 4492650"/>
                <a:gd name="connsiteY3" fmla="*/ 2079078 h 4511203"/>
                <a:gd name="connsiteX4" fmla="*/ 4422216 w 4492650"/>
                <a:gd name="connsiteY4" fmla="*/ 3387178 h 4511203"/>
                <a:gd name="connsiteX5" fmla="*/ 3462259 w 4492650"/>
                <a:gd name="connsiteY5" fmla="*/ 4034878 h 4511203"/>
                <a:gd name="connsiteX6" fmla="*/ 2014459 w 4492650"/>
                <a:gd name="connsiteY6" fmla="*/ 4511128 h 4511203"/>
                <a:gd name="connsiteX7" fmla="*/ 471409 w 4492650"/>
                <a:gd name="connsiteY7" fmla="*/ 3787228 h 4511203"/>
                <a:gd name="connsiteX8" fmla="*/ 7859 w 4492650"/>
                <a:gd name="connsiteY8" fmla="*/ 2517228 h 4511203"/>
                <a:gd name="connsiteX9" fmla="*/ 223522 w 4492650"/>
                <a:gd name="connsiteY9" fmla="*/ 1291678 h 4511203"/>
                <a:gd name="connsiteX10" fmla="*/ 776446 w 4492650"/>
                <a:gd name="connsiteY10" fmla="*/ 529678 h 4511203"/>
                <a:gd name="connsiteX11" fmla="*/ 1646238 w 4492650"/>
                <a:gd name="connsiteY11" fmla="*/ 97878 h 4511203"/>
                <a:gd name="connsiteX12" fmla="*/ 2396171 w 4492650"/>
                <a:gd name="connsiteY12" fmla="*/ 15328 h 4511203"/>
                <a:gd name="connsiteX0" fmla="*/ 2396171 w 4404854"/>
                <a:gd name="connsiteY0" fmla="*/ 15328 h 4511203"/>
                <a:gd name="connsiteX1" fmla="*/ 3258743 w 4404854"/>
                <a:gd name="connsiteY1" fmla="*/ 326478 h 4511203"/>
                <a:gd name="connsiteX2" fmla="*/ 3972236 w 4404854"/>
                <a:gd name="connsiteY2" fmla="*/ 1101178 h 4511203"/>
                <a:gd name="connsiteX3" fmla="*/ 4370151 w 4404854"/>
                <a:gd name="connsiteY3" fmla="*/ 2079078 h 4511203"/>
                <a:gd name="connsiteX4" fmla="*/ 4281647 w 4404854"/>
                <a:gd name="connsiteY4" fmla="*/ 3158578 h 4511203"/>
                <a:gd name="connsiteX5" fmla="*/ 3462259 w 4404854"/>
                <a:gd name="connsiteY5" fmla="*/ 4034878 h 4511203"/>
                <a:gd name="connsiteX6" fmla="*/ 2014459 w 4404854"/>
                <a:gd name="connsiteY6" fmla="*/ 4511128 h 4511203"/>
                <a:gd name="connsiteX7" fmla="*/ 471409 w 4404854"/>
                <a:gd name="connsiteY7" fmla="*/ 3787228 h 4511203"/>
                <a:gd name="connsiteX8" fmla="*/ 7859 w 4404854"/>
                <a:gd name="connsiteY8" fmla="*/ 2517228 h 4511203"/>
                <a:gd name="connsiteX9" fmla="*/ 223522 w 4404854"/>
                <a:gd name="connsiteY9" fmla="*/ 1291678 h 4511203"/>
                <a:gd name="connsiteX10" fmla="*/ 776446 w 4404854"/>
                <a:gd name="connsiteY10" fmla="*/ 529678 h 4511203"/>
                <a:gd name="connsiteX11" fmla="*/ 1646238 w 4404854"/>
                <a:gd name="connsiteY11" fmla="*/ 97878 h 4511203"/>
                <a:gd name="connsiteX12" fmla="*/ 2396171 w 4404854"/>
                <a:gd name="connsiteY12" fmla="*/ 15328 h 4511203"/>
                <a:gd name="connsiteX0" fmla="*/ 2396171 w 4398644"/>
                <a:gd name="connsiteY0" fmla="*/ 15328 h 4546555"/>
                <a:gd name="connsiteX1" fmla="*/ 3258743 w 4398644"/>
                <a:gd name="connsiteY1" fmla="*/ 326478 h 4546555"/>
                <a:gd name="connsiteX2" fmla="*/ 3972236 w 4398644"/>
                <a:gd name="connsiteY2" fmla="*/ 1101178 h 4546555"/>
                <a:gd name="connsiteX3" fmla="*/ 4370151 w 4398644"/>
                <a:gd name="connsiteY3" fmla="*/ 2079078 h 4546555"/>
                <a:gd name="connsiteX4" fmla="*/ 4281647 w 4398644"/>
                <a:gd name="connsiteY4" fmla="*/ 3158578 h 4546555"/>
                <a:gd name="connsiteX5" fmla="*/ 3602829 w 4398644"/>
                <a:gd name="connsiteY5" fmla="*/ 4301578 h 4546555"/>
                <a:gd name="connsiteX6" fmla="*/ 2014459 w 4398644"/>
                <a:gd name="connsiteY6" fmla="*/ 4511128 h 4546555"/>
                <a:gd name="connsiteX7" fmla="*/ 471409 w 4398644"/>
                <a:gd name="connsiteY7" fmla="*/ 3787228 h 4546555"/>
                <a:gd name="connsiteX8" fmla="*/ 7859 w 4398644"/>
                <a:gd name="connsiteY8" fmla="*/ 2517228 h 4546555"/>
                <a:gd name="connsiteX9" fmla="*/ 223522 w 4398644"/>
                <a:gd name="connsiteY9" fmla="*/ 1291678 h 4546555"/>
                <a:gd name="connsiteX10" fmla="*/ 776446 w 4398644"/>
                <a:gd name="connsiteY10" fmla="*/ 529678 h 4546555"/>
                <a:gd name="connsiteX11" fmla="*/ 1646238 w 4398644"/>
                <a:gd name="connsiteY11" fmla="*/ 97878 h 4546555"/>
                <a:gd name="connsiteX12" fmla="*/ 2396171 w 4398644"/>
                <a:gd name="connsiteY12" fmla="*/ 15328 h 4546555"/>
                <a:gd name="connsiteX0" fmla="*/ 2396171 w 4416962"/>
                <a:gd name="connsiteY0" fmla="*/ 15328 h 4511172"/>
                <a:gd name="connsiteX1" fmla="*/ 3258743 w 4416962"/>
                <a:gd name="connsiteY1" fmla="*/ 326478 h 4511172"/>
                <a:gd name="connsiteX2" fmla="*/ 3972236 w 4416962"/>
                <a:gd name="connsiteY2" fmla="*/ 1101178 h 4511172"/>
                <a:gd name="connsiteX3" fmla="*/ 4370151 w 4416962"/>
                <a:gd name="connsiteY3" fmla="*/ 2079078 h 4511172"/>
                <a:gd name="connsiteX4" fmla="*/ 4281647 w 4416962"/>
                <a:gd name="connsiteY4" fmla="*/ 3158578 h 4511172"/>
                <a:gd name="connsiteX5" fmla="*/ 3232236 w 4416962"/>
                <a:gd name="connsiteY5" fmla="*/ 3818978 h 4511172"/>
                <a:gd name="connsiteX6" fmla="*/ 2014459 w 4416962"/>
                <a:gd name="connsiteY6" fmla="*/ 4511128 h 4511172"/>
                <a:gd name="connsiteX7" fmla="*/ 471409 w 4416962"/>
                <a:gd name="connsiteY7" fmla="*/ 3787228 h 4511172"/>
                <a:gd name="connsiteX8" fmla="*/ 7859 w 4416962"/>
                <a:gd name="connsiteY8" fmla="*/ 2517228 h 4511172"/>
                <a:gd name="connsiteX9" fmla="*/ 223522 w 4416962"/>
                <a:gd name="connsiteY9" fmla="*/ 1291678 h 4511172"/>
                <a:gd name="connsiteX10" fmla="*/ 776446 w 4416962"/>
                <a:gd name="connsiteY10" fmla="*/ 529678 h 4511172"/>
                <a:gd name="connsiteX11" fmla="*/ 1646238 w 4416962"/>
                <a:gd name="connsiteY11" fmla="*/ 97878 h 4511172"/>
                <a:gd name="connsiteX12" fmla="*/ 2396171 w 4416962"/>
                <a:gd name="connsiteY12" fmla="*/ 15328 h 4511172"/>
                <a:gd name="connsiteX0" fmla="*/ 2396171 w 4408002"/>
                <a:gd name="connsiteY0" fmla="*/ 15328 h 4517522"/>
                <a:gd name="connsiteX1" fmla="*/ 3258743 w 4408002"/>
                <a:gd name="connsiteY1" fmla="*/ 326478 h 4517522"/>
                <a:gd name="connsiteX2" fmla="*/ 3972236 w 4408002"/>
                <a:gd name="connsiteY2" fmla="*/ 1101178 h 4517522"/>
                <a:gd name="connsiteX3" fmla="*/ 4370151 w 4408002"/>
                <a:gd name="connsiteY3" fmla="*/ 2079078 h 4517522"/>
                <a:gd name="connsiteX4" fmla="*/ 4281647 w 4408002"/>
                <a:gd name="connsiteY4" fmla="*/ 3158578 h 4517522"/>
                <a:gd name="connsiteX5" fmla="*/ 3398364 w 4408002"/>
                <a:gd name="connsiteY5" fmla="*/ 4085678 h 4517522"/>
                <a:gd name="connsiteX6" fmla="*/ 2014459 w 4408002"/>
                <a:gd name="connsiteY6" fmla="*/ 4511128 h 4517522"/>
                <a:gd name="connsiteX7" fmla="*/ 471409 w 4408002"/>
                <a:gd name="connsiteY7" fmla="*/ 3787228 h 4517522"/>
                <a:gd name="connsiteX8" fmla="*/ 7859 w 4408002"/>
                <a:gd name="connsiteY8" fmla="*/ 2517228 h 4517522"/>
                <a:gd name="connsiteX9" fmla="*/ 223522 w 4408002"/>
                <a:gd name="connsiteY9" fmla="*/ 1291678 h 4517522"/>
                <a:gd name="connsiteX10" fmla="*/ 776446 w 4408002"/>
                <a:gd name="connsiteY10" fmla="*/ 529678 h 4517522"/>
                <a:gd name="connsiteX11" fmla="*/ 1646238 w 4408002"/>
                <a:gd name="connsiteY11" fmla="*/ 97878 h 4517522"/>
                <a:gd name="connsiteX12" fmla="*/ 2396171 w 4408002"/>
                <a:gd name="connsiteY12" fmla="*/ 15328 h 4517522"/>
                <a:gd name="connsiteX0" fmla="*/ 2396171 w 4408002"/>
                <a:gd name="connsiteY0" fmla="*/ 15328 h 4418451"/>
                <a:gd name="connsiteX1" fmla="*/ 3258743 w 4408002"/>
                <a:gd name="connsiteY1" fmla="*/ 326478 h 4418451"/>
                <a:gd name="connsiteX2" fmla="*/ 3972236 w 4408002"/>
                <a:gd name="connsiteY2" fmla="*/ 1101178 h 4418451"/>
                <a:gd name="connsiteX3" fmla="*/ 4370151 w 4408002"/>
                <a:gd name="connsiteY3" fmla="*/ 2079078 h 4418451"/>
                <a:gd name="connsiteX4" fmla="*/ 4281647 w 4408002"/>
                <a:gd name="connsiteY4" fmla="*/ 3158578 h 4418451"/>
                <a:gd name="connsiteX5" fmla="*/ 3398364 w 4408002"/>
                <a:gd name="connsiteY5" fmla="*/ 4085678 h 4418451"/>
                <a:gd name="connsiteX6" fmla="*/ 1541634 w 4408002"/>
                <a:gd name="connsiteY6" fmla="*/ 4409528 h 4418451"/>
                <a:gd name="connsiteX7" fmla="*/ 471409 w 4408002"/>
                <a:gd name="connsiteY7" fmla="*/ 3787228 h 4418451"/>
                <a:gd name="connsiteX8" fmla="*/ 7859 w 4408002"/>
                <a:gd name="connsiteY8" fmla="*/ 2517228 h 4418451"/>
                <a:gd name="connsiteX9" fmla="*/ 223522 w 4408002"/>
                <a:gd name="connsiteY9" fmla="*/ 1291678 h 4418451"/>
                <a:gd name="connsiteX10" fmla="*/ 776446 w 4408002"/>
                <a:gd name="connsiteY10" fmla="*/ 529678 h 4418451"/>
                <a:gd name="connsiteX11" fmla="*/ 1646238 w 4408002"/>
                <a:gd name="connsiteY11" fmla="*/ 97878 h 4418451"/>
                <a:gd name="connsiteX12" fmla="*/ 2396171 w 4408002"/>
                <a:gd name="connsiteY12" fmla="*/ 15328 h 4418451"/>
                <a:gd name="connsiteX0" fmla="*/ 2396171 w 4408002"/>
                <a:gd name="connsiteY0" fmla="*/ 15328 h 4434975"/>
                <a:gd name="connsiteX1" fmla="*/ 3258743 w 4408002"/>
                <a:gd name="connsiteY1" fmla="*/ 326478 h 4434975"/>
                <a:gd name="connsiteX2" fmla="*/ 3972236 w 4408002"/>
                <a:gd name="connsiteY2" fmla="*/ 1101178 h 4434975"/>
                <a:gd name="connsiteX3" fmla="*/ 4370151 w 4408002"/>
                <a:gd name="connsiteY3" fmla="*/ 2079078 h 4434975"/>
                <a:gd name="connsiteX4" fmla="*/ 4281647 w 4408002"/>
                <a:gd name="connsiteY4" fmla="*/ 3158578 h 4434975"/>
                <a:gd name="connsiteX5" fmla="*/ 3398364 w 4408002"/>
                <a:gd name="connsiteY5" fmla="*/ 4085678 h 4434975"/>
                <a:gd name="connsiteX6" fmla="*/ 1541634 w 4408002"/>
                <a:gd name="connsiteY6" fmla="*/ 4409528 h 4434975"/>
                <a:gd name="connsiteX7" fmla="*/ 471409 w 4408002"/>
                <a:gd name="connsiteY7" fmla="*/ 3787228 h 4434975"/>
                <a:gd name="connsiteX8" fmla="*/ 7859 w 4408002"/>
                <a:gd name="connsiteY8" fmla="*/ 2517228 h 4434975"/>
                <a:gd name="connsiteX9" fmla="*/ 223522 w 4408002"/>
                <a:gd name="connsiteY9" fmla="*/ 1291678 h 4434975"/>
                <a:gd name="connsiteX10" fmla="*/ 776446 w 4408002"/>
                <a:gd name="connsiteY10" fmla="*/ 529678 h 4434975"/>
                <a:gd name="connsiteX11" fmla="*/ 1646238 w 4408002"/>
                <a:gd name="connsiteY11" fmla="*/ 97878 h 4434975"/>
                <a:gd name="connsiteX12" fmla="*/ 2396171 w 4408002"/>
                <a:gd name="connsiteY12" fmla="*/ 15328 h 4434975"/>
                <a:gd name="connsiteX0" fmla="*/ 2396171 w 4408002"/>
                <a:gd name="connsiteY0" fmla="*/ 15328 h 4678558"/>
                <a:gd name="connsiteX1" fmla="*/ 3258743 w 4408002"/>
                <a:gd name="connsiteY1" fmla="*/ 326478 h 4678558"/>
                <a:gd name="connsiteX2" fmla="*/ 3972236 w 4408002"/>
                <a:gd name="connsiteY2" fmla="*/ 1101178 h 4678558"/>
                <a:gd name="connsiteX3" fmla="*/ 4370151 w 4408002"/>
                <a:gd name="connsiteY3" fmla="*/ 2079078 h 4678558"/>
                <a:gd name="connsiteX4" fmla="*/ 4281647 w 4408002"/>
                <a:gd name="connsiteY4" fmla="*/ 3158578 h 4678558"/>
                <a:gd name="connsiteX5" fmla="*/ 3398364 w 4408002"/>
                <a:gd name="connsiteY5" fmla="*/ 4085678 h 4678558"/>
                <a:gd name="connsiteX6" fmla="*/ 1707762 w 4408002"/>
                <a:gd name="connsiteY6" fmla="*/ 4663528 h 4678558"/>
                <a:gd name="connsiteX7" fmla="*/ 471409 w 4408002"/>
                <a:gd name="connsiteY7" fmla="*/ 3787228 h 4678558"/>
                <a:gd name="connsiteX8" fmla="*/ 7859 w 4408002"/>
                <a:gd name="connsiteY8" fmla="*/ 2517228 h 4678558"/>
                <a:gd name="connsiteX9" fmla="*/ 223522 w 4408002"/>
                <a:gd name="connsiteY9" fmla="*/ 1291678 h 4678558"/>
                <a:gd name="connsiteX10" fmla="*/ 776446 w 4408002"/>
                <a:gd name="connsiteY10" fmla="*/ 529678 h 4678558"/>
                <a:gd name="connsiteX11" fmla="*/ 1646238 w 4408002"/>
                <a:gd name="connsiteY11" fmla="*/ 97878 h 4678558"/>
                <a:gd name="connsiteX12" fmla="*/ 2396171 w 4408002"/>
                <a:gd name="connsiteY12" fmla="*/ 15328 h 4678558"/>
                <a:gd name="connsiteX0" fmla="*/ 2396171 w 4408002"/>
                <a:gd name="connsiteY0" fmla="*/ 15328 h 4518947"/>
                <a:gd name="connsiteX1" fmla="*/ 3258743 w 4408002"/>
                <a:gd name="connsiteY1" fmla="*/ 326478 h 4518947"/>
                <a:gd name="connsiteX2" fmla="*/ 3972236 w 4408002"/>
                <a:gd name="connsiteY2" fmla="*/ 1101178 h 4518947"/>
                <a:gd name="connsiteX3" fmla="*/ 4370151 w 4408002"/>
                <a:gd name="connsiteY3" fmla="*/ 2079078 h 4518947"/>
                <a:gd name="connsiteX4" fmla="*/ 4281647 w 4408002"/>
                <a:gd name="connsiteY4" fmla="*/ 3158578 h 4518947"/>
                <a:gd name="connsiteX5" fmla="*/ 3398364 w 4408002"/>
                <a:gd name="connsiteY5" fmla="*/ 4085678 h 4518947"/>
                <a:gd name="connsiteX6" fmla="*/ 2052796 w 4408002"/>
                <a:gd name="connsiteY6" fmla="*/ 4498428 h 4518947"/>
                <a:gd name="connsiteX7" fmla="*/ 471409 w 4408002"/>
                <a:gd name="connsiteY7" fmla="*/ 3787228 h 4518947"/>
                <a:gd name="connsiteX8" fmla="*/ 7859 w 4408002"/>
                <a:gd name="connsiteY8" fmla="*/ 2517228 h 4518947"/>
                <a:gd name="connsiteX9" fmla="*/ 223522 w 4408002"/>
                <a:gd name="connsiteY9" fmla="*/ 1291678 h 4518947"/>
                <a:gd name="connsiteX10" fmla="*/ 776446 w 4408002"/>
                <a:gd name="connsiteY10" fmla="*/ 529678 h 4518947"/>
                <a:gd name="connsiteX11" fmla="*/ 1646238 w 4408002"/>
                <a:gd name="connsiteY11" fmla="*/ 97878 h 4518947"/>
                <a:gd name="connsiteX12" fmla="*/ 2396171 w 4408002"/>
                <a:gd name="connsiteY12" fmla="*/ 15328 h 4518947"/>
                <a:gd name="connsiteX0" fmla="*/ 2396171 w 4408002"/>
                <a:gd name="connsiteY0" fmla="*/ 15328 h 4498777"/>
                <a:gd name="connsiteX1" fmla="*/ 3258743 w 4408002"/>
                <a:gd name="connsiteY1" fmla="*/ 326478 h 4498777"/>
                <a:gd name="connsiteX2" fmla="*/ 3972236 w 4408002"/>
                <a:gd name="connsiteY2" fmla="*/ 1101178 h 4498777"/>
                <a:gd name="connsiteX3" fmla="*/ 4370151 w 4408002"/>
                <a:gd name="connsiteY3" fmla="*/ 2079078 h 4498777"/>
                <a:gd name="connsiteX4" fmla="*/ 4281647 w 4408002"/>
                <a:gd name="connsiteY4" fmla="*/ 3158578 h 4498777"/>
                <a:gd name="connsiteX5" fmla="*/ 3398364 w 4408002"/>
                <a:gd name="connsiteY5" fmla="*/ 4085678 h 4498777"/>
                <a:gd name="connsiteX6" fmla="*/ 2052796 w 4408002"/>
                <a:gd name="connsiteY6" fmla="*/ 4498428 h 4498777"/>
                <a:gd name="connsiteX7" fmla="*/ 471409 w 4408002"/>
                <a:gd name="connsiteY7" fmla="*/ 3787228 h 4498777"/>
                <a:gd name="connsiteX8" fmla="*/ 7859 w 4408002"/>
                <a:gd name="connsiteY8" fmla="*/ 2517228 h 4498777"/>
                <a:gd name="connsiteX9" fmla="*/ 223522 w 4408002"/>
                <a:gd name="connsiteY9" fmla="*/ 1291678 h 4498777"/>
                <a:gd name="connsiteX10" fmla="*/ 776446 w 4408002"/>
                <a:gd name="connsiteY10" fmla="*/ 529678 h 4498777"/>
                <a:gd name="connsiteX11" fmla="*/ 1646238 w 4408002"/>
                <a:gd name="connsiteY11" fmla="*/ 97878 h 4498777"/>
                <a:gd name="connsiteX12" fmla="*/ 2396171 w 4408002"/>
                <a:gd name="connsiteY12" fmla="*/ 15328 h 4498777"/>
                <a:gd name="connsiteX0" fmla="*/ 2408225 w 4420056"/>
                <a:gd name="connsiteY0" fmla="*/ 15328 h 4508637"/>
                <a:gd name="connsiteX1" fmla="*/ 3270797 w 4420056"/>
                <a:gd name="connsiteY1" fmla="*/ 326478 h 4508637"/>
                <a:gd name="connsiteX2" fmla="*/ 3984290 w 4420056"/>
                <a:gd name="connsiteY2" fmla="*/ 1101178 h 4508637"/>
                <a:gd name="connsiteX3" fmla="*/ 4382205 w 4420056"/>
                <a:gd name="connsiteY3" fmla="*/ 2079078 h 4508637"/>
                <a:gd name="connsiteX4" fmla="*/ 4293701 w 4420056"/>
                <a:gd name="connsiteY4" fmla="*/ 3158578 h 4508637"/>
                <a:gd name="connsiteX5" fmla="*/ 3410418 w 4420056"/>
                <a:gd name="connsiteY5" fmla="*/ 4085678 h 4508637"/>
                <a:gd name="connsiteX6" fmla="*/ 2064850 w 4420056"/>
                <a:gd name="connsiteY6" fmla="*/ 4498428 h 4508637"/>
                <a:gd name="connsiteX7" fmla="*/ 700707 w 4420056"/>
                <a:gd name="connsiteY7" fmla="*/ 3698328 h 4508637"/>
                <a:gd name="connsiteX8" fmla="*/ 19913 w 4420056"/>
                <a:gd name="connsiteY8" fmla="*/ 2517228 h 4508637"/>
                <a:gd name="connsiteX9" fmla="*/ 235576 w 4420056"/>
                <a:gd name="connsiteY9" fmla="*/ 1291678 h 4508637"/>
                <a:gd name="connsiteX10" fmla="*/ 788500 w 4420056"/>
                <a:gd name="connsiteY10" fmla="*/ 529678 h 4508637"/>
                <a:gd name="connsiteX11" fmla="*/ 1658292 w 4420056"/>
                <a:gd name="connsiteY11" fmla="*/ 97878 h 4508637"/>
                <a:gd name="connsiteX12" fmla="*/ 2408225 w 4420056"/>
                <a:gd name="connsiteY12" fmla="*/ 15328 h 4508637"/>
                <a:gd name="connsiteX0" fmla="*/ 2396806 w 4408637"/>
                <a:gd name="connsiteY0" fmla="*/ 15328 h 4506031"/>
                <a:gd name="connsiteX1" fmla="*/ 3259378 w 4408637"/>
                <a:gd name="connsiteY1" fmla="*/ 326478 h 4506031"/>
                <a:gd name="connsiteX2" fmla="*/ 3972871 w 4408637"/>
                <a:gd name="connsiteY2" fmla="*/ 1101178 h 4506031"/>
                <a:gd name="connsiteX3" fmla="*/ 4370786 w 4408637"/>
                <a:gd name="connsiteY3" fmla="*/ 2079078 h 4506031"/>
                <a:gd name="connsiteX4" fmla="*/ 4282282 w 4408637"/>
                <a:gd name="connsiteY4" fmla="*/ 3158578 h 4506031"/>
                <a:gd name="connsiteX5" fmla="*/ 3398999 w 4408637"/>
                <a:gd name="connsiteY5" fmla="*/ 4085678 h 4506031"/>
                <a:gd name="connsiteX6" fmla="*/ 2053431 w 4408637"/>
                <a:gd name="connsiteY6" fmla="*/ 4498428 h 4506031"/>
                <a:gd name="connsiteX7" fmla="*/ 484823 w 4408637"/>
                <a:gd name="connsiteY7" fmla="*/ 3761828 h 4506031"/>
                <a:gd name="connsiteX8" fmla="*/ 8494 w 4408637"/>
                <a:gd name="connsiteY8" fmla="*/ 2517228 h 4506031"/>
                <a:gd name="connsiteX9" fmla="*/ 224157 w 4408637"/>
                <a:gd name="connsiteY9" fmla="*/ 1291678 h 4506031"/>
                <a:gd name="connsiteX10" fmla="*/ 777081 w 4408637"/>
                <a:gd name="connsiteY10" fmla="*/ 529678 h 4506031"/>
                <a:gd name="connsiteX11" fmla="*/ 1646873 w 4408637"/>
                <a:gd name="connsiteY11" fmla="*/ 97878 h 4506031"/>
                <a:gd name="connsiteX12" fmla="*/ 2396806 w 4408637"/>
                <a:gd name="connsiteY12" fmla="*/ 15328 h 4506031"/>
                <a:gd name="connsiteX0" fmla="*/ 2396806 w 4408637"/>
                <a:gd name="connsiteY0" fmla="*/ 15328 h 4506031"/>
                <a:gd name="connsiteX1" fmla="*/ 3259378 w 4408637"/>
                <a:gd name="connsiteY1" fmla="*/ 326478 h 4506031"/>
                <a:gd name="connsiteX2" fmla="*/ 3972871 w 4408637"/>
                <a:gd name="connsiteY2" fmla="*/ 1101178 h 4506031"/>
                <a:gd name="connsiteX3" fmla="*/ 4370786 w 4408637"/>
                <a:gd name="connsiteY3" fmla="*/ 2079078 h 4506031"/>
                <a:gd name="connsiteX4" fmla="*/ 4282282 w 4408637"/>
                <a:gd name="connsiteY4" fmla="*/ 3158578 h 4506031"/>
                <a:gd name="connsiteX5" fmla="*/ 3398999 w 4408637"/>
                <a:gd name="connsiteY5" fmla="*/ 4085678 h 4506031"/>
                <a:gd name="connsiteX6" fmla="*/ 2053431 w 4408637"/>
                <a:gd name="connsiteY6" fmla="*/ 4498428 h 4506031"/>
                <a:gd name="connsiteX7" fmla="*/ 484823 w 4408637"/>
                <a:gd name="connsiteY7" fmla="*/ 3761828 h 4506031"/>
                <a:gd name="connsiteX8" fmla="*/ 8494 w 4408637"/>
                <a:gd name="connsiteY8" fmla="*/ 2517228 h 4506031"/>
                <a:gd name="connsiteX9" fmla="*/ 224157 w 4408637"/>
                <a:gd name="connsiteY9" fmla="*/ 1291678 h 4506031"/>
                <a:gd name="connsiteX10" fmla="*/ 777081 w 4408637"/>
                <a:gd name="connsiteY10" fmla="*/ 529678 h 4506031"/>
                <a:gd name="connsiteX11" fmla="*/ 1646873 w 4408637"/>
                <a:gd name="connsiteY11" fmla="*/ 97878 h 4506031"/>
                <a:gd name="connsiteX12" fmla="*/ 2396806 w 4408637"/>
                <a:gd name="connsiteY12" fmla="*/ 15328 h 4506031"/>
                <a:gd name="connsiteX0" fmla="*/ 2396806 w 4408637"/>
                <a:gd name="connsiteY0" fmla="*/ 15328 h 4499292"/>
                <a:gd name="connsiteX1" fmla="*/ 3259378 w 4408637"/>
                <a:gd name="connsiteY1" fmla="*/ 326478 h 4499292"/>
                <a:gd name="connsiteX2" fmla="*/ 3972871 w 4408637"/>
                <a:gd name="connsiteY2" fmla="*/ 1101178 h 4499292"/>
                <a:gd name="connsiteX3" fmla="*/ 4370786 w 4408637"/>
                <a:gd name="connsiteY3" fmla="*/ 2079078 h 4499292"/>
                <a:gd name="connsiteX4" fmla="*/ 4282282 w 4408637"/>
                <a:gd name="connsiteY4" fmla="*/ 3158578 h 4499292"/>
                <a:gd name="connsiteX5" fmla="*/ 3398999 w 4408637"/>
                <a:gd name="connsiteY5" fmla="*/ 4085678 h 4499292"/>
                <a:gd name="connsiteX6" fmla="*/ 2053431 w 4408637"/>
                <a:gd name="connsiteY6" fmla="*/ 4498428 h 4499292"/>
                <a:gd name="connsiteX7" fmla="*/ 484823 w 4408637"/>
                <a:gd name="connsiteY7" fmla="*/ 3761828 h 4499292"/>
                <a:gd name="connsiteX8" fmla="*/ 8494 w 4408637"/>
                <a:gd name="connsiteY8" fmla="*/ 2517228 h 4499292"/>
                <a:gd name="connsiteX9" fmla="*/ 224157 w 4408637"/>
                <a:gd name="connsiteY9" fmla="*/ 1291678 h 4499292"/>
                <a:gd name="connsiteX10" fmla="*/ 777081 w 4408637"/>
                <a:gd name="connsiteY10" fmla="*/ 529678 h 4499292"/>
                <a:gd name="connsiteX11" fmla="*/ 1646873 w 4408637"/>
                <a:gd name="connsiteY11" fmla="*/ 97878 h 4499292"/>
                <a:gd name="connsiteX12" fmla="*/ 2396806 w 4408637"/>
                <a:gd name="connsiteY12" fmla="*/ 15328 h 4499292"/>
                <a:gd name="connsiteX0" fmla="*/ 2393213 w 4405044"/>
                <a:gd name="connsiteY0" fmla="*/ 15328 h 4499292"/>
                <a:gd name="connsiteX1" fmla="*/ 3255785 w 4405044"/>
                <a:gd name="connsiteY1" fmla="*/ 326478 h 4499292"/>
                <a:gd name="connsiteX2" fmla="*/ 3969278 w 4405044"/>
                <a:gd name="connsiteY2" fmla="*/ 1101178 h 4499292"/>
                <a:gd name="connsiteX3" fmla="*/ 4367193 w 4405044"/>
                <a:gd name="connsiteY3" fmla="*/ 2079078 h 4499292"/>
                <a:gd name="connsiteX4" fmla="*/ 4278689 w 4405044"/>
                <a:gd name="connsiteY4" fmla="*/ 3158578 h 4499292"/>
                <a:gd name="connsiteX5" fmla="*/ 3395406 w 4405044"/>
                <a:gd name="connsiteY5" fmla="*/ 4085678 h 4499292"/>
                <a:gd name="connsiteX6" fmla="*/ 2049838 w 4405044"/>
                <a:gd name="connsiteY6" fmla="*/ 4498428 h 4499292"/>
                <a:gd name="connsiteX7" fmla="*/ 481230 w 4405044"/>
                <a:gd name="connsiteY7" fmla="*/ 3761828 h 4499292"/>
                <a:gd name="connsiteX8" fmla="*/ 4901 w 4405044"/>
                <a:gd name="connsiteY8" fmla="*/ 2517228 h 4499292"/>
                <a:gd name="connsiteX9" fmla="*/ 220564 w 4405044"/>
                <a:gd name="connsiteY9" fmla="*/ 1291678 h 4499292"/>
                <a:gd name="connsiteX10" fmla="*/ 773488 w 4405044"/>
                <a:gd name="connsiteY10" fmla="*/ 529678 h 4499292"/>
                <a:gd name="connsiteX11" fmla="*/ 1643280 w 4405044"/>
                <a:gd name="connsiteY11" fmla="*/ 97878 h 4499292"/>
                <a:gd name="connsiteX12" fmla="*/ 2393213 w 4405044"/>
                <a:gd name="connsiteY12" fmla="*/ 15328 h 4499292"/>
                <a:gd name="connsiteX0" fmla="*/ 2395470 w 4407301"/>
                <a:gd name="connsiteY0" fmla="*/ 15328 h 4499292"/>
                <a:gd name="connsiteX1" fmla="*/ 3258042 w 4407301"/>
                <a:gd name="connsiteY1" fmla="*/ 326478 h 4499292"/>
                <a:gd name="connsiteX2" fmla="*/ 3971535 w 4407301"/>
                <a:gd name="connsiteY2" fmla="*/ 1101178 h 4499292"/>
                <a:gd name="connsiteX3" fmla="*/ 4369450 w 4407301"/>
                <a:gd name="connsiteY3" fmla="*/ 2079078 h 4499292"/>
                <a:gd name="connsiteX4" fmla="*/ 4280946 w 4407301"/>
                <a:gd name="connsiteY4" fmla="*/ 3158578 h 4499292"/>
                <a:gd name="connsiteX5" fmla="*/ 3397663 w 4407301"/>
                <a:gd name="connsiteY5" fmla="*/ 4085678 h 4499292"/>
                <a:gd name="connsiteX6" fmla="*/ 2052095 w 4407301"/>
                <a:gd name="connsiteY6" fmla="*/ 4498428 h 4499292"/>
                <a:gd name="connsiteX7" fmla="*/ 483487 w 4407301"/>
                <a:gd name="connsiteY7" fmla="*/ 3761828 h 4499292"/>
                <a:gd name="connsiteX8" fmla="*/ 7158 w 4407301"/>
                <a:gd name="connsiteY8" fmla="*/ 2517228 h 4499292"/>
                <a:gd name="connsiteX9" fmla="*/ 222821 w 4407301"/>
                <a:gd name="connsiteY9" fmla="*/ 1291678 h 4499292"/>
                <a:gd name="connsiteX10" fmla="*/ 775745 w 4407301"/>
                <a:gd name="connsiteY10" fmla="*/ 529678 h 4499292"/>
                <a:gd name="connsiteX11" fmla="*/ 1645537 w 4407301"/>
                <a:gd name="connsiteY11" fmla="*/ 97878 h 4499292"/>
                <a:gd name="connsiteX12" fmla="*/ 2395470 w 4407301"/>
                <a:gd name="connsiteY12" fmla="*/ 15328 h 4499292"/>
                <a:gd name="connsiteX0" fmla="*/ 2395470 w 4412759"/>
                <a:gd name="connsiteY0" fmla="*/ 15328 h 4499292"/>
                <a:gd name="connsiteX1" fmla="*/ 3258042 w 4412759"/>
                <a:gd name="connsiteY1" fmla="*/ 326478 h 4499292"/>
                <a:gd name="connsiteX2" fmla="*/ 3971535 w 4412759"/>
                <a:gd name="connsiteY2" fmla="*/ 1101178 h 4499292"/>
                <a:gd name="connsiteX3" fmla="*/ 4369450 w 4412759"/>
                <a:gd name="connsiteY3" fmla="*/ 2079078 h 4499292"/>
                <a:gd name="connsiteX4" fmla="*/ 4280946 w 4412759"/>
                <a:gd name="connsiteY4" fmla="*/ 3158578 h 4499292"/>
                <a:gd name="connsiteX5" fmla="*/ 3397663 w 4412759"/>
                <a:gd name="connsiteY5" fmla="*/ 4085678 h 4499292"/>
                <a:gd name="connsiteX6" fmla="*/ 2052095 w 4412759"/>
                <a:gd name="connsiteY6" fmla="*/ 4498428 h 4499292"/>
                <a:gd name="connsiteX7" fmla="*/ 483487 w 4412759"/>
                <a:gd name="connsiteY7" fmla="*/ 3761828 h 4499292"/>
                <a:gd name="connsiteX8" fmla="*/ 7158 w 4412759"/>
                <a:gd name="connsiteY8" fmla="*/ 2517228 h 4499292"/>
                <a:gd name="connsiteX9" fmla="*/ 222821 w 4412759"/>
                <a:gd name="connsiteY9" fmla="*/ 1291678 h 4499292"/>
                <a:gd name="connsiteX10" fmla="*/ 775745 w 4412759"/>
                <a:gd name="connsiteY10" fmla="*/ 529678 h 4499292"/>
                <a:gd name="connsiteX11" fmla="*/ 1645537 w 4412759"/>
                <a:gd name="connsiteY11" fmla="*/ 97878 h 4499292"/>
                <a:gd name="connsiteX12" fmla="*/ 2395470 w 4412759"/>
                <a:gd name="connsiteY12" fmla="*/ 15328 h 4499292"/>
                <a:gd name="connsiteX0" fmla="*/ 2395470 w 4421740"/>
                <a:gd name="connsiteY0" fmla="*/ 15328 h 4499292"/>
                <a:gd name="connsiteX1" fmla="*/ 3258042 w 4421740"/>
                <a:gd name="connsiteY1" fmla="*/ 326478 h 4499292"/>
                <a:gd name="connsiteX2" fmla="*/ 3971535 w 4421740"/>
                <a:gd name="connsiteY2" fmla="*/ 1101178 h 4499292"/>
                <a:gd name="connsiteX3" fmla="*/ 4382229 w 4421740"/>
                <a:gd name="connsiteY3" fmla="*/ 2053678 h 4499292"/>
                <a:gd name="connsiteX4" fmla="*/ 4280946 w 4421740"/>
                <a:gd name="connsiteY4" fmla="*/ 3158578 h 4499292"/>
                <a:gd name="connsiteX5" fmla="*/ 3397663 w 4421740"/>
                <a:gd name="connsiteY5" fmla="*/ 4085678 h 4499292"/>
                <a:gd name="connsiteX6" fmla="*/ 2052095 w 4421740"/>
                <a:gd name="connsiteY6" fmla="*/ 4498428 h 4499292"/>
                <a:gd name="connsiteX7" fmla="*/ 483487 w 4421740"/>
                <a:gd name="connsiteY7" fmla="*/ 3761828 h 4499292"/>
                <a:gd name="connsiteX8" fmla="*/ 7158 w 4421740"/>
                <a:gd name="connsiteY8" fmla="*/ 2517228 h 4499292"/>
                <a:gd name="connsiteX9" fmla="*/ 222821 w 4421740"/>
                <a:gd name="connsiteY9" fmla="*/ 1291678 h 4499292"/>
                <a:gd name="connsiteX10" fmla="*/ 775745 w 4421740"/>
                <a:gd name="connsiteY10" fmla="*/ 529678 h 4499292"/>
                <a:gd name="connsiteX11" fmla="*/ 1645537 w 4421740"/>
                <a:gd name="connsiteY11" fmla="*/ 97878 h 4499292"/>
                <a:gd name="connsiteX12" fmla="*/ 2395470 w 4421740"/>
                <a:gd name="connsiteY12" fmla="*/ 15328 h 4499292"/>
                <a:gd name="connsiteX0" fmla="*/ 2395470 w 4421740"/>
                <a:gd name="connsiteY0" fmla="*/ 15328 h 4499292"/>
                <a:gd name="connsiteX1" fmla="*/ 3258042 w 4421740"/>
                <a:gd name="connsiteY1" fmla="*/ 326478 h 4499292"/>
                <a:gd name="connsiteX2" fmla="*/ 3971535 w 4421740"/>
                <a:gd name="connsiteY2" fmla="*/ 1101178 h 4499292"/>
                <a:gd name="connsiteX3" fmla="*/ 4382229 w 4421740"/>
                <a:gd name="connsiteY3" fmla="*/ 2053678 h 4499292"/>
                <a:gd name="connsiteX4" fmla="*/ 4280946 w 4421740"/>
                <a:gd name="connsiteY4" fmla="*/ 3158578 h 4499292"/>
                <a:gd name="connsiteX5" fmla="*/ 3397663 w 4421740"/>
                <a:gd name="connsiteY5" fmla="*/ 4085678 h 4499292"/>
                <a:gd name="connsiteX6" fmla="*/ 2052095 w 4421740"/>
                <a:gd name="connsiteY6" fmla="*/ 4498428 h 4499292"/>
                <a:gd name="connsiteX7" fmla="*/ 483487 w 4421740"/>
                <a:gd name="connsiteY7" fmla="*/ 3761828 h 4499292"/>
                <a:gd name="connsiteX8" fmla="*/ 7158 w 4421740"/>
                <a:gd name="connsiteY8" fmla="*/ 2517228 h 4499292"/>
                <a:gd name="connsiteX9" fmla="*/ 222821 w 4421740"/>
                <a:gd name="connsiteY9" fmla="*/ 1291678 h 4499292"/>
                <a:gd name="connsiteX10" fmla="*/ 775745 w 4421740"/>
                <a:gd name="connsiteY10" fmla="*/ 529678 h 4499292"/>
                <a:gd name="connsiteX11" fmla="*/ 1645537 w 4421740"/>
                <a:gd name="connsiteY11" fmla="*/ 97878 h 4499292"/>
                <a:gd name="connsiteX12" fmla="*/ 2395470 w 4421740"/>
                <a:gd name="connsiteY12" fmla="*/ 15328 h 4499292"/>
                <a:gd name="connsiteX0" fmla="*/ 2395470 w 4421740"/>
                <a:gd name="connsiteY0" fmla="*/ 26404 h 4510368"/>
                <a:gd name="connsiteX1" fmla="*/ 3462507 w 4421740"/>
                <a:gd name="connsiteY1" fmla="*/ 489954 h 4510368"/>
                <a:gd name="connsiteX2" fmla="*/ 3971535 w 4421740"/>
                <a:gd name="connsiteY2" fmla="*/ 1112254 h 4510368"/>
                <a:gd name="connsiteX3" fmla="*/ 4382229 w 4421740"/>
                <a:gd name="connsiteY3" fmla="*/ 2064754 h 4510368"/>
                <a:gd name="connsiteX4" fmla="*/ 4280946 w 4421740"/>
                <a:gd name="connsiteY4" fmla="*/ 3169654 h 4510368"/>
                <a:gd name="connsiteX5" fmla="*/ 3397663 w 4421740"/>
                <a:gd name="connsiteY5" fmla="*/ 4096754 h 4510368"/>
                <a:gd name="connsiteX6" fmla="*/ 2052095 w 4421740"/>
                <a:gd name="connsiteY6" fmla="*/ 4509504 h 4510368"/>
                <a:gd name="connsiteX7" fmla="*/ 483487 w 4421740"/>
                <a:gd name="connsiteY7" fmla="*/ 3772904 h 4510368"/>
                <a:gd name="connsiteX8" fmla="*/ 7158 w 4421740"/>
                <a:gd name="connsiteY8" fmla="*/ 2528304 h 4510368"/>
                <a:gd name="connsiteX9" fmla="*/ 222821 w 4421740"/>
                <a:gd name="connsiteY9" fmla="*/ 1302754 h 4510368"/>
                <a:gd name="connsiteX10" fmla="*/ 775745 w 4421740"/>
                <a:gd name="connsiteY10" fmla="*/ 540754 h 4510368"/>
                <a:gd name="connsiteX11" fmla="*/ 1645537 w 4421740"/>
                <a:gd name="connsiteY11" fmla="*/ 108954 h 4510368"/>
                <a:gd name="connsiteX12" fmla="*/ 2395470 w 4421740"/>
                <a:gd name="connsiteY12" fmla="*/ 26404 h 4510368"/>
                <a:gd name="connsiteX0" fmla="*/ 2395470 w 4421740"/>
                <a:gd name="connsiteY0" fmla="*/ 26404 h 4510368"/>
                <a:gd name="connsiteX1" fmla="*/ 3462507 w 4421740"/>
                <a:gd name="connsiteY1" fmla="*/ 489954 h 4510368"/>
                <a:gd name="connsiteX2" fmla="*/ 3971535 w 4421740"/>
                <a:gd name="connsiteY2" fmla="*/ 1112254 h 4510368"/>
                <a:gd name="connsiteX3" fmla="*/ 4382229 w 4421740"/>
                <a:gd name="connsiteY3" fmla="*/ 2064754 h 4510368"/>
                <a:gd name="connsiteX4" fmla="*/ 4280946 w 4421740"/>
                <a:gd name="connsiteY4" fmla="*/ 3169654 h 4510368"/>
                <a:gd name="connsiteX5" fmla="*/ 3397663 w 4421740"/>
                <a:gd name="connsiteY5" fmla="*/ 4096754 h 4510368"/>
                <a:gd name="connsiteX6" fmla="*/ 2052095 w 4421740"/>
                <a:gd name="connsiteY6" fmla="*/ 4509504 h 4510368"/>
                <a:gd name="connsiteX7" fmla="*/ 483487 w 4421740"/>
                <a:gd name="connsiteY7" fmla="*/ 3772904 h 4510368"/>
                <a:gd name="connsiteX8" fmla="*/ 7158 w 4421740"/>
                <a:gd name="connsiteY8" fmla="*/ 2528304 h 4510368"/>
                <a:gd name="connsiteX9" fmla="*/ 222821 w 4421740"/>
                <a:gd name="connsiteY9" fmla="*/ 1302754 h 4510368"/>
                <a:gd name="connsiteX10" fmla="*/ 775745 w 4421740"/>
                <a:gd name="connsiteY10" fmla="*/ 540754 h 4510368"/>
                <a:gd name="connsiteX11" fmla="*/ 1645537 w 4421740"/>
                <a:gd name="connsiteY11" fmla="*/ 108954 h 4510368"/>
                <a:gd name="connsiteX12" fmla="*/ 2395470 w 4421740"/>
                <a:gd name="connsiteY12" fmla="*/ 26404 h 4510368"/>
                <a:gd name="connsiteX0" fmla="*/ 2395470 w 4421740"/>
                <a:gd name="connsiteY0" fmla="*/ 26404 h 4510410"/>
                <a:gd name="connsiteX1" fmla="*/ 3462507 w 4421740"/>
                <a:gd name="connsiteY1" fmla="*/ 489954 h 4510410"/>
                <a:gd name="connsiteX2" fmla="*/ 3971535 w 4421740"/>
                <a:gd name="connsiteY2" fmla="*/ 1112254 h 4510410"/>
                <a:gd name="connsiteX3" fmla="*/ 4382229 w 4421740"/>
                <a:gd name="connsiteY3" fmla="*/ 2064754 h 4510410"/>
                <a:gd name="connsiteX4" fmla="*/ 4280946 w 4421740"/>
                <a:gd name="connsiteY4" fmla="*/ 3169654 h 4510410"/>
                <a:gd name="connsiteX5" fmla="*/ 3397663 w 4421740"/>
                <a:gd name="connsiteY5" fmla="*/ 4096754 h 4510410"/>
                <a:gd name="connsiteX6" fmla="*/ 2052095 w 4421740"/>
                <a:gd name="connsiteY6" fmla="*/ 4509504 h 4510410"/>
                <a:gd name="connsiteX7" fmla="*/ 483487 w 4421740"/>
                <a:gd name="connsiteY7" fmla="*/ 3772904 h 4510410"/>
                <a:gd name="connsiteX8" fmla="*/ 7158 w 4421740"/>
                <a:gd name="connsiteY8" fmla="*/ 2528304 h 4510410"/>
                <a:gd name="connsiteX9" fmla="*/ 222821 w 4421740"/>
                <a:gd name="connsiteY9" fmla="*/ 1302754 h 4510410"/>
                <a:gd name="connsiteX10" fmla="*/ 775745 w 4421740"/>
                <a:gd name="connsiteY10" fmla="*/ 540754 h 4510410"/>
                <a:gd name="connsiteX11" fmla="*/ 1645537 w 4421740"/>
                <a:gd name="connsiteY11" fmla="*/ 108954 h 4510410"/>
                <a:gd name="connsiteX12" fmla="*/ 2395470 w 4421740"/>
                <a:gd name="connsiteY12" fmla="*/ 26404 h 4510410"/>
                <a:gd name="connsiteX0" fmla="*/ 2395470 w 4414408"/>
                <a:gd name="connsiteY0" fmla="*/ 26404 h 4511658"/>
                <a:gd name="connsiteX1" fmla="*/ 3462507 w 4414408"/>
                <a:gd name="connsiteY1" fmla="*/ 489954 h 4511658"/>
                <a:gd name="connsiteX2" fmla="*/ 3971535 w 4414408"/>
                <a:gd name="connsiteY2" fmla="*/ 1112254 h 4511658"/>
                <a:gd name="connsiteX3" fmla="*/ 4382229 w 4414408"/>
                <a:gd name="connsiteY3" fmla="*/ 2064754 h 4511658"/>
                <a:gd name="connsiteX4" fmla="*/ 4280946 w 4414408"/>
                <a:gd name="connsiteY4" fmla="*/ 3169654 h 4511658"/>
                <a:gd name="connsiteX5" fmla="*/ 3576570 w 4414408"/>
                <a:gd name="connsiteY5" fmla="*/ 3969754 h 4511658"/>
                <a:gd name="connsiteX6" fmla="*/ 2052095 w 4414408"/>
                <a:gd name="connsiteY6" fmla="*/ 4509504 h 4511658"/>
                <a:gd name="connsiteX7" fmla="*/ 483487 w 4414408"/>
                <a:gd name="connsiteY7" fmla="*/ 3772904 h 4511658"/>
                <a:gd name="connsiteX8" fmla="*/ 7158 w 4414408"/>
                <a:gd name="connsiteY8" fmla="*/ 2528304 h 4511658"/>
                <a:gd name="connsiteX9" fmla="*/ 222821 w 4414408"/>
                <a:gd name="connsiteY9" fmla="*/ 1302754 h 4511658"/>
                <a:gd name="connsiteX10" fmla="*/ 775745 w 4414408"/>
                <a:gd name="connsiteY10" fmla="*/ 540754 h 4511658"/>
                <a:gd name="connsiteX11" fmla="*/ 1645537 w 4414408"/>
                <a:gd name="connsiteY11" fmla="*/ 108954 h 4511658"/>
                <a:gd name="connsiteX12" fmla="*/ 2395470 w 4414408"/>
                <a:gd name="connsiteY12" fmla="*/ 26404 h 4511658"/>
                <a:gd name="connsiteX0" fmla="*/ 2395470 w 4414408"/>
                <a:gd name="connsiteY0" fmla="*/ 26404 h 4512083"/>
                <a:gd name="connsiteX1" fmla="*/ 3462507 w 4414408"/>
                <a:gd name="connsiteY1" fmla="*/ 489954 h 4512083"/>
                <a:gd name="connsiteX2" fmla="*/ 3971535 w 4414408"/>
                <a:gd name="connsiteY2" fmla="*/ 1112254 h 4512083"/>
                <a:gd name="connsiteX3" fmla="*/ 4382229 w 4414408"/>
                <a:gd name="connsiteY3" fmla="*/ 2064754 h 4512083"/>
                <a:gd name="connsiteX4" fmla="*/ 4280946 w 4414408"/>
                <a:gd name="connsiteY4" fmla="*/ 3169654 h 4512083"/>
                <a:gd name="connsiteX5" fmla="*/ 3576570 w 4414408"/>
                <a:gd name="connsiteY5" fmla="*/ 3969754 h 4512083"/>
                <a:gd name="connsiteX6" fmla="*/ 2052095 w 4414408"/>
                <a:gd name="connsiteY6" fmla="*/ 4509504 h 4512083"/>
                <a:gd name="connsiteX7" fmla="*/ 483487 w 4414408"/>
                <a:gd name="connsiteY7" fmla="*/ 3772904 h 4512083"/>
                <a:gd name="connsiteX8" fmla="*/ 7158 w 4414408"/>
                <a:gd name="connsiteY8" fmla="*/ 2528304 h 4512083"/>
                <a:gd name="connsiteX9" fmla="*/ 222821 w 4414408"/>
                <a:gd name="connsiteY9" fmla="*/ 1302754 h 4512083"/>
                <a:gd name="connsiteX10" fmla="*/ 775745 w 4414408"/>
                <a:gd name="connsiteY10" fmla="*/ 540754 h 4512083"/>
                <a:gd name="connsiteX11" fmla="*/ 1645537 w 4414408"/>
                <a:gd name="connsiteY11" fmla="*/ 108954 h 4512083"/>
                <a:gd name="connsiteX12" fmla="*/ 2395470 w 4414408"/>
                <a:gd name="connsiteY12" fmla="*/ 26404 h 4512083"/>
                <a:gd name="connsiteX0" fmla="*/ 2395470 w 4414408"/>
                <a:gd name="connsiteY0" fmla="*/ 26404 h 4511985"/>
                <a:gd name="connsiteX1" fmla="*/ 3462507 w 4414408"/>
                <a:gd name="connsiteY1" fmla="*/ 489954 h 4511985"/>
                <a:gd name="connsiteX2" fmla="*/ 3971535 w 4414408"/>
                <a:gd name="connsiteY2" fmla="*/ 1112254 h 4511985"/>
                <a:gd name="connsiteX3" fmla="*/ 4382229 w 4414408"/>
                <a:gd name="connsiteY3" fmla="*/ 2064754 h 4511985"/>
                <a:gd name="connsiteX4" fmla="*/ 4280946 w 4414408"/>
                <a:gd name="connsiteY4" fmla="*/ 3169654 h 4511985"/>
                <a:gd name="connsiteX5" fmla="*/ 3576570 w 4414408"/>
                <a:gd name="connsiteY5" fmla="*/ 3969754 h 4511985"/>
                <a:gd name="connsiteX6" fmla="*/ 2052095 w 4414408"/>
                <a:gd name="connsiteY6" fmla="*/ 4509504 h 4511985"/>
                <a:gd name="connsiteX7" fmla="*/ 483487 w 4414408"/>
                <a:gd name="connsiteY7" fmla="*/ 3772904 h 4511985"/>
                <a:gd name="connsiteX8" fmla="*/ 7158 w 4414408"/>
                <a:gd name="connsiteY8" fmla="*/ 2528304 h 4511985"/>
                <a:gd name="connsiteX9" fmla="*/ 222821 w 4414408"/>
                <a:gd name="connsiteY9" fmla="*/ 1302754 h 4511985"/>
                <a:gd name="connsiteX10" fmla="*/ 775745 w 4414408"/>
                <a:gd name="connsiteY10" fmla="*/ 540754 h 4511985"/>
                <a:gd name="connsiteX11" fmla="*/ 1645537 w 4414408"/>
                <a:gd name="connsiteY11" fmla="*/ 108954 h 4511985"/>
                <a:gd name="connsiteX12" fmla="*/ 2395470 w 4414408"/>
                <a:gd name="connsiteY12" fmla="*/ 26404 h 4511985"/>
                <a:gd name="connsiteX0" fmla="*/ 2395470 w 4413251"/>
                <a:gd name="connsiteY0" fmla="*/ 26404 h 4511784"/>
                <a:gd name="connsiteX1" fmla="*/ 3462507 w 4413251"/>
                <a:gd name="connsiteY1" fmla="*/ 489954 h 4511784"/>
                <a:gd name="connsiteX2" fmla="*/ 3971535 w 4413251"/>
                <a:gd name="connsiteY2" fmla="*/ 1112254 h 4511784"/>
                <a:gd name="connsiteX3" fmla="*/ 4382229 w 4413251"/>
                <a:gd name="connsiteY3" fmla="*/ 2064754 h 4511784"/>
                <a:gd name="connsiteX4" fmla="*/ 4293725 w 4413251"/>
                <a:gd name="connsiteY4" fmla="*/ 3042654 h 4511784"/>
                <a:gd name="connsiteX5" fmla="*/ 3576570 w 4413251"/>
                <a:gd name="connsiteY5" fmla="*/ 3969754 h 4511784"/>
                <a:gd name="connsiteX6" fmla="*/ 2052095 w 4413251"/>
                <a:gd name="connsiteY6" fmla="*/ 4509504 h 4511784"/>
                <a:gd name="connsiteX7" fmla="*/ 483487 w 4413251"/>
                <a:gd name="connsiteY7" fmla="*/ 3772904 h 4511784"/>
                <a:gd name="connsiteX8" fmla="*/ 7158 w 4413251"/>
                <a:gd name="connsiteY8" fmla="*/ 2528304 h 4511784"/>
                <a:gd name="connsiteX9" fmla="*/ 222821 w 4413251"/>
                <a:gd name="connsiteY9" fmla="*/ 1302754 h 4511784"/>
                <a:gd name="connsiteX10" fmla="*/ 775745 w 4413251"/>
                <a:gd name="connsiteY10" fmla="*/ 540754 h 4511784"/>
                <a:gd name="connsiteX11" fmla="*/ 1645537 w 4413251"/>
                <a:gd name="connsiteY11" fmla="*/ 108954 h 4511784"/>
                <a:gd name="connsiteX12" fmla="*/ 2395470 w 4413251"/>
                <a:gd name="connsiteY12" fmla="*/ 26404 h 4511784"/>
                <a:gd name="connsiteX0" fmla="*/ 2395470 w 4410160"/>
                <a:gd name="connsiteY0" fmla="*/ 26404 h 4511784"/>
                <a:gd name="connsiteX1" fmla="*/ 3462507 w 4410160"/>
                <a:gd name="connsiteY1" fmla="*/ 489954 h 4511784"/>
                <a:gd name="connsiteX2" fmla="*/ 3971535 w 4410160"/>
                <a:gd name="connsiteY2" fmla="*/ 1112254 h 4511784"/>
                <a:gd name="connsiteX3" fmla="*/ 4382229 w 4410160"/>
                <a:gd name="connsiteY3" fmla="*/ 2064754 h 4511784"/>
                <a:gd name="connsiteX4" fmla="*/ 4293725 w 4410160"/>
                <a:gd name="connsiteY4" fmla="*/ 3042654 h 4511784"/>
                <a:gd name="connsiteX5" fmla="*/ 3576570 w 4410160"/>
                <a:gd name="connsiteY5" fmla="*/ 3969754 h 4511784"/>
                <a:gd name="connsiteX6" fmla="*/ 2052095 w 4410160"/>
                <a:gd name="connsiteY6" fmla="*/ 4509504 h 4511784"/>
                <a:gd name="connsiteX7" fmla="*/ 483487 w 4410160"/>
                <a:gd name="connsiteY7" fmla="*/ 3772904 h 4511784"/>
                <a:gd name="connsiteX8" fmla="*/ 7158 w 4410160"/>
                <a:gd name="connsiteY8" fmla="*/ 2528304 h 4511784"/>
                <a:gd name="connsiteX9" fmla="*/ 222821 w 4410160"/>
                <a:gd name="connsiteY9" fmla="*/ 1302754 h 4511784"/>
                <a:gd name="connsiteX10" fmla="*/ 775745 w 4410160"/>
                <a:gd name="connsiteY10" fmla="*/ 540754 h 4511784"/>
                <a:gd name="connsiteX11" fmla="*/ 1645537 w 4410160"/>
                <a:gd name="connsiteY11" fmla="*/ 108954 h 4511784"/>
                <a:gd name="connsiteX12" fmla="*/ 2395470 w 4410160"/>
                <a:gd name="connsiteY12" fmla="*/ 26404 h 4511784"/>
                <a:gd name="connsiteX0" fmla="*/ 2395470 w 4410160"/>
                <a:gd name="connsiteY0" fmla="*/ 26404 h 4522480"/>
                <a:gd name="connsiteX1" fmla="*/ 3462507 w 4410160"/>
                <a:gd name="connsiteY1" fmla="*/ 489954 h 4522480"/>
                <a:gd name="connsiteX2" fmla="*/ 3971535 w 4410160"/>
                <a:gd name="connsiteY2" fmla="*/ 1112254 h 4522480"/>
                <a:gd name="connsiteX3" fmla="*/ 4382229 w 4410160"/>
                <a:gd name="connsiteY3" fmla="*/ 2064754 h 4522480"/>
                <a:gd name="connsiteX4" fmla="*/ 4293725 w 4410160"/>
                <a:gd name="connsiteY4" fmla="*/ 3042654 h 4522480"/>
                <a:gd name="connsiteX5" fmla="*/ 3576570 w 4410160"/>
                <a:gd name="connsiteY5" fmla="*/ 3969754 h 4522480"/>
                <a:gd name="connsiteX6" fmla="*/ 2052095 w 4410160"/>
                <a:gd name="connsiteY6" fmla="*/ 4509504 h 4522480"/>
                <a:gd name="connsiteX7" fmla="*/ 1282914 w 4410160"/>
                <a:gd name="connsiteY7" fmla="*/ 4306304 h 4522480"/>
                <a:gd name="connsiteX8" fmla="*/ 483487 w 4410160"/>
                <a:gd name="connsiteY8" fmla="*/ 3772904 h 4522480"/>
                <a:gd name="connsiteX9" fmla="*/ 7158 w 4410160"/>
                <a:gd name="connsiteY9" fmla="*/ 2528304 h 4522480"/>
                <a:gd name="connsiteX10" fmla="*/ 222821 w 4410160"/>
                <a:gd name="connsiteY10" fmla="*/ 1302754 h 4522480"/>
                <a:gd name="connsiteX11" fmla="*/ 775745 w 4410160"/>
                <a:gd name="connsiteY11" fmla="*/ 540754 h 4522480"/>
                <a:gd name="connsiteX12" fmla="*/ 1645537 w 4410160"/>
                <a:gd name="connsiteY12" fmla="*/ 108954 h 4522480"/>
                <a:gd name="connsiteX13" fmla="*/ 2395470 w 4410160"/>
                <a:gd name="connsiteY13" fmla="*/ 26404 h 4522480"/>
                <a:gd name="connsiteX0" fmla="*/ 2395470 w 4410160"/>
                <a:gd name="connsiteY0" fmla="*/ 26404 h 4522480"/>
                <a:gd name="connsiteX1" fmla="*/ 3462507 w 4410160"/>
                <a:gd name="connsiteY1" fmla="*/ 489954 h 4522480"/>
                <a:gd name="connsiteX2" fmla="*/ 3971535 w 4410160"/>
                <a:gd name="connsiteY2" fmla="*/ 1112254 h 4522480"/>
                <a:gd name="connsiteX3" fmla="*/ 4382229 w 4410160"/>
                <a:gd name="connsiteY3" fmla="*/ 2064754 h 4522480"/>
                <a:gd name="connsiteX4" fmla="*/ 4293725 w 4410160"/>
                <a:gd name="connsiteY4" fmla="*/ 3042654 h 4522480"/>
                <a:gd name="connsiteX5" fmla="*/ 3576570 w 4410160"/>
                <a:gd name="connsiteY5" fmla="*/ 3969754 h 4522480"/>
                <a:gd name="connsiteX6" fmla="*/ 2052095 w 4410160"/>
                <a:gd name="connsiteY6" fmla="*/ 4509504 h 4522480"/>
                <a:gd name="connsiteX7" fmla="*/ 1282914 w 4410160"/>
                <a:gd name="connsiteY7" fmla="*/ 4306304 h 4522480"/>
                <a:gd name="connsiteX8" fmla="*/ 483487 w 4410160"/>
                <a:gd name="connsiteY8" fmla="*/ 3772904 h 4522480"/>
                <a:gd name="connsiteX9" fmla="*/ 7158 w 4410160"/>
                <a:gd name="connsiteY9" fmla="*/ 2528304 h 4522480"/>
                <a:gd name="connsiteX10" fmla="*/ 222821 w 4410160"/>
                <a:gd name="connsiteY10" fmla="*/ 1302754 h 4522480"/>
                <a:gd name="connsiteX11" fmla="*/ 775745 w 4410160"/>
                <a:gd name="connsiteY11" fmla="*/ 540754 h 4522480"/>
                <a:gd name="connsiteX12" fmla="*/ 1645537 w 4410160"/>
                <a:gd name="connsiteY12" fmla="*/ 108954 h 4522480"/>
                <a:gd name="connsiteX13" fmla="*/ 2395470 w 4410160"/>
                <a:gd name="connsiteY13" fmla="*/ 26404 h 4522480"/>
                <a:gd name="connsiteX0" fmla="*/ 2395470 w 4410160"/>
                <a:gd name="connsiteY0" fmla="*/ 26404 h 4526017"/>
                <a:gd name="connsiteX1" fmla="*/ 3462507 w 4410160"/>
                <a:gd name="connsiteY1" fmla="*/ 489954 h 4526017"/>
                <a:gd name="connsiteX2" fmla="*/ 3971535 w 4410160"/>
                <a:gd name="connsiteY2" fmla="*/ 1112254 h 4526017"/>
                <a:gd name="connsiteX3" fmla="*/ 4382229 w 4410160"/>
                <a:gd name="connsiteY3" fmla="*/ 2064754 h 4526017"/>
                <a:gd name="connsiteX4" fmla="*/ 4293725 w 4410160"/>
                <a:gd name="connsiteY4" fmla="*/ 3042654 h 4526017"/>
                <a:gd name="connsiteX5" fmla="*/ 3576570 w 4410160"/>
                <a:gd name="connsiteY5" fmla="*/ 3969754 h 4526017"/>
                <a:gd name="connsiteX6" fmla="*/ 2052095 w 4410160"/>
                <a:gd name="connsiteY6" fmla="*/ 4509504 h 4526017"/>
                <a:gd name="connsiteX7" fmla="*/ 1270135 w 4410160"/>
                <a:gd name="connsiteY7" fmla="*/ 4331704 h 4526017"/>
                <a:gd name="connsiteX8" fmla="*/ 483487 w 4410160"/>
                <a:gd name="connsiteY8" fmla="*/ 3772904 h 4526017"/>
                <a:gd name="connsiteX9" fmla="*/ 7158 w 4410160"/>
                <a:gd name="connsiteY9" fmla="*/ 2528304 h 4526017"/>
                <a:gd name="connsiteX10" fmla="*/ 222821 w 4410160"/>
                <a:gd name="connsiteY10" fmla="*/ 1302754 h 4526017"/>
                <a:gd name="connsiteX11" fmla="*/ 775745 w 4410160"/>
                <a:gd name="connsiteY11" fmla="*/ 540754 h 4526017"/>
                <a:gd name="connsiteX12" fmla="*/ 1645537 w 4410160"/>
                <a:gd name="connsiteY12" fmla="*/ 108954 h 4526017"/>
                <a:gd name="connsiteX13" fmla="*/ 2395470 w 4410160"/>
                <a:gd name="connsiteY13" fmla="*/ 26404 h 4526017"/>
                <a:gd name="connsiteX0" fmla="*/ 2395470 w 4410160"/>
                <a:gd name="connsiteY0" fmla="*/ 26404 h 4510426"/>
                <a:gd name="connsiteX1" fmla="*/ 3462507 w 4410160"/>
                <a:gd name="connsiteY1" fmla="*/ 489954 h 4510426"/>
                <a:gd name="connsiteX2" fmla="*/ 3971535 w 4410160"/>
                <a:gd name="connsiteY2" fmla="*/ 1112254 h 4510426"/>
                <a:gd name="connsiteX3" fmla="*/ 4382229 w 4410160"/>
                <a:gd name="connsiteY3" fmla="*/ 2064754 h 4510426"/>
                <a:gd name="connsiteX4" fmla="*/ 4293725 w 4410160"/>
                <a:gd name="connsiteY4" fmla="*/ 3042654 h 4510426"/>
                <a:gd name="connsiteX5" fmla="*/ 3576570 w 4410160"/>
                <a:gd name="connsiteY5" fmla="*/ 3969754 h 4510426"/>
                <a:gd name="connsiteX6" fmla="*/ 2052095 w 4410160"/>
                <a:gd name="connsiteY6" fmla="*/ 4509504 h 4510426"/>
                <a:gd name="connsiteX7" fmla="*/ 1270135 w 4410160"/>
                <a:gd name="connsiteY7" fmla="*/ 4331704 h 4510426"/>
                <a:gd name="connsiteX8" fmla="*/ 483487 w 4410160"/>
                <a:gd name="connsiteY8" fmla="*/ 3772904 h 4510426"/>
                <a:gd name="connsiteX9" fmla="*/ 7158 w 4410160"/>
                <a:gd name="connsiteY9" fmla="*/ 2528304 h 4510426"/>
                <a:gd name="connsiteX10" fmla="*/ 222821 w 4410160"/>
                <a:gd name="connsiteY10" fmla="*/ 1302754 h 4510426"/>
                <a:gd name="connsiteX11" fmla="*/ 775745 w 4410160"/>
                <a:gd name="connsiteY11" fmla="*/ 540754 h 4510426"/>
                <a:gd name="connsiteX12" fmla="*/ 1645537 w 4410160"/>
                <a:gd name="connsiteY12" fmla="*/ 108954 h 4510426"/>
                <a:gd name="connsiteX13" fmla="*/ 2395470 w 4410160"/>
                <a:gd name="connsiteY13" fmla="*/ 26404 h 4510426"/>
                <a:gd name="connsiteX0" fmla="*/ 2395470 w 4410160"/>
                <a:gd name="connsiteY0" fmla="*/ 26404 h 4509529"/>
                <a:gd name="connsiteX1" fmla="*/ 3462507 w 4410160"/>
                <a:gd name="connsiteY1" fmla="*/ 489954 h 4509529"/>
                <a:gd name="connsiteX2" fmla="*/ 3971535 w 4410160"/>
                <a:gd name="connsiteY2" fmla="*/ 1112254 h 4509529"/>
                <a:gd name="connsiteX3" fmla="*/ 4382229 w 4410160"/>
                <a:gd name="connsiteY3" fmla="*/ 2064754 h 4509529"/>
                <a:gd name="connsiteX4" fmla="*/ 4293725 w 4410160"/>
                <a:gd name="connsiteY4" fmla="*/ 3042654 h 4509529"/>
                <a:gd name="connsiteX5" fmla="*/ 3576570 w 4410160"/>
                <a:gd name="connsiteY5" fmla="*/ 3969754 h 4509529"/>
                <a:gd name="connsiteX6" fmla="*/ 2052095 w 4410160"/>
                <a:gd name="connsiteY6" fmla="*/ 4509504 h 4509529"/>
                <a:gd name="connsiteX7" fmla="*/ 1270135 w 4410160"/>
                <a:gd name="connsiteY7" fmla="*/ 4331704 h 4509529"/>
                <a:gd name="connsiteX8" fmla="*/ 483487 w 4410160"/>
                <a:gd name="connsiteY8" fmla="*/ 3772904 h 4509529"/>
                <a:gd name="connsiteX9" fmla="*/ 7158 w 4410160"/>
                <a:gd name="connsiteY9" fmla="*/ 2528304 h 4509529"/>
                <a:gd name="connsiteX10" fmla="*/ 222821 w 4410160"/>
                <a:gd name="connsiteY10" fmla="*/ 1302754 h 4509529"/>
                <a:gd name="connsiteX11" fmla="*/ 775745 w 4410160"/>
                <a:gd name="connsiteY11" fmla="*/ 540754 h 4509529"/>
                <a:gd name="connsiteX12" fmla="*/ 1645537 w 4410160"/>
                <a:gd name="connsiteY12" fmla="*/ 108954 h 4509529"/>
                <a:gd name="connsiteX13" fmla="*/ 2395470 w 4410160"/>
                <a:gd name="connsiteY13" fmla="*/ 26404 h 4509529"/>
                <a:gd name="connsiteX0" fmla="*/ 2389461 w 4404151"/>
                <a:gd name="connsiteY0" fmla="*/ 26404 h 4509529"/>
                <a:gd name="connsiteX1" fmla="*/ 3456498 w 4404151"/>
                <a:gd name="connsiteY1" fmla="*/ 489954 h 4509529"/>
                <a:gd name="connsiteX2" fmla="*/ 3965526 w 4404151"/>
                <a:gd name="connsiteY2" fmla="*/ 1112254 h 4509529"/>
                <a:gd name="connsiteX3" fmla="*/ 4376220 w 4404151"/>
                <a:gd name="connsiteY3" fmla="*/ 2064754 h 4509529"/>
                <a:gd name="connsiteX4" fmla="*/ 4287716 w 4404151"/>
                <a:gd name="connsiteY4" fmla="*/ 3042654 h 4509529"/>
                <a:gd name="connsiteX5" fmla="*/ 3570561 w 4404151"/>
                <a:gd name="connsiteY5" fmla="*/ 3969754 h 4509529"/>
                <a:gd name="connsiteX6" fmla="*/ 2046086 w 4404151"/>
                <a:gd name="connsiteY6" fmla="*/ 4509504 h 4509529"/>
                <a:gd name="connsiteX7" fmla="*/ 1264126 w 4404151"/>
                <a:gd name="connsiteY7" fmla="*/ 4331704 h 4509529"/>
                <a:gd name="connsiteX8" fmla="*/ 273013 w 4404151"/>
                <a:gd name="connsiteY8" fmla="*/ 3531604 h 4509529"/>
                <a:gd name="connsiteX9" fmla="*/ 1149 w 4404151"/>
                <a:gd name="connsiteY9" fmla="*/ 2528304 h 4509529"/>
                <a:gd name="connsiteX10" fmla="*/ 216812 w 4404151"/>
                <a:gd name="connsiteY10" fmla="*/ 1302754 h 4509529"/>
                <a:gd name="connsiteX11" fmla="*/ 769736 w 4404151"/>
                <a:gd name="connsiteY11" fmla="*/ 540754 h 4509529"/>
                <a:gd name="connsiteX12" fmla="*/ 1639528 w 4404151"/>
                <a:gd name="connsiteY12" fmla="*/ 108954 h 4509529"/>
                <a:gd name="connsiteX13" fmla="*/ 2389461 w 4404151"/>
                <a:gd name="connsiteY13" fmla="*/ 26404 h 4509529"/>
                <a:gd name="connsiteX0" fmla="*/ 2389461 w 4404151"/>
                <a:gd name="connsiteY0" fmla="*/ 26404 h 4509529"/>
                <a:gd name="connsiteX1" fmla="*/ 3456498 w 4404151"/>
                <a:gd name="connsiteY1" fmla="*/ 489954 h 4509529"/>
                <a:gd name="connsiteX2" fmla="*/ 3965526 w 4404151"/>
                <a:gd name="connsiteY2" fmla="*/ 1112254 h 4509529"/>
                <a:gd name="connsiteX3" fmla="*/ 4376220 w 4404151"/>
                <a:gd name="connsiteY3" fmla="*/ 2064754 h 4509529"/>
                <a:gd name="connsiteX4" fmla="*/ 4287716 w 4404151"/>
                <a:gd name="connsiteY4" fmla="*/ 3042654 h 4509529"/>
                <a:gd name="connsiteX5" fmla="*/ 3570561 w 4404151"/>
                <a:gd name="connsiteY5" fmla="*/ 3969754 h 4509529"/>
                <a:gd name="connsiteX6" fmla="*/ 2046086 w 4404151"/>
                <a:gd name="connsiteY6" fmla="*/ 4509504 h 4509529"/>
                <a:gd name="connsiteX7" fmla="*/ 1264126 w 4404151"/>
                <a:gd name="connsiteY7" fmla="*/ 4331704 h 4509529"/>
                <a:gd name="connsiteX8" fmla="*/ 273013 w 4404151"/>
                <a:gd name="connsiteY8" fmla="*/ 3531604 h 4509529"/>
                <a:gd name="connsiteX9" fmla="*/ 1149 w 4404151"/>
                <a:gd name="connsiteY9" fmla="*/ 2528304 h 4509529"/>
                <a:gd name="connsiteX10" fmla="*/ 216812 w 4404151"/>
                <a:gd name="connsiteY10" fmla="*/ 1302754 h 4509529"/>
                <a:gd name="connsiteX11" fmla="*/ 769736 w 4404151"/>
                <a:gd name="connsiteY11" fmla="*/ 540754 h 4509529"/>
                <a:gd name="connsiteX12" fmla="*/ 1639528 w 4404151"/>
                <a:gd name="connsiteY12" fmla="*/ 108954 h 4509529"/>
                <a:gd name="connsiteX13" fmla="*/ 2389461 w 4404151"/>
                <a:gd name="connsiteY13" fmla="*/ 26404 h 4509529"/>
                <a:gd name="connsiteX0" fmla="*/ 2376228 w 4390918"/>
                <a:gd name="connsiteY0" fmla="*/ 26404 h 4509529"/>
                <a:gd name="connsiteX1" fmla="*/ 3443265 w 4390918"/>
                <a:gd name="connsiteY1" fmla="*/ 489954 h 4509529"/>
                <a:gd name="connsiteX2" fmla="*/ 3952293 w 4390918"/>
                <a:gd name="connsiteY2" fmla="*/ 1112254 h 4509529"/>
                <a:gd name="connsiteX3" fmla="*/ 4362987 w 4390918"/>
                <a:gd name="connsiteY3" fmla="*/ 2064754 h 4509529"/>
                <a:gd name="connsiteX4" fmla="*/ 4274483 w 4390918"/>
                <a:gd name="connsiteY4" fmla="*/ 3042654 h 4509529"/>
                <a:gd name="connsiteX5" fmla="*/ 3557328 w 4390918"/>
                <a:gd name="connsiteY5" fmla="*/ 3969754 h 4509529"/>
                <a:gd name="connsiteX6" fmla="*/ 2032853 w 4390918"/>
                <a:gd name="connsiteY6" fmla="*/ 4509504 h 4509529"/>
                <a:gd name="connsiteX7" fmla="*/ 1250893 w 4390918"/>
                <a:gd name="connsiteY7" fmla="*/ 4331704 h 4509529"/>
                <a:gd name="connsiteX8" fmla="*/ 259780 w 4390918"/>
                <a:gd name="connsiteY8" fmla="*/ 3531604 h 4509529"/>
                <a:gd name="connsiteX9" fmla="*/ 695 w 4390918"/>
                <a:gd name="connsiteY9" fmla="*/ 2439404 h 4509529"/>
                <a:gd name="connsiteX10" fmla="*/ 203579 w 4390918"/>
                <a:gd name="connsiteY10" fmla="*/ 1302754 h 4509529"/>
                <a:gd name="connsiteX11" fmla="*/ 756503 w 4390918"/>
                <a:gd name="connsiteY11" fmla="*/ 540754 h 4509529"/>
                <a:gd name="connsiteX12" fmla="*/ 1626295 w 4390918"/>
                <a:gd name="connsiteY12" fmla="*/ 108954 h 4509529"/>
                <a:gd name="connsiteX13" fmla="*/ 2376228 w 4390918"/>
                <a:gd name="connsiteY13" fmla="*/ 26404 h 4509529"/>
                <a:gd name="connsiteX0" fmla="*/ 2401659 w 4416349"/>
                <a:gd name="connsiteY0" fmla="*/ 26404 h 4509529"/>
                <a:gd name="connsiteX1" fmla="*/ 3468696 w 4416349"/>
                <a:gd name="connsiteY1" fmla="*/ 489954 h 4509529"/>
                <a:gd name="connsiteX2" fmla="*/ 3977724 w 4416349"/>
                <a:gd name="connsiteY2" fmla="*/ 1112254 h 4509529"/>
                <a:gd name="connsiteX3" fmla="*/ 4388418 w 4416349"/>
                <a:gd name="connsiteY3" fmla="*/ 2064754 h 4509529"/>
                <a:gd name="connsiteX4" fmla="*/ 4299914 w 4416349"/>
                <a:gd name="connsiteY4" fmla="*/ 3042654 h 4509529"/>
                <a:gd name="connsiteX5" fmla="*/ 3582759 w 4416349"/>
                <a:gd name="connsiteY5" fmla="*/ 3969754 h 4509529"/>
                <a:gd name="connsiteX6" fmla="*/ 2058284 w 4416349"/>
                <a:gd name="connsiteY6" fmla="*/ 4509504 h 4509529"/>
                <a:gd name="connsiteX7" fmla="*/ 1276324 w 4416349"/>
                <a:gd name="connsiteY7" fmla="*/ 4331704 h 4509529"/>
                <a:gd name="connsiteX8" fmla="*/ 285211 w 4416349"/>
                <a:gd name="connsiteY8" fmla="*/ 3531604 h 4509529"/>
                <a:gd name="connsiteX9" fmla="*/ 568 w 4416349"/>
                <a:gd name="connsiteY9" fmla="*/ 2439404 h 4509529"/>
                <a:gd name="connsiteX10" fmla="*/ 229010 w 4416349"/>
                <a:gd name="connsiteY10" fmla="*/ 1302754 h 4509529"/>
                <a:gd name="connsiteX11" fmla="*/ 781934 w 4416349"/>
                <a:gd name="connsiteY11" fmla="*/ 540754 h 4509529"/>
                <a:gd name="connsiteX12" fmla="*/ 1651726 w 4416349"/>
                <a:gd name="connsiteY12" fmla="*/ 108954 h 4509529"/>
                <a:gd name="connsiteX13" fmla="*/ 2401659 w 4416349"/>
                <a:gd name="connsiteY13" fmla="*/ 26404 h 4509529"/>
                <a:gd name="connsiteX0" fmla="*/ 2401659 w 4429139"/>
                <a:gd name="connsiteY0" fmla="*/ 26404 h 4522537"/>
                <a:gd name="connsiteX1" fmla="*/ 3468696 w 4429139"/>
                <a:gd name="connsiteY1" fmla="*/ 489954 h 4522537"/>
                <a:gd name="connsiteX2" fmla="*/ 3977724 w 4429139"/>
                <a:gd name="connsiteY2" fmla="*/ 1112254 h 4522537"/>
                <a:gd name="connsiteX3" fmla="*/ 4388418 w 4429139"/>
                <a:gd name="connsiteY3" fmla="*/ 2064754 h 4522537"/>
                <a:gd name="connsiteX4" fmla="*/ 4299914 w 4429139"/>
                <a:gd name="connsiteY4" fmla="*/ 3042654 h 4522537"/>
                <a:gd name="connsiteX5" fmla="*/ 3378294 w 4429139"/>
                <a:gd name="connsiteY5" fmla="*/ 4084054 h 4522537"/>
                <a:gd name="connsiteX6" fmla="*/ 2058284 w 4429139"/>
                <a:gd name="connsiteY6" fmla="*/ 4509504 h 4522537"/>
                <a:gd name="connsiteX7" fmla="*/ 1276324 w 4429139"/>
                <a:gd name="connsiteY7" fmla="*/ 4331704 h 4522537"/>
                <a:gd name="connsiteX8" fmla="*/ 285211 w 4429139"/>
                <a:gd name="connsiteY8" fmla="*/ 3531604 h 4522537"/>
                <a:gd name="connsiteX9" fmla="*/ 568 w 4429139"/>
                <a:gd name="connsiteY9" fmla="*/ 2439404 h 4522537"/>
                <a:gd name="connsiteX10" fmla="*/ 229010 w 4429139"/>
                <a:gd name="connsiteY10" fmla="*/ 1302754 h 4522537"/>
                <a:gd name="connsiteX11" fmla="*/ 781934 w 4429139"/>
                <a:gd name="connsiteY11" fmla="*/ 540754 h 4522537"/>
                <a:gd name="connsiteX12" fmla="*/ 1651726 w 4429139"/>
                <a:gd name="connsiteY12" fmla="*/ 108954 h 4522537"/>
                <a:gd name="connsiteX13" fmla="*/ 2401659 w 4429139"/>
                <a:gd name="connsiteY13" fmla="*/ 26404 h 4522537"/>
                <a:gd name="connsiteX0" fmla="*/ 2401659 w 4429139"/>
                <a:gd name="connsiteY0" fmla="*/ 26404 h 4522537"/>
                <a:gd name="connsiteX1" fmla="*/ 3468696 w 4429139"/>
                <a:gd name="connsiteY1" fmla="*/ 489954 h 4522537"/>
                <a:gd name="connsiteX2" fmla="*/ 3977724 w 4429139"/>
                <a:gd name="connsiteY2" fmla="*/ 1112254 h 4522537"/>
                <a:gd name="connsiteX3" fmla="*/ 4388418 w 4429139"/>
                <a:gd name="connsiteY3" fmla="*/ 2064754 h 4522537"/>
                <a:gd name="connsiteX4" fmla="*/ 4299914 w 4429139"/>
                <a:gd name="connsiteY4" fmla="*/ 3042654 h 4522537"/>
                <a:gd name="connsiteX5" fmla="*/ 3378294 w 4429139"/>
                <a:gd name="connsiteY5" fmla="*/ 4084054 h 4522537"/>
                <a:gd name="connsiteX6" fmla="*/ 2058284 w 4429139"/>
                <a:gd name="connsiteY6" fmla="*/ 4509504 h 4522537"/>
                <a:gd name="connsiteX7" fmla="*/ 1276324 w 4429139"/>
                <a:gd name="connsiteY7" fmla="*/ 4331704 h 4522537"/>
                <a:gd name="connsiteX8" fmla="*/ 285211 w 4429139"/>
                <a:gd name="connsiteY8" fmla="*/ 3531604 h 4522537"/>
                <a:gd name="connsiteX9" fmla="*/ 568 w 4429139"/>
                <a:gd name="connsiteY9" fmla="*/ 2439404 h 4522537"/>
                <a:gd name="connsiteX10" fmla="*/ 229010 w 4429139"/>
                <a:gd name="connsiteY10" fmla="*/ 1302754 h 4522537"/>
                <a:gd name="connsiteX11" fmla="*/ 781934 w 4429139"/>
                <a:gd name="connsiteY11" fmla="*/ 540754 h 4522537"/>
                <a:gd name="connsiteX12" fmla="*/ 1651726 w 4429139"/>
                <a:gd name="connsiteY12" fmla="*/ 108954 h 4522537"/>
                <a:gd name="connsiteX13" fmla="*/ 2401659 w 4429139"/>
                <a:gd name="connsiteY13" fmla="*/ 26404 h 4522537"/>
                <a:gd name="connsiteX0" fmla="*/ 2401659 w 4429139"/>
                <a:gd name="connsiteY0" fmla="*/ 26404 h 4521308"/>
                <a:gd name="connsiteX1" fmla="*/ 3468696 w 4429139"/>
                <a:gd name="connsiteY1" fmla="*/ 489954 h 4521308"/>
                <a:gd name="connsiteX2" fmla="*/ 3977724 w 4429139"/>
                <a:gd name="connsiteY2" fmla="*/ 1112254 h 4521308"/>
                <a:gd name="connsiteX3" fmla="*/ 4388418 w 4429139"/>
                <a:gd name="connsiteY3" fmla="*/ 2064754 h 4521308"/>
                <a:gd name="connsiteX4" fmla="*/ 4299914 w 4429139"/>
                <a:gd name="connsiteY4" fmla="*/ 3042654 h 4521308"/>
                <a:gd name="connsiteX5" fmla="*/ 3378294 w 4429139"/>
                <a:gd name="connsiteY5" fmla="*/ 4084054 h 4521308"/>
                <a:gd name="connsiteX6" fmla="*/ 2058284 w 4429139"/>
                <a:gd name="connsiteY6" fmla="*/ 4509504 h 4521308"/>
                <a:gd name="connsiteX7" fmla="*/ 1276324 w 4429139"/>
                <a:gd name="connsiteY7" fmla="*/ 4331704 h 4521308"/>
                <a:gd name="connsiteX8" fmla="*/ 285211 w 4429139"/>
                <a:gd name="connsiteY8" fmla="*/ 3531604 h 4521308"/>
                <a:gd name="connsiteX9" fmla="*/ 568 w 4429139"/>
                <a:gd name="connsiteY9" fmla="*/ 2439404 h 4521308"/>
                <a:gd name="connsiteX10" fmla="*/ 229010 w 4429139"/>
                <a:gd name="connsiteY10" fmla="*/ 1302754 h 4521308"/>
                <a:gd name="connsiteX11" fmla="*/ 781934 w 4429139"/>
                <a:gd name="connsiteY11" fmla="*/ 540754 h 4521308"/>
                <a:gd name="connsiteX12" fmla="*/ 1651726 w 4429139"/>
                <a:gd name="connsiteY12" fmla="*/ 108954 h 4521308"/>
                <a:gd name="connsiteX13" fmla="*/ 2401659 w 4429139"/>
                <a:gd name="connsiteY13" fmla="*/ 26404 h 4521308"/>
                <a:gd name="connsiteX0" fmla="*/ 2401659 w 4429139"/>
                <a:gd name="connsiteY0" fmla="*/ 26404 h 4520252"/>
                <a:gd name="connsiteX1" fmla="*/ 3468696 w 4429139"/>
                <a:gd name="connsiteY1" fmla="*/ 489954 h 4520252"/>
                <a:gd name="connsiteX2" fmla="*/ 3977724 w 4429139"/>
                <a:gd name="connsiteY2" fmla="*/ 1112254 h 4520252"/>
                <a:gd name="connsiteX3" fmla="*/ 4388418 w 4429139"/>
                <a:gd name="connsiteY3" fmla="*/ 2064754 h 4520252"/>
                <a:gd name="connsiteX4" fmla="*/ 4299914 w 4429139"/>
                <a:gd name="connsiteY4" fmla="*/ 3042654 h 4520252"/>
                <a:gd name="connsiteX5" fmla="*/ 3378294 w 4429139"/>
                <a:gd name="connsiteY5" fmla="*/ 4084054 h 4520252"/>
                <a:gd name="connsiteX6" fmla="*/ 2058284 w 4429139"/>
                <a:gd name="connsiteY6" fmla="*/ 4509504 h 4520252"/>
                <a:gd name="connsiteX7" fmla="*/ 1276324 w 4429139"/>
                <a:gd name="connsiteY7" fmla="*/ 4331704 h 4520252"/>
                <a:gd name="connsiteX8" fmla="*/ 285211 w 4429139"/>
                <a:gd name="connsiteY8" fmla="*/ 3531604 h 4520252"/>
                <a:gd name="connsiteX9" fmla="*/ 568 w 4429139"/>
                <a:gd name="connsiteY9" fmla="*/ 2439404 h 4520252"/>
                <a:gd name="connsiteX10" fmla="*/ 229010 w 4429139"/>
                <a:gd name="connsiteY10" fmla="*/ 1302754 h 4520252"/>
                <a:gd name="connsiteX11" fmla="*/ 781934 w 4429139"/>
                <a:gd name="connsiteY11" fmla="*/ 540754 h 4520252"/>
                <a:gd name="connsiteX12" fmla="*/ 1651726 w 4429139"/>
                <a:gd name="connsiteY12" fmla="*/ 108954 h 4520252"/>
                <a:gd name="connsiteX13" fmla="*/ 2401659 w 4429139"/>
                <a:gd name="connsiteY13" fmla="*/ 26404 h 4520252"/>
                <a:gd name="connsiteX0" fmla="*/ 2401659 w 4429139"/>
                <a:gd name="connsiteY0" fmla="*/ 26404 h 4362353"/>
                <a:gd name="connsiteX1" fmla="*/ 3468696 w 4429139"/>
                <a:gd name="connsiteY1" fmla="*/ 489954 h 4362353"/>
                <a:gd name="connsiteX2" fmla="*/ 3977724 w 4429139"/>
                <a:gd name="connsiteY2" fmla="*/ 1112254 h 4362353"/>
                <a:gd name="connsiteX3" fmla="*/ 4388418 w 4429139"/>
                <a:gd name="connsiteY3" fmla="*/ 2064754 h 4362353"/>
                <a:gd name="connsiteX4" fmla="*/ 4299914 w 4429139"/>
                <a:gd name="connsiteY4" fmla="*/ 3042654 h 4362353"/>
                <a:gd name="connsiteX5" fmla="*/ 3378294 w 4429139"/>
                <a:gd name="connsiteY5" fmla="*/ 4084054 h 4362353"/>
                <a:gd name="connsiteX6" fmla="*/ 1276324 w 4429139"/>
                <a:gd name="connsiteY6" fmla="*/ 4331704 h 4362353"/>
                <a:gd name="connsiteX7" fmla="*/ 285211 w 4429139"/>
                <a:gd name="connsiteY7" fmla="*/ 3531604 h 4362353"/>
                <a:gd name="connsiteX8" fmla="*/ 568 w 4429139"/>
                <a:gd name="connsiteY8" fmla="*/ 2439404 h 4362353"/>
                <a:gd name="connsiteX9" fmla="*/ 229010 w 4429139"/>
                <a:gd name="connsiteY9" fmla="*/ 1302754 h 4362353"/>
                <a:gd name="connsiteX10" fmla="*/ 781934 w 4429139"/>
                <a:gd name="connsiteY10" fmla="*/ 540754 h 4362353"/>
                <a:gd name="connsiteX11" fmla="*/ 1651726 w 4429139"/>
                <a:gd name="connsiteY11" fmla="*/ 108954 h 4362353"/>
                <a:gd name="connsiteX12" fmla="*/ 2401659 w 4429139"/>
                <a:gd name="connsiteY12" fmla="*/ 26404 h 4362353"/>
                <a:gd name="connsiteX0" fmla="*/ 2401659 w 4429139"/>
                <a:gd name="connsiteY0" fmla="*/ 26404 h 4362353"/>
                <a:gd name="connsiteX1" fmla="*/ 3468696 w 4429139"/>
                <a:gd name="connsiteY1" fmla="*/ 489954 h 4362353"/>
                <a:gd name="connsiteX2" fmla="*/ 3977724 w 4429139"/>
                <a:gd name="connsiteY2" fmla="*/ 1112254 h 4362353"/>
                <a:gd name="connsiteX3" fmla="*/ 4388418 w 4429139"/>
                <a:gd name="connsiteY3" fmla="*/ 2064754 h 4362353"/>
                <a:gd name="connsiteX4" fmla="*/ 4299914 w 4429139"/>
                <a:gd name="connsiteY4" fmla="*/ 3042654 h 4362353"/>
                <a:gd name="connsiteX5" fmla="*/ 3378294 w 4429139"/>
                <a:gd name="connsiteY5" fmla="*/ 4084054 h 4362353"/>
                <a:gd name="connsiteX6" fmla="*/ 1276324 w 4429139"/>
                <a:gd name="connsiteY6" fmla="*/ 4331704 h 4362353"/>
                <a:gd name="connsiteX7" fmla="*/ 285211 w 4429139"/>
                <a:gd name="connsiteY7" fmla="*/ 3531604 h 4362353"/>
                <a:gd name="connsiteX8" fmla="*/ 568 w 4429139"/>
                <a:gd name="connsiteY8" fmla="*/ 2439404 h 4362353"/>
                <a:gd name="connsiteX9" fmla="*/ 229010 w 4429139"/>
                <a:gd name="connsiteY9" fmla="*/ 1302754 h 4362353"/>
                <a:gd name="connsiteX10" fmla="*/ 781934 w 4429139"/>
                <a:gd name="connsiteY10" fmla="*/ 540754 h 4362353"/>
                <a:gd name="connsiteX11" fmla="*/ 1651726 w 4429139"/>
                <a:gd name="connsiteY11" fmla="*/ 108954 h 4362353"/>
                <a:gd name="connsiteX12" fmla="*/ 2401659 w 4429139"/>
                <a:gd name="connsiteY12" fmla="*/ 26404 h 4362353"/>
                <a:gd name="connsiteX0" fmla="*/ 2401659 w 4429139"/>
                <a:gd name="connsiteY0" fmla="*/ 26404 h 4383702"/>
                <a:gd name="connsiteX1" fmla="*/ 3468696 w 4429139"/>
                <a:gd name="connsiteY1" fmla="*/ 489954 h 4383702"/>
                <a:gd name="connsiteX2" fmla="*/ 3977724 w 4429139"/>
                <a:gd name="connsiteY2" fmla="*/ 1112254 h 4383702"/>
                <a:gd name="connsiteX3" fmla="*/ 4388418 w 4429139"/>
                <a:gd name="connsiteY3" fmla="*/ 2064754 h 4383702"/>
                <a:gd name="connsiteX4" fmla="*/ 4299914 w 4429139"/>
                <a:gd name="connsiteY4" fmla="*/ 3042654 h 4383702"/>
                <a:gd name="connsiteX5" fmla="*/ 3378294 w 4429139"/>
                <a:gd name="connsiteY5" fmla="*/ 4084054 h 4383702"/>
                <a:gd name="connsiteX6" fmla="*/ 1261947 w 4429139"/>
                <a:gd name="connsiteY6" fmla="*/ 4355517 h 4383702"/>
                <a:gd name="connsiteX7" fmla="*/ 285211 w 4429139"/>
                <a:gd name="connsiteY7" fmla="*/ 3531604 h 4383702"/>
                <a:gd name="connsiteX8" fmla="*/ 568 w 4429139"/>
                <a:gd name="connsiteY8" fmla="*/ 2439404 h 4383702"/>
                <a:gd name="connsiteX9" fmla="*/ 229010 w 4429139"/>
                <a:gd name="connsiteY9" fmla="*/ 1302754 h 4383702"/>
                <a:gd name="connsiteX10" fmla="*/ 781934 w 4429139"/>
                <a:gd name="connsiteY10" fmla="*/ 540754 h 4383702"/>
                <a:gd name="connsiteX11" fmla="*/ 1651726 w 4429139"/>
                <a:gd name="connsiteY11" fmla="*/ 108954 h 4383702"/>
                <a:gd name="connsiteX12" fmla="*/ 2401659 w 4429139"/>
                <a:gd name="connsiteY12" fmla="*/ 26404 h 4383702"/>
                <a:gd name="connsiteX0" fmla="*/ 2401659 w 4441738"/>
                <a:gd name="connsiteY0" fmla="*/ 26404 h 4427380"/>
                <a:gd name="connsiteX1" fmla="*/ 3468696 w 4441738"/>
                <a:gd name="connsiteY1" fmla="*/ 489954 h 4427380"/>
                <a:gd name="connsiteX2" fmla="*/ 3977724 w 4441738"/>
                <a:gd name="connsiteY2" fmla="*/ 1112254 h 4427380"/>
                <a:gd name="connsiteX3" fmla="*/ 4388418 w 4441738"/>
                <a:gd name="connsiteY3" fmla="*/ 2064754 h 4427380"/>
                <a:gd name="connsiteX4" fmla="*/ 4299914 w 4441738"/>
                <a:gd name="connsiteY4" fmla="*/ 3042654 h 4427380"/>
                <a:gd name="connsiteX5" fmla="*/ 3153064 w 4441738"/>
                <a:gd name="connsiteY5" fmla="*/ 4236454 h 4427380"/>
                <a:gd name="connsiteX6" fmla="*/ 1261947 w 4441738"/>
                <a:gd name="connsiteY6" fmla="*/ 4355517 h 4427380"/>
                <a:gd name="connsiteX7" fmla="*/ 285211 w 4441738"/>
                <a:gd name="connsiteY7" fmla="*/ 3531604 h 4427380"/>
                <a:gd name="connsiteX8" fmla="*/ 568 w 4441738"/>
                <a:gd name="connsiteY8" fmla="*/ 2439404 h 4427380"/>
                <a:gd name="connsiteX9" fmla="*/ 229010 w 4441738"/>
                <a:gd name="connsiteY9" fmla="*/ 1302754 h 4427380"/>
                <a:gd name="connsiteX10" fmla="*/ 781934 w 4441738"/>
                <a:gd name="connsiteY10" fmla="*/ 540754 h 4427380"/>
                <a:gd name="connsiteX11" fmla="*/ 1651726 w 4441738"/>
                <a:gd name="connsiteY11" fmla="*/ 108954 h 4427380"/>
                <a:gd name="connsiteX12" fmla="*/ 2401659 w 4441738"/>
                <a:gd name="connsiteY12" fmla="*/ 26404 h 4427380"/>
                <a:gd name="connsiteX0" fmla="*/ 2401659 w 4441738"/>
                <a:gd name="connsiteY0" fmla="*/ 26404 h 4506819"/>
                <a:gd name="connsiteX1" fmla="*/ 3468696 w 4441738"/>
                <a:gd name="connsiteY1" fmla="*/ 489954 h 4506819"/>
                <a:gd name="connsiteX2" fmla="*/ 3977724 w 4441738"/>
                <a:gd name="connsiteY2" fmla="*/ 1112254 h 4506819"/>
                <a:gd name="connsiteX3" fmla="*/ 4388418 w 4441738"/>
                <a:gd name="connsiteY3" fmla="*/ 2064754 h 4506819"/>
                <a:gd name="connsiteX4" fmla="*/ 4299914 w 4441738"/>
                <a:gd name="connsiteY4" fmla="*/ 3042654 h 4506819"/>
                <a:gd name="connsiteX5" fmla="*/ 3153064 w 4441738"/>
                <a:gd name="connsiteY5" fmla="*/ 4236454 h 4506819"/>
                <a:gd name="connsiteX6" fmla="*/ 1261947 w 4441738"/>
                <a:gd name="connsiteY6" fmla="*/ 4355517 h 4506819"/>
                <a:gd name="connsiteX7" fmla="*/ 285211 w 4441738"/>
                <a:gd name="connsiteY7" fmla="*/ 3531604 h 4506819"/>
                <a:gd name="connsiteX8" fmla="*/ 568 w 4441738"/>
                <a:gd name="connsiteY8" fmla="*/ 2439404 h 4506819"/>
                <a:gd name="connsiteX9" fmla="*/ 229010 w 4441738"/>
                <a:gd name="connsiteY9" fmla="*/ 1302754 h 4506819"/>
                <a:gd name="connsiteX10" fmla="*/ 781934 w 4441738"/>
                <a:gd name="connsiteY10" fmla="*/ 540754 h 4506819"/>
                <a:gd name="connsiteX11" fmla="*/ 1651726 w 4441738"/>
                <a:gd name="connsiteY11" fmla="*/ 108954 h 4506819"/>
                <a:gd name="connsiteX12" fmla="*/ 2401659 w 4441738"/>
                <a:gd name="connsiteY12" fmla="*/ 26404 h 4506819"/>
                <a:gd name="connsiteX0" fmla="*/ 2401659 w 4424731"/>
                <a:gd name="connsiteY0" fmla="*/ 26404 h 4378533"/>
                <a:gd name="connsiteX1" fmla="*/ 3468696 w 4424731"/>
                <a:gd name="connsiteY1" fmla="*/ 489954 h 4378533"/>
                <a:gd name="connsiteX2" fmla="*/ 3977724 w 4424731"/>
                <a:gd name="connsiteY2" fmla="*/ 1112254 h 4378533"/>
                <a:gd name="connsiteX3" fmla="*/ 4388418 w 4424731"/>
                <a:gd name="connsiteY3" fmla="*/ 2064754 h 4378533"/>
                <a:gd name="connsiteX4" fmla="*/ 4299914 w 4424731"/>
                <a:gd name="connsiteY4" fmla="*/ 3042654 h 4378533"/>
                <a:gd name="connsiteX5" fmla="*/ 3466151 w 4424731"/>
                <a:gd name="connsiteY5" fmla="*/ 4052304 h 4378533"/>
                <a:gd name="connsiteX6" fmla="*/ 1261947 w 4424731"/>
                <a:gd name="connsiteY6" fmla="*/ 4355517 h 4378533"/>
                <a:gd name="connsiteX7" fmla="*/ 285211 w 4424731"/>
                <a:gd name="connsiteY7" fmla="*/ 3531604 h 4378533"/>
                <a:gd name="connsiteX8" fmla="*/ 568 w 4424731"/>
                <a:gd name="connsiteY8" fmla="*/ 2439404 h 4378533"/>
                <a:gd name="connsiteX9" fmla="*/ 229010 w 4424731"/>
                <a:gd name="connsiteY9" fmla="*/ 1302754 h 4378533"/>
                <a:gd name="connsiteX10" fmla="*/ 781934 w 4424731"/>
                <a:gd name="connsiteY10" fmla="*/ 540754 h 4378533"/>
                <a:gd name="connsiteX11" fmla="*/ 1651726 w 4424731"/>
                <a:gd name="connsiteY11" fmla="*/ 108954 h 4378533"/>
                <a:gd name="connsiteX12" fmla="*/ 2401659 w 4424731"/>
                <a:gd name="connsiteY12" fmla="*/ 26404 h 4378533"/>
                <a:gd name="connsiteX0" fmla="*/ 2401659 w 4424731"/>
                <a:gd name="connsiteY0" fmla="*/ 26404 h 4385552"/>
                <a:gd name="connsiteX1" fmla="*/ 3468696 w 4424731"/>
                <a:gd name="connsiteY1" fmla="*/ 489954 h 4385552"/>
                <a:gd name="connsiteX2" fmla="*/ 3977724 w 4424731"/>
                <a:gd name="connsiteY2" fmla="*/ 1112254 h 4385552"/>
                <a:gd name="connsiteX3" fmla="*/ 4388418 w 4424731"/>
                <a:gd name="connsiteY3" fmla="*/ 2064754 h 4385552"/>
                <a:gd name="connsiteX4" fmla="*/ 4299914 w 4424731"/>
                <a:gd name="connsiteY4" fmla="*/ 3042654 h 4385552"/>
                <a:gd name="connsiteX5" fmla="*/ 3466151 w 4424731"/>
                <a:gd name="connsiteY5" fmla="*/ 4052304 h 4385552"/>
                <a:gd name="connsiteX6" fmla="*/ 1261947 w 4424731"/>
                <a:gd name="connsiteY6" fmla="*/ 4355517 h 4385552"/>
                <a:gd name="connsiteX7" fmla="*/ 285211 w 4424731"/>
                <a:gd name="connsiteY7" fmla="*/ 3531604 h 4385552"/>
                <a:gd name="connsiteX8" fmla="*/ 568 w 4424731"/>
                <a:gd name="connsiteY8" fmla="*/ 2439404 h 4385552"/>
                <a:gd name="connsiteX9" fmla="*/ 229010 w 4424731"/>
                <a:gd name="connsiteY9" fmla="*/ 1302754 h 4385552"/>
                <a:gd name="connsiteX10" fmla="*/ 781934 w 4424731"/>
                <a:gd name="connsiteY10" fmla="*/ 540754 h 4385552"/>
                <a:gd name="connsiteX11" fmla="*/ 1651726 w 4424731"/>
                <a:gd name="connsiteY11" fmla="*/ 108954 h 4385552"/>
                <a:gd name="connsiteX12" fmla="*/ 2401659 w 4424731"/>
                <a:gd name="connsiteY12" fmla="*/ 26404 h 4385552"/>
                <a:gd name="connsiteX0" fmla="*/ 2401659 w 4424731"/>
                <a:gd name="connsiteY0" fmla="*/ 26404 h 4475491"/>
                <a:gd name="connsiteX1" fmla="*/ 3468696 w 4424731"/>
                <a:gd name="connsiteY1" fmla="*/ 489954 h 4475491"/>
                <a:gd name="connsiteX2" fmla="*/ 3977724 w 4424731"/>
                <a:gd name="connsiteY2" fmla="*/ 1112254 h 4475491"/>
                <a:gd name="connsiteX3" fmla="*/ 4388418 w 4424731"/>
                <a:gd name="connsiteY3" fmla="*/ 2064754 h 4475491"/>
                <a:gd name="connsiteX4" fmla="*/ 4299914 w 4424731"/>
                <a:gd name="connsiteY4" fmla="*/ 3042654 h 4475491"/>
                <a:gd name="connsiteX5" fmla="*/ 3466151 w 4424731"/>
                <a:gd name="connsiteY5" fmla="*/ 4052304 h 4475491"/>
                <a:gd name="connsiteX6" fmla="*/ 1261947 w 4424731"/>
                <a:gd name="connsiteY6" fmla="*/ 4355517 h 4475491"/>
                <a:gd name="connsiteX7" fmla="*/ 285211 w 4424731"/>
                <a:gd name="connsiteY7" fmla="*/ 3531604 h 4475491"/>
                <a:gd name="connsiteX8" fmla="*/ 568 w 4424731"/>
                <a:gd name="connsiteY8" fmla="*/ 2439404 h 4475491"/>
                <a:gd name="connsiteX9" fmla="*/ 229010 w 4424731"/>
                <a:gd name="connsiteY9" fmla="*/ 1302754 h 4475491"/>
                <a:gd name="connsiteX10" fmla="*/ 781934 w 4424731"/>
                <a:gd name="connsiteY10" fmla="*/ 540754 h 4475491"/>
                <a:gd name="connsiteX11" fmla="*/ 1651726 w 4424731"/>
                <a:gd name="connsiteY11" fmla="*/ 108954 h 4475491"/>
                <a:gd name="connsiteX12" fmla="*/ 2401659 w 4424731"/>
                <a:gd name="connsiteY12" fmla="*/ 26404 h 4475491"/>
                <a:gd name="connsiteX0" fmla="*/ 2401659 w 4424731"/>
                <a:gd name="connsiteY0" fmla="*/ 26404 h 4438690"/>
                <a:gd name="connsiteX1" fmla="*/ 3468696 w 4424731"/>
                <a:gd name="connsiteY1" fmla="*/ 489954 h 4438690"/>
                <a:gd name="connsiteX2" fmla="*/ 3977724 w 4424731"/>
                <a:gd name="connsiteY2" fmla="*/ 1112254 h 4438690"/>
                <a:gd name="connsiteX3" fmla="*/ 4388418 w 4424731"/>
                <a:gd name="connsiteY3" fmla="*/ 2064754 h 4438690"/>
                <a:gd name="connsiteX4" fmla="*/ 4299914 w 4424731"/>
                <a:gd name="connsiteY4" fmla="*/ 3042654 h 4438690"/>
                <a:gd name="connsiteX5" fmla="*/ 3466151 w 4424731"/>
                <a:gd name="connsiteY5" fmla="*/ 4052304 h 4438690"/>
                <a:gd name="connsiteX6" fmla="*/ 2554229 w 4424731"/>
                <a:gd name="connsiteY6" fmla="*/ 4376154 h 4438690"/>
                <a:gd name="connsiteX7" fmla="*/ 1261947 w 4424731"/>
                <a:gd name="connsiteY7" fmla="*/ 4355517 h 4438690"/>
                <a:gd name="connsiteX8" fmla="*/ 285211 w 4424731"/>
                <a:gd name="connsiteY8" fmla="*/ 3531604 h 4438690"/>
                <a:gd name="connsiteX9" fmla="*/ 568 w 4424731"/>
                <a:gd name="connsiteY9" fmla="*/ 2439404 h 4438690"/>
                <a:gd name="connsiteX10" fmla="*/ 229010 w 4424731"/>
                <a:gd name="connsiteY10" fmla="*/ 1302754 h 4438690"/>
                <a:gd name="connsiteX11" fmla="*/ 781934 w 4424731"/>
                <a:gd name="connsiteY11" fmla="*/ 540754 h 4438690"/>
                <a:gd name="connsiteX12" fmla="*/ 1651726 w 4424731"/>
                <a:gd name="connsiteY12" fmla="*/ 108954 h 4438690"/>
                <a:gd name="connsiteX13" fmla="*/ 2401659 w 4424731"/>
                <a:gd name="connsiteY13" fmla="*/ 26404 h 4438690"/>
                <a:gd name="connsiteX0" fmla="*/ 2401659 w 4424731"/>
                <a:gd name="connsiteY0" fmla="*/ 26404 h 4479879"/>
                <a:gd name="connsiteX1" fmla="*/ 3468696 w 4424731"/>
                <a:gd name="connsiteY1" fmla="*/ 489954 h 4479879"/>
                <a:gd name="connsiteX2" fmla="*/ 3977724 w 4424731"/>
                <a:gd name="connsiteY2" fmla="*/ 1112254 h 4479879"/>
                <a:gd name="connsiteX3" fmla="*/ 4388418 w 4424731"/>
                <a:gd name="connsiteY3" fmla="*/ 2064754 h 4479879"/>
                <a:gd name="connsiteX4" fmla="*/ 4299914 w 4424731"/>
                <a:gd name="connsiteY4" fmla="*/ 3042654 h 4479879"/>
                <a:gd name="connsiteX5" fmla="*/ 3466151 w 4424731"/>
                <a:gd name="connsiteY5" fmla="*/ 4052304 h 4479879"/>
                <a:gd name="connsiteX6" fmla="*/ 2554229 w 4424731"/>
                <a:gd name="connsiteY6" fmla="*/ 4446004 h 4479879"/>
                <a:gd name="connsiteX7" fmla="*/ 1261947 w 4424731"/>
                <a:gd name="connsiteY7" fmla="*/ 4355517 h 4479879"/>
                <a:gd name="connsiteX8" fmla="*/ 285211 w 4424731"/>
                <a:gd name="connsiteY8" fmla="*/ 3531604 h 4479879"/>
                <a:gd name="connsiteX9" fmla="*/ 568 w 4424731"/>
                <a:gd name="connsiteY9" fmla="*/ 2439404 h 4479879"/>
                <a:gd name="connsiteX10" fmla="*/ 229010 w 4424731"/>
                <a:gd name="connsiteY10" fmla="*/ 1302754 h 4479879"/>
                <a:gd name="connsiteX11" fmla="*/ 781934 w 4424731"/>
                <a:gd name="connsiteY11" fmla="*/ 540754 h 4479879"/>
                <a:gd name="connsiteX12" fmla="*/ 1651726 w 4424731"/>
                <a:gd name="connsiteY12" fmla="*/ 108954 h 4479879"/>
                <a:gd name="connsiteX13" fmla="*/ 2401659 w 4424731"/>
                <a:gd name="connsiteY13" fmla="*/ 26404 h 4479879"/>
                <a:gd name="connsiteX0" fmla="*/ 2401659 w 4424731"/>
                <a:gd name="connsiteY0" fmla="*/ 26404 h 4479879"/>
                <a:gd name="connsiteX1" fmla="*/ 3468696 w 4424731"/>
                <a:gd name="connsiteY1" fmla="*/ 489954 h 4479879"/>
                <a:gd name="connsiteX2" fmla="*/ 3977724 w 4424731"/>
                <a:gd name="connsiteY2" fmla="*/ 1112254 h 4479879"/>
                <a:gd name="connsiteX3" fmla="*/ 4388418 w 4424731"/>
                <a:gd name="connsiteY3" fmla="*/ 2064754 h 4479879"/>
                <a:gd name="connsiteX4" fmla="*/ 4299914 w 4424731"/>
                <a:gd name="connsiteY4" fmla="*/ 3042654 h 4479879"/>
                <a:gd name="connsiteX5" fmla="*/ 3466151 w 4424731"/>
                <a:gd name="connsiteY5" fmla="*/ 4052304 h 4479879"/>
                <a:gd name="connsiteX6" fmla="*/ 2554229 w 4424731"/>
                <a:gd name="connsiteY6" fmla="*/ 4446004 h 4479879"/>
                <a:gd name="connsiteX7" fmla="*/ 1261947 w 4424731"/>
                <a:gd name="connsiteY7" fmla="*/ 4355517 h 4479879"/>
                <a:gd name="connsiteX8" fmla="*/ 285211 w 4424731"/>
                <a:gd name="connsiteY8" fmla="*/ 3531604 h 4479879"/>
                <a:gd name="connsiteX9" fmla="*/ 568 w 4424731"/>
                <a:gd name="connsiteY9" fmla="*/ 2439404 h 4479879"/>
                <a:gd name="connsiteX10" fmla="*/ 229010 w 4424731"/>
                <a:gd name="connsiteY10" fmla="*/ 1302754 h 4479879"/>
                <a:gd name="connsiteX11" fmla="*/ 781934 w 4424731"/>
                <a:gd name="connsiteY11" fmla="*/ 540754 h 4479879"/>
                <a:gd name="connsiteX12" fmla="*/ 1651726 w 4424731"/>
                <a:gd name="connsiteY12" fmla="*/ 108954 h 4479879"/>
                <a:gd name="connsiteX13" fmla="*/ 2401659 w 4424731"/>
                <a:gd name="connsiteY13" fmla="*/ 26404 h 4479879"/>
                <a:gd name="connsiteX0" fmla="*/ 2401659 w 4424731"/>
                <a:gd name="connsiteY0" fmla="*/ 26404 h 4479879"/>
                <a:gd name="connsiteX1" fmla="*/ 3468696 w 4424731"/>
                <a:gd name="connsiteY1" fmla="*/ 489954 h 4479879"/>
                <a:gd name="connsiteX2" fmla="*/ 3977724 w 4424731"/>
                <a:gd name="connsiteY2" fmla="*/ 1112254 h 4479879"/>
                <a:gd name="connsiteX3" fmla="*/ 4388418 w 4424731"/>
                <a:gd name="connsiteY3" fmla="*/ 2064754 h 4479879"/>
                <a:gd name="connsiteX4" fmla="*/ 4299914 w 4424731"/>
                <a:gd name="connsiteY4" fmla="*/ 3042654 h 4479879"/>
                <a:gd name="connsiteX5" fmla="*/ 3466151 w 4424731"/>
                <a:gd name="connsiteY5" fmla="*/ 4052304 h 4479879"/>
                <a:gd name="connsiteX6" fmla="*/ 2554229 w 4424731"/>
                <a:gd name="connsiteY6" fmla="*/ 4446004 h 4479879"/>
                <a:gd name="connsiteX7" fmla="*/ 1261947 w 4424731"/>
                <a:gd name="connsiteY7" fmla="*/ 4355517 h 4479879"/>
                <a:gd name="connsiteX8" fmla="*/ 285211 w 4424731"/>
                <a:gd name="connsiteY8" fmla="*/ 3531604 h 4479879"/>
                <a:gd name="connsiteX9" fmla="*/ 568 w 4424731"/>
                <a:gd name="connsiteY9" fmla="*/ 2439404 h 4479879"/>
                <a:gd name="connsiteX10" fmla="*/ 229010 w 4424731"/>
                <a:gd name="connsiteY10" fmla="*/ 1302754 h 4479879"/>
                <a:gd name="connsiteX11" fmla="*/ 781934 w 4424731"/>
                <a:gd name="connsiteY11" fmla="*/ 540754 h 4479879"/>
                <a:gd name="connsiteX12" fmla="*/ 1651726 w 4424731"/>
                <a:gd name="connsiteY12" fmla="*/ 108954 h 4479879"/>
                <a:gd name="connsiteX13" fmla="*/ 2401659 w 4424731"/>
                <a:gd name="connsiteY13" fmla="*/ 26404 h 4479879"/>
                <a:gd name="connsiteX0" fmla="*/ 2401659 w 4424731"/>
                <a:gd name="connsiteY0" fmla="*/ 26404 h 4502089"/>
                <a:gd name="connsiteX1" fmla="*/ 3468696 w 4424731"/>
                <a:gd name="connsiteY1" fmla="*/ 489954 h 4502089"/>
                <a:gd name="connsiteX2" fmla="*/ 3977724 w 4424731"/>
                <a:gd name="connsiteY2" fmla="*/ 1112254 h 4502089"/>
                <a:gd name="connsiteX3" fmla="*/ 4388418 w 4424731"/>
                <a:gd name="connsiteY3" fmla="*/ 2064754 h 4502089"/>
                <a:gd name="connsiteX4" fmla="*/ 4299914 w 4424731"/>
                <a:gd name="connsiteY4" fmla="*/ 3042654 h 4502089"/>
                <a:gd name="connsiteX5" fmla="*/ 3466151 w 4424731"/>
                <a:gd name="connsiteY5" fmla="*/ 4052304 h 4502089"/>
                <a:gd name="connsiteX6" fmla="*/ 2554229 w 4424731"/>
                <a:gd name="connsiteY6" fmla="*/ 4446004 h 4502089"/>
                <a:gd name="connsiteX7" fmla="*/ 1261947 w 4424731"/>
                <a:gd name="connsiteY7" fmla="*/ 4355517 h 4502089"/>
                <a:gd name="connsiteX8" fmla="*/ 285211 w 4424731"/>
                <a:gd name="connsiteY8" fmla="*/ 3531604 h 4502089"/>
                <a:gd name="connsiteX9" fmla="*/ 568 w 4424731"/>
                <a:gd name="connsiteY9" fmla="*/ 2439404 h 4502089"/>
                <a:gd name="connsiteX10" fmla="*/ 229010 w 4424731"/>
                <a:gd name="connsiteY10" fmla="*/ 1302754 h 4502089"/>
                <a:gd name="connsiteX11" fmla="*/ 781934 w 4424731"/>
                <a:gd name="connsiteY11" fmla="*/ 540754 h 4502089"/>
                <a:gd name="connsiteX12" fmla="*/ 1651726 w 4424731"/>
                <a:gd name="connsiteY12" fmla="*/ 108954 h 4502089"/>
                <a:gd name="connsiteX13" fmla="*/ 2401659 w 4424731"/>
                <a:gd name="connsiteY13" fmla="*/ 26404 h 4502089"/>
                <a:gd name="connsiteX0" fmla="*/ 2401659 w 4421175"/>
                <a:gd name="connsiteY0" fmla="*/ 26404 h 4502089"/>
                <a:gd name="connsiteX1" fmla="*/ 3468696 w 4421175"/>
                <a:gd name="connsiteY1" fmla="*/ 489954 h 4502089"/>
                <a:gd name="connsiteX2" fmla="*/ 3977724 w 4421175"/>
                <a:gd name="connsiteY2" fmla="*/ 1112254 h 4502089"/>
                <a:gd name="connsiteX3" fmla="*/ 4388418 w 4421175"/>
                <a:gd name="connsiteY3" fmla="*/ 2064754 h 4502089"/>
                <a:gd name="connsiteX4" fmla="*/ 4299914 w 4421175"/>
                <a:gd name="connsiteY4" fmla="*/ 3042654 h 4502089"/>
                <a:gd name="connsiteX5" fmla="*/ 3466151 w 4421175"/>
                <a:gd name="connsiteY5" fmla="*/ 4052304 h 4502089"/>
                <a:gd name="connsiteX6" fmla="*/ 2554229 w 4421175"/>
                <a:gd name="connsiteY6" fmla="*/ 4446004 h 4502089"/>
                <a:gd name="connsiteX7" fmla="*/ 1261947 w 4421175"/>
                <a:gd name="connsiteY7" fmla="*/ 4355517 h 4502089"/>
                <a:gd name="connsiteX8" fmla="*/ 285211 w 4421175"/>
                <a:gd name="connsiteY8" fmla="*/ 3531604 h 4502089"/>
                <a:gd name="connsiteX9" fmla="*/ 568 w 4421175"/>
                <a:gd name="connsiteY9" fmla="*/ 2439404 h 4502089"/>
                <a:gd name="connsiteX10" fmla="*/ 229010 w 4421175"/>
                <a:gd name="connsiteY10" fmla="*/ 1302754 h 4502089"/>
                <a:gd name="connsiteX11" fmla="*/ 781934 w 4421175"/>
                <a:gd name="connsiteY11" fmla="*/ 540754 h 4502089"/>
                <a:gd name="connsiteX12" fmla="*/ 1651726 w 4421175"/>
                <a:gd name="connsiteY12" fmla="*/ 108954 h 4502089"/>
                <a:gd name="connsiteX13" fmla="*/ 2401659 w 4421175"/>
                <a:gd name="connsiteY13" fmla="*/ 26404 h 4502089"/>
                <a:gd name="connsiteX0" fmla="*/ 2401659 w 4405481"/>
                <a:gd name="connsiteY0" fmla="*/ 26404 h 4502089"/>
                <a:gd name="connsiteX1" fmla="*/ 3468696 w 4405481"/>
                <a:gd name="connsiteY1" fmla="*/ 489954 h 4502089"/>
                <a:gd name="connsiteX2" fmla="*/ 3977724 w 4405481"/>
                <a:gd name="connsiteY2" fmla="*/ 1112254 h 4502089"/>
                <a:gd name="connsiteX3" fmla="*/ 4388418 w 4405481"/>
                <a:gd name="connsiteY3" fmla="*/ 2064754 h 4502089"/>
                <a:gd name="connsiteX4" fmla="*/ 4248798 w 4405481"/>
                <a:gd name="connsiteY4" fmla="*/ 3188704 h 4502089"/>
                <a:gd name="connsiteX5" fmla="*/ 3466151 w 4405481"/>
                <a:gd name="connsiteY5" fmla="*/ 4052304 h 4502089"/>
                <a:gd name="connsiteX6" fmla="*/ 2554229 w 4405481"/>
                <a:gd name="connsiteY6" fmla="*/ 4446004 h 4502089"/>
                <a:gd name="connsiteX7" fmla="*/ 1261947 w 4405481"/>
                <a:gd name="connsiteY7" fmla="*/ 4355517 h 4502089"/>
                <a:gd name="connsiteX8" fmla="*/ 285211 w 4405481"/>
                <a:gd name="connsiteY8" fmla="*/ 3531604 h 4502089"/>
                <a:gd name="connsiteX9" fmla="*/ 568 w 4405481"/>
                <a:gd name="connsiteY9" fmla="*/ 2439404 h 4502089"/>
                <a:gd name="connsiteX10" fmla="*/ 229010 w 4405481"/>
                <a:gd name="connsiteY10" fmla="*/ 1302754 h 4502089"/>
                <a:gd name="connsiteX11" fmla="*/ 781934 w 4405481"/>
                <a:gd name="connsiteY11" fmla="*/ 540754 h 4502089"/>
                <a:gd name="connsiteX12" fmla="*/ 1651726 w 4405481"/>
                <a:gd name="connsiteY12" fmla="*/ 108954 h 4502089"/>
                <a:gd name="connsiteX13" fmla="*/ 2401659 w 4405481"/>
                <a:gd name="connsiteY13" fmla="*/ 26404 h 4502089"/>
                <a:gd name="connsiteX0" fmla="*/ 2401659 w 4412180"/>
                <a:gd name="connsiteY0" fmla="*/ 26404 h 4502089"/>
                <a:gd name="connsiteX1" fmla="*/ 3468696 w 4412180"/>
                <a:gd name="connsiteY1" fmla="*/ 489954 h 4502089"/>
                <a:gd name="connsiteX2" fmla="*/ 3977724 w 4412180"/>
                <a:gd name="connsiteY2" fmla="*/ 1112254 h 4502089"/>
                <a:gd name="connsiteX3" fmla="*/ 4388418 w 4412180"/>
                <a:gd name="connsiteY3" fmla="*/ 2064754 h 4502089"/>
                <a:gd name="connsiteX4" fmla="*/ 4248798 w 4412180"/>
                <a:gd name="connsiteY4" fmla="*/ 3188704 h 4502089"/>
                <a:gd name="connsiteX5" fmla="*/ 3466151 w 4412180"/>
                <a:gd name="connsiteY5" fmla="*/ 4052304 h 4502089"/>
                <a:gd name="connsiteX6" fmla="*/ 2554229 w 4412180"/>
                <a:gd name="connsiteY6" fmla="*/ 4446004 h 4502089"/>
                <a:gd name="connsiteX7" fmla="*/ 1261947 w 4412180"/>
                <a:gd name="connsiteY7" fmla="*/ 4355517 h 4502089"/>
                <a:gd name="connsiteX8" fmla="*/ 285211 w 4412180"/>
                <a:gd name="connsiteY8" fmla="*/ 3531604 h 4502089"/>
                <a:gd name="connsiteX9" fmla="*/ 568 w 4412180"/>
                <a:gd name="connsiteY9" fmla="*/ 2439404 h 4502089"/>
                <a:gd name="connsiteX10" fmla="*/ 229010 w 4412180"/>
                <a:gd name="connsiteY10" fmla="*/ 1302754 h 4502089"/>
                <a:gd name="connsiteX11" fmla="*/ 781934 w 4412180"/>
                <a:gd name="connsiteY11" fmla="*/ 540754 h 4502089"/>
                <a:gd name="connsiteX12" fmla="*/ 1651726 w 4412180"/>
                <a:gd name="connsiteY12" fmla="*/ 108954 h 4502089"/>
                <a:gd name="connsiteX13" fmla="*/ 2401659 w 4412180"/>
                <a:gd name="connsiteY13" fmla="*/ 26404 h 4502089"/>
                <a:gd name="connsiteX0" fmla="*/ 2401659 w 4412180"/>
                <a:gd name="connsiteY0" fmla="*/ 26404 h 4502089"/>
                <a:gd name="connsiteX1" fmla="*/ 3468696 w 4412180"/>
                <a:gd name="connsiteY1" fmla="*/ 489954 h 4502089"/>
                <a:gd name="connsiteX2" fmla="*/ 3977724 w 4412180"/>
                <a:gd name="connsiteY2" fmla="*/ 1112254 h 4502089"/>
                <a:gd name="connsiteX3" fmla="*/ 4388418 w 4412180"/>
                <a:gd name="connsiteY3" fmla="*/ 2064754 h 4502089"/>
                <a:gd name="connsiteX4" fmla="*/ 4248798 w 4412180"/>
                <a:gd name="connsiteY4" fmla="*/ 3188704 h 4502089"/>
                <a:gd name="connsiteX5" fmla="*/ 3466151 w 4412180"/>
                <a:gd name="connsiteY5" fmla="*/ 4052304 h 4502089"/>
                <a:gd name="connsiteX6" fmla="*/ 2554229 w 4412180"/>
                <a:gd name="connsiteY6" fmla="*/ 4446004 h 4502089"/>
                <a:gd name="connsiteX7" fmla="*/ 1261947 w 4412180"/>
                <a:gd name="connsiteY7" fmla="*/ 4355517 h 4502089"/>
                <a:gd name="connsiteX8" fmla="*/ 285211 w 4412180"/>
                <a:gd name="connsiteY8" fmla="*/ 3531604 h 4502089"/>
                <a:gd name="connsiteX9" fmla="*/ 568 w 4412180"/>
                <a:gd name="connsiteY9" fmla="*/ 2439404 h 4502089"/>
                <a:gd name="connsiteX10" fmla="*/ 229010 w 4412180"/>
                <a:gd name="connsiteY10" fmla="*/ 1302754 h 4502089"/>
                <a:gd name="connsiteX11" fmla="*/ 781934 w 4412180"/>
                <a:gd name="connsiteY11" fmla="*/ 540754 h 4502089"/>
                <a:gd name="connsiteX12" fmla="*/ 1651726 w 4412180"/>
                <a:gd name="connsiteY12" fmla="*/ 108954 h 4502089"/>
                <a:gd name="connsiteX13" fmla="*/ 2401659 w 4412180"/>
                <a:gd name="connsiteY13" fmla="*/ 26404 h 4502089"/>
                <a:gd name="connsiteX0" fmla="*/ 2401659 w 4412180"/>
                <a:gd name="connsiteY0" fmla="*/ 26404 h 4502089"/>
                <a:gd name="connsiteX1" fmla="*/ 3468696 w 4412180"/>
                <a:gd name="connsiteY1" fmla="*/ 489954 h 4502089"/>
                <a:gd name="connsiteX2" fmla="*/ 3977724 w 4412180"/>
                <a:gd name="connsiteY2" fmla="*/ 1112254 h 4502089"/>
                <a:gd name="connsiteX3" fmla="*/ 4388418 w 4412180"/>
                <a:gd name="connsiteY3" fmla="*/ 2064754 h 4502089"/>
                <a:gd name="connsiteX4" fmla="*/ 4248798 w 4412180"/>
                <a:gd name="connsiteY4" fmla="*/ 3188704 h 4502089"/>
                <a:gd name="connsiteX5" fmla="*/ 3466151 w 4412180"/>
                <a:gd name="connsiteY5" fmla="*/ 4052304 h 4502089"/>
                <a:gd name="connsiteX6" fmla="*/ 2554229 w 4412180"/>
                <a:gd name="connsiteY6" fmla="*/ 4446004 h 4502089"/>
                <a:gd name="connsiteX7" fmla="*/ 1261947 w 4412180"/>
                <a:gd name="connsiteY7" fmla="*/ 4355517 h 4502089"/>
                <a:gd name="connsiteX8" fmla="*/ 285211 w 4412180"/>
                <a:gd name="connsiteY8" fmla="*/ 3531604 h 4502089"/>
                <a:gd name="connsiteX9" fmla="*/ 568 w 4412180"/>
                <a:gd name="connsiteY9" fmla="*/ 2439404 h 4502089"/>
                <a:gd name="connsiteX10" fmla="*/ 229010 w 4412180"/>
                <a:gd name="connsiteY10" fmla="*/ 1302754 h 4502089"/>
                <a:gd name="connsiteX11" fmla="*/ 781934 w 4412180"/>
                <a:gd name="connsiteY11" fmla="*/ 540754 h 4502089"/>
                <a:gd name="connsiteX12" fmla="*/ 1651726 w 4412180"/>
                <a:gd name="connsiteY12" fmla="*/ 108954 h 4502089"/>
                <a:gd name="connsiteX13" fmla="*/ 2401659 w 4412180"/>
                <a:gd name="connsiteY13" fmla="*/ 26404 h 4502089"/>
                <a:gd name="connsiteX0" fmla="*/ 2641266 w 4412180"/>
                <a:gd name="connsiteY0" fmla="*/ 37544 h 4465604"/>
                <a:gd name="connsiteX1" fmla="*/ 3468696 w 4412180"/>
                <a:gd name="connsiteY1" fmla="*/ 453469 h 4465604"/>
                <a:gd name="connsiteX2" fmla="*/ 3977724 w 4412180"/>
                <a:gd name="connsiteY2" fmla="*/ 1075769 h 4465604"/>
                <a:gd name="connsiteX3" fmla="*/ 4388418 w 4412180"/>
                <a:gd name="connsiteY3" fmla="*/ 2028269 h 4465604"/>
                <a:gd name="connsiteX4" fmla="*/ 4248798 w 4412180"/>
                <a:gd name="connsiteY4" fmla="*/ 3152219 h 4465604"/>
                <a:gd name="connsiteX5" fmla="*/ 3466151 w 4412180"/>
                <a:gd name="connsiteY5" fmla="*/ 4015819 h 4465604"/>
                <a:gd name="connsiteX6" fmla="*/ 2554229 w 4412180"/>
                <a:gd name="connsiteY6" fmla="*/ 4409519 h 4465604"/>
                <a:gd name="connsiteX7" fmla="*/ 1261947 w 4412180"/>
                <a:gd name="connsiteY7" fmla="*/ 4319032 h 4465604"/>
                <a:gd name="connsiteX8" fmla="*/ 285211 w 4412180"/>
                <a:gd name="connsiteY8" fmla="*/ 3495119 h 4465604"/>
                <a:gd name="connsiteX9" fmla="*/ 568 w 4412180"/>
                <a:gd name="connsiteY9" fmla="*/ 2402919 h 4465604"/>
                <a:gd name="connsiteX10" fmla="*/ 229010 w 4412180"/>
                <a:gd name="connsiteY10" fmla="*/ 1266269 h 4465604"/>
                <a:gd name="connsiteX11" fmla="*/ 781934 w 4412180"/>
                <a:gd name="connsiteY11" fmla="*/ 504269 h 4465604"/>
                <a:gd name="connsiteX12" fmla="*/ 1651726 w 4412180"/>
                <a:gd name="connsiteY12" fmla="*/ 72469 h 4465604"/>
                <a:gd name="connsiteX13" fmla="*/ 2641266 w 4412180"/>
                <a:gd name="connsiteY13" fmla="*/ 37544 h 4465604"/>
                <a:gd name="connsiteX0" fmla="*/ 2641266 w 4412180"/>
                <a:gd name="connsiteY0" fmla="*/ 244554 h 4396389"/>
                <a:gd name="connsiteX1" fmla="*/ 3468696 w 4412180"/>
                <a:gd name="connsiteY1" fmla="*/ 384254 h 4396389"/>
                <a:gd name="connsiteX2" fmla="*/ 3977724 w 4412180"/>
                <a:gd name="connsiteY2" fmla="*/ 1006554 h 4396389"/>
                <a:gd name="connsiteX3" fmla="*/ 4388418 w 4412180"/>
                <a:gd name="connsiteY3" fmla="*/ 1959054 h 4396389"/>
                <a:gd name="connsiteX4" fmla="*/ 4248798 w 4412180"/>
                <a:gd name="connsiteY4" fmla="*/ 3083004 h 4396389"/>
                <a:gd name="connsiteX5" fmla="*/ 3466151 w 4412180"/>
                <a:gd name="connsiteY5" fmla="*/ 3946604 h 4396389"/>
                <a:gd name="connsiteX6" fmla="*/ 2554229 w 4412180"/>
                <a:gd name="connsiteY6" fmla="*/ 4340304 h 4396389"/>
                <a:gd name="connsiteX7" fmla="*/ 1261947 w 4412180"/>
                <a:gd name="connsiteY7" fmla="*/ 4249817 h 4396389"/>
                <a:gd name="connsiteX8" fmla="*/ 285211 w 4412180"/>
                <a:gd name="connsiteY8" fmla="*/ 3425904 h 4396389"/>
                <a:gd name="connsiteX9" fmla="*/ 568 w 4412180"/>
                <a:gd name="connsiteY9" fmla="*/ 2333704 h 4396389"/>
                <a:gd name="connsiteX10" fmla="*/ 229010 w 4412180"/>
                <a:gd name="connsiteY10" fmla="*/ 1197054 h 4396389"/>
                <a:gd name="connsiteX11" fmla="*/ 781934 w 4412180"/>
                <a:gd name="connsiteY11" fmla="*/ 435054 h 4396389"/>
                <a:gd name="connsiteX12" fmla="*/ 1651726 w 4412180"/>
                <a:gd name="connsiteY12" fmla="*/ 3254 h 4396389"/>
                <a:gd name="connsiteX13" fmla="*/ 2641266 w 4412180"/>
                <a:gd name="connsiteY13" fmla="*/ 244554 h 4396389"/>
                <a:gd name="connsiteX0" fmla="*/ 2574176 w 4412180"/>
                <a:gd name="connsiteY0" fmla="*/ 30108 h 4486743"/>
                <a:gd name="connsiteX1" fmla="*/ 3468696 w 4412180"/>
                <a:gd name="connsiteY1" fmla="*/ 474608 h 4486743"/>
                <a:gd name="connsiteX2" fmla="*/ 3977724 w 4412180"/>
                <a:gd name="connsiteY2" fmla="*/ 1096908 h 4486743"/>
                <a:gd name="connsiteX3" fmla="*/ 4388418 w 4412180"/>
                <a:gd name="connsiteY3" fmla="*/ 2049408 h 4486743"/>
                <a:gd name="connsiteX4" fmla="*/ 4248798 w 4412180"/>
                <a:gd name="connsiteY4" fmla="*/ 3173358 h 4486743"/>
                <a:gd name="connsiteX5" fmla="*/ 3466151 w 4412180"/>
                <a:gd name="connsiteY5" fmla="*/ 4036958 h 4486743"/>
                <a:gd name="connsiteX6" fmla="*/ 2554229 w 4412180"/>
                <a:gd name="connsiteY6" fmla="*/ 4430658 h 4486743"/>
                <a:gd name="connsiteX7" fmla="*/ 1261947 w 4412180"/>
                <a:gd name="connsiteY7" fmla="*/ 4340171 h 4486743"/>
                <a:gd name="connsiteX8" fmla="*/ 285211 w 4412180"/>
                <a:gd name="connsiteY8" fmla="*/ 3516258 h 4486743"/>
                <a:gd name="connsiteX9" fmla="*/ 568 w 4412180"/>
                <a:gd name="connsiteY9" fmla="*/ 2424058 h 4486743"/>
                <a:gd name="connsiteX10" fmla="*/ 229010 w 4412180"/>
                <a:gd name="connsiteY10" fmla="*/ 1287408 h 4486743"/>
                <a:gd name="connsiteX11" fmla="*/ 781934 w 4412180"/>
                <a:gd name="connsiteY11" fmla="*/ 525408 h 4486743"/>
                <a:gd name="connsiteX12" fmla="*/ 1651726 w 4412180"/>
                <a:gd name="connsiteY12" fmla="*/ 93608 h 4486743"/>
                <a:gd name="connsiteX13" fmla="*/ 2574176 w 4412180"/>
                <a:gd name="connsiteY13" fmla="*/ 30108 h 4486743"/>
                <a:gd name="connsiteX0" fmla="*/ 2574176 w 4412180"/>
                <a:gd name="connsiteY0" fmla="*/ 55506 h 4512141"/>
                <a:gd name="connsiteX1" fmla="*/ 3468696 w 4412180"/>
                <a:gd name="connsiteY1" fmla="*/ 500006 h 4512141"/>
                <a:gd name="connsiteX2" fmla="*/ 3977724 w 4412180"/>
                <a:gd name="connsiteY2" fmla="*/ 1122306 h 4512141"/>
                <a:gd name="connsiteX3" fmla="*/ 4388418 w 4412180"/>
                <a:gd name="connsiteY3" fmla="*/ 2074806 h 4512141"/>
                <a:gd name="connsiteX4" fmla="*/ 4248798 w 4412180"/>
                <a:gd name="connsiteY4" fmla="*/ 3198756 h 4512141"/>
                <a:gd name="connsiteX5" fmla="*/ 3466151 w 4412180"/>
                <a:gd name="connsiteY5" fmla="*/ 4062356 h 4512141"/>
                <a:gd name="connsiteX6" fmla="*/ 2554229 w 4412180"/>
                <a:gd name="connsiteY6" fmla="*/ 4456056 h 4512141"/>
                <a:gd name="connsiteX7" fmla="*/ 1261947 w 4412180"/>
                <a:gd name="connsiteY7" fmla="*/ 4365569 h 4512141"/>
                <a:gd name="connsiteX8" fmla="*/ 285211 w 4412180"/>
                <a:gd name="connsiteY8" fmla="*/ 3541656 h 4512141"/>
                <a:gd name="connsiteX9" fmla="*/ 568 w 4412180"/>
                <a:gd name="connsiteY9" fmla="*/ 2449456 h 4512141"/>
                <a:gd name="connsiteX10" fmla="*/ 229010 w 4412180"/>
                <a:gd name="connsiteY10" fmla="*/ 1312806 h 4512141"/>
                <a:gd name="connsiteX11" fmla="*/ 781934 w 4412180"/>
                <a:gd name="connsiteY11" fmla="*/ 550806 h 4512141"/>
                <a:gd name="connsiteX12" fmla="*/ 1651726 w 4412180"/>
                <a:gd name="connsiteY12" fmla="*/ 119006 h 4512141"/>
                <a:gd name="connsiteX13" fmla="*/ 2574176 w 4412180"/>
                <a:gd name="connsiteY13" fmla="*/ 55506 h 4512141"/>
                <a:gd name="connsiteX0" fmla="*/ 2574176 w 4412180"/>
                <a:gd name="connsiteY0" fmla="*/ 45043 h 4501678"/>
                <a:gd name="connsiteX1" fmla="*/ 3468696 w 4412180"/>
                <a:gd name="connsiteY1" fmla="*/ 489543 h 4501678"/>
                <a:gd name="connsiteX2" fmla="*/ 3977724 w 4412180"/>
                <a:gd name="connsiteY2" fmla="*/ 1111843 h 4501678"/>
                <a:gd name="connsiteX3" fmla="*/ 4388418 w 4412180"/>
                <a:gd name="connsiteY3" fmla="*/ 2064343 h 4501678"/>
                <a:gd name="connsiteX4" fmla="*/ 4248798 w 4412180"/>
                <a:gd name="connsiteY4" fmla="*/ 3188293 h 4501678"/>
                <a:gd name="connsiteX5" fmla="*/ 3466151 w 4412180"/>
                <a:gd name="connsiteY5" fmla="*/ 4051893 h 4501678"/>
                <a:gd name="connsiteX6" fmla="*/ 2554229 w 4412180"/>
                <a:gd name="connsiteY6" fmla="*/ 4445593 h 4501678"/>
                <a:gd name="connsiteX7" fmla="*/ 1261947 w 4412180"/>
                <a:gd name="connsiteY7" fmla="*/ 4355106 h 4501678"/>
                <a:gd name="connsiteX8" fmla="*/ 285211 w 4412180"/>
                <a:gd name="connsiteY8" fmla="*/ 3531193 h 4501678"/>
                <a:gd name="connsiteX9" fmla="*/ 568 w 4412180"/>
                <a:gd name="connsiteY9" fmla="*/ 2438993 h 4501678"/>
                <a:gd name="connsiteX10" fmla="*/ 229010 w 4412180"/>
                <a:gd name="connsiteY10" fmla="*/ 1302343 h 4501678"/>
                <a:gd name="connsiteX11" fmla="*/ 781934 w 4412180"/>
                <a:gd name="connsiteY11" fmla="*/ 540343 h 4501678"/>
                <a:gd name="connsiteX12" fmla="*/ 1651726 w 4412180"/>
                <a:gd name="connsiteY12" fmla="*/ 108543 h 4501678"/>
                <a:gd name="connsiteX13" fmla="*/ 2574176 w 4412180"/>
                <a:gd name="connsiteY13" fmla="*/ 45043 h 4501678"/>
                <a:gd name="connsiteX0" fmla="*/ 2574176 w 4412180"/>
                <a:gd name="connsiteY0" fmla="*/ 30109 h 4486744"/>
                <a:gd name="connsiteX1" fmla="*/ 3468696 w 4412180"/>
                <a:gd name="connsiteY1" fmla="*/ 474609 h 4486744"/>
                <a:gd name="connsiteX2" fmla="*/ 3977724 w 4412180"/>
                <a:gd name="connsiteY2" fmla="*/ 1096909 h 4486744"/>
                <a:gd name="connsiteX3" fmla="*/ 4388418 w 4412180"/>
                <a:gd name="connsiteY3" fmla="*/ 2049409 h 4486744"/>
                <a:gd name="connsiteX4" fmla="*/ 4248798 w 4412180"/>
                <a:gd name="connsiteY4" fmla="*/ 3173359 h 4486744"/>
                <a:gd name="connsiteX5" fmla="*/ 3466151 w 4412180"/>
                <a:gd name="connsiteY5" fmla="*/ 4036959 h 4486744"/>
                <a:gd name="connsiteX6" fmla="*/ 2554229 w 4412180"/>
                <a:gd name="connsiteY6" fmla="*/ 4430659 h 4486744"/>
                <a:gd name="connsiteX7" fmla="*/ 1261947 w 4412180"/>
                <a:gd name="connsiteY7" fmla="*/ 4340172 h 4486744"/>
                <a:gd name="connsiteX8" fmla="*/ 285211 w 4412180"/>
                <a:gd name="connsiteY8" fmla="*/ 3516259 h 4486744"/>
                <a:gd name="connsiteX9" fmla="*/ 568 w 4412180"/>
                <a:gd name="connsiteY9" fmla="*/ 2424059 h 4486744"/>
                <a:gd name="connsiteX10" fmla="*/ 229010 w 4412180"/>
                <a:gd name="connsiteY10" fmla="*/ 1287409 h 4486744"/>
                <a:gd name="connsiteX11" fmla="*/ 781934 w 4412180"/>
                <a:gd name="connsiteY11" fmla="*/ 525409 h 4486744"/>
                <a:gd name="connsiteX12" fmla="*/ 1651726 w 4412180"/>
                <a:gd name="connsiteY12" fmla="*/ 93609 h 4486744"/>
                <a:gd name="connsiteX13" fmla="*/ 2574176 w 4412180"/>
                <a:gd name="connsiteY13" fmla="*/ 30109 h 4486744"/>
                <a:gd name="connsiteX0" fmla="*/ 2574176 w 4412180"/>
                <a:gd name="connsiteY0" fmla="*/ 30109 h 4486744"/>
                <a:gd name="connsiteX1" fmla="*/ 3468696 w 4412180"/>
                <a:gd name="connsiteY1" fmla="*/ 474609 h 4486744"/>
                <a:gd name="connsiteX2" fmla="*/ 3977724 w 4412180"/>
                <a:gd name="connsiteY2" fmla="*/ 1096909 h 4486744"/>
                <a:gd name="connsiteX3" fmla="*/ 4388418 w 4412180"/>
                <a:gd name="connsiteY3" fmla="*/ 2049409 h 4486744"/>
                <a:gd name="connsiteX4" fmla="*/ 4248798 w 4412180"/>
                <a:gd name="connsiteY4" fmla="*/ 3173359 h 4486744"/>
                <a:gd name="connsiteX5" fmla="*/ 3466151 w 4412180"/>
                <a:gd name="connsiteY5" fmla="*/ 4036959 h 4486744"/>
                <a:gd name="connsiteX6" fmla="*/ 2554229 w 4412180"/>
                <a:gd name="connsiteY6" fmla="*/ 4430659 h 4486744"/>
                <a:gd name="connsiteX7" fmla="*/ 1261947 w 4412180"/>
                <a:gd name="connsiteY7" fmla="*/ 4340172 h 4486744"/>
                <a:gd name="connsiteX8" fmla="*/ 285211 w 4412180"/>
                <a:gd name="connsiteY8" fmla="*/ 3516259 h 4486744"/>
                <a:gd name="connsiteX9" fmla="*/ 568 w 4412180"/>
                <a:gd name="connsiteY9" fmla="*/ 2424059 h 4486744"/>
                <a:gd name="connsiteX10" fmla="*/ 229010 w 4412180"/>
                <a:gd name="connsiteY10" fmla="*/ 1287409 h 4486744"/>
                <a:gd name="connsiteX11" fmla="*/ 781934 w 4412180"/>
                <a:gd name="connsiteY11" fmla="*/ 525409 h 4486744"/>
                <a:gd name="connsiteX12" fmla="*/ 1626168 w 4412180"/>
                <a:gd name="connsiteY12" fmla="*/ 93609 h 4486744"/>
                <a:gd name="connsiteX13" fmla="*/ 2574176 w 4412180"/>
                <a:gd name="connsiteY13" fmla="*/ 30109 h 4486744"/>
                <a:gd name="connsiteX0" fmla="*/ 2574176 w 4412180"/>
                <a:gd name="connsiteY0" fmla="*/ 49855 h 4506490"/>
                <a:gd name="connsiteX1" fmla="*/ 3468696 w 4412180"/>
                <a:gd name="connsiteY1" fmla="*/ 494355 h 4506490"/>
                <a:gd name="connsiteX2" fmla="*/ 3977724 w 4412180"/>
                <a:gd name="connsiteY2" fmla="*/ 1116655 h 4506490"/>
                <a:gd name="connsiteX3" fmla="*/ 4388418 w 4412180"/>
                <a:gd name="connsiteY3" fmla="*/ 2069155 h 4506490"/>
                <a:gd name="connsiteX4" fmla="*/ 4248798 w 4412180"/>
                <a:gd name="connsiteY4" fmla="*/ 3193105 h 4506490"/>
                <a:gd name="connsiteX5" fmla="*/ 3466151 w 4412180"/>
                <a:gd name="connsiteY5" fmla="*/ 4056705 h 4506490"/>
                <a:gd name="connsiteX6" fmla="*/ 2554229 w 4412180"/>
                <a:gd name="connsiteY6" fmla="*/ 4450405 h 4506490"/>
                <a:gd name="connsiteX7" fmla="*/ 1261947 w 4412180"/>
                <a:gd name="connsiteY7" fmla="*/ 4359918 h 4506490"/>
                <a:gd name="connsiteX8" fmla="*/ 285211 w 4412180"/>
                <a:gd name="connsiteY8" fmla="*/ 3536005 h 4506490"/>
                <a:gd name="connsiteX9" fmla="*/ 568 w 4412180"/>
                <a:gd name="connsiteY9" fmla="*/ 2443805 h 4506490"/>
                <a:gd name="connsiteX10" fmla="*/ 229010 w 4412180"/>
                <a:gd name="connsiteY10" fmla="*/ 1307155 h 4506490"/>
                <a:gd name="connsiteX11" fmla="*/ 781934 w 4412180"/>
                <a:gd name="connsiteY11" fmla="*/ 545155 h 4506490"/>
                <a:gd name="connsiteX12" fmla="*/ 1626168 w 4412180"/>
                <a:gd name="connsiteY12" fmla="*/ 113355 h 4506490"/>
                <a:gd name="connsiteX13" fmla="*/ 2574176 w 4412180"/>
                <a:gd name="connsiteY13" fmla="*/ 49855 h 4506490"/>
                <a:gd name="connsiteX0" fmla="*/ 2574176 w 4412180"/>
                <a:gd name="connsiteY0" fmla="*/ 43658 h 4500293"/>
                <a:gd name="connsiteX1" fmla="*/ 3468696 w 4412180"/>
                <a:gd name="connsiteY1" fmla="*/ 488158 h 4500293"/>
                <a:gd name="connsiteX2" fmla="*/ 3977724 w 4412180"/>
                <a:gd name="connsiteY2" fmla="*/ 1110458 h 4500293"/>
                <a:gd name="connsiteX3" fmla="*/ 4388418 w 4412180"/>
                <a:gd name="connsiteY3" fmla="*/ 2062958 h 4500293"/>
                <a:gd name="connsiteX4" fmla="*/ 4248798 w 4412180"/>
                <a:gd name="connsiteY4" fmla="*/ 3186908 h 4500293"/>
                <a:gd name="connsiteX5" fmla="*/ 3466151 w 4412180"/>
                <a:gd name="connsiteY5" fmla="*/ 4050508 h 4500293"/>
                <a:gd name="connsiteX6" fmla="*/ 2554229 w 4412180"/>
                <a:gd name="connsiteY6" fmla="*/ 4444208 h 4500293"/>
                <a:gd name="connsiteX7" fmla="*/ 1261947 w 4412180"/>
                <a:gd name="connsiteY7" fmla="*/ 4353721 h 4500293"/>
                <a:gd name="connsiteX8" fmla="*/ 285211 w 4412180"/>
                <a:gd name="connsiteY8" fmla="*/ 3529808 h 4500293"/>
                <a:gd name="connsiteX9" fmla="*/ 568 w 4412180"/>
                <a:gd name="connsiteY9" fmla="*/ 2437608 h 4500293"/>
                <a:gd name="connsiteX10" fmla="*/ 229010 w 4412180"/>
                <a:gd name="connsiteY10" fmla="*/ 1300958 h 4500293"/>
                <a:gd name="connsiteX11" fmla="*/ 781934 w 4412180"/>
                <a:gd name="connsiteY11" fmla="*/ 538958 h 4500293"/>
                <a:gd name="connsiteX12" fmla="*/ 1626168 w 4412180"/>
                <a:gd name="connsiteY12" fmla="*/ 107158 h 4500293"/>
                <a:gd name="connsiteX13" fmla="*/ 2574176 w 4412180"/>
                <a:gd name="connsiteY13" fmla="*/ 43658 h 4500293"/>
                <a:gd name="connsiteX0" fmla="*/ 2574176 w 4412180"/>
                <a:gd name="connsiteY0" fmla="*/ 43658 h 4500293"/>
                <a:gd name="connsiteX1" fmla="*/ 3468696 w 4412180"/>
                <a:gd name="connsiteY1" fmla="*/ 488158 h 4500293"/>
                <a:gd name="connsiteX2" fmla="*/ 3977724 w 4412180"/>
                <a:gd name="connsiteY2" fmla="*/ 1110458 h 4500293"/>
                <a:gd name="connsiteX3" fmla="*/ 4388418 w 4412180"/>
                <a:gd name="connsiteY3" fmla="*/ 2062958 h 4500293"/>
                <a:gd name="connsiteX4" fmla="*/ 4248798 w 4412180"/>
                <a:gd name="connsiteY4" fmla="*/ 3186908 h 4500293"/>
                <a:gd name="connsiteX5" fmla="*/ 3466151 w 4412180"/>
                <a:gd name="connsiteY5" fmla="*/ 4050508 h 4500293"/>
                <a:gd name="connsiteX6" fmla="*/ 2554229 w 4412180"/>
                <a:gd name="connsiteY6" fmla="*/ 4444208 h 4500293"/>
                <a:gd name="connsiteX7" fmla="*/ 1261947 w 4412180"/>
                <a:gd name="connsiteY7" fmla="*/ 4353721 h 4500293"/>
                <a:gd name="connsiteX8" fmla="*/ 285211 w 4412180"/>
                <a:gd name="connsiteY8" fmla="*/ 3529808 h 4500293"/>
                <a:gd name="connsiteX9" fmla="*/ 568 w 4412180"/>
                <a:gd name="connsiteY9" fmla="*/ 2437608 h 4500293"/>
                <a:gd name="connsiteX10" fmla="*/ 229010 w 4412180"/>
                <a:gd name="connsiteY10" fmla="*/ 1300958 h 4500293"/>
                <a:gd name="connsiteX11" fmla="*/ 781934 w 4412180"/>
                <a:gd name="connsiteY11" fmla="*/ 538958 h 4500293"/>
                <a:gd name="connsiteX12" fmla="*/ 1626168 w 4412180"/>
                <a:gd name="connsiteY12" fmla="*/ 107158 h 4500293"/>
                <a:gd name="connsiteX13" fmla="*/ 2574176 w 4412180"/>
                <a:gd name="connsiteY13" fmla="*/ 43658 h 4500293"/>
                <a:gd name="connsiteX0" fmla="*/ 2575669 w 4413673"/>
                <a:gd name="connsiteY0" fmla="*/ 43658 h 4500293"/>
                <a:gd name="connsiteX1" fmla="*/ 3470189 w 4413673"/>
                <a:gd name="connsiteY1" fmla="*/ 488158 h 4500293"/>
                <a:gd name="connsiteX2" fmla="*/ 3979217 w 4413673"/>
                <a:gd name="connsiteY2" fmla="*/ 1110458 h 4500293"/>
                <a:gd name="connsiteX3" fmla="*/ 4389911 w 4413673"/>
                <a:gd name="connsiteY3" fmla="*/ 2062958 h 4500293"/>
                <a:gd name="connsiteX4" fmla="*/ 4250291 w 4413673"/>
                <a:gd name="connsiteY4" fmla="*/ 3186908 h 4500293"/>
                <a:gd name="connsiteX5" fmla="*/ 3467644 w 4413673"/>
                <a:gd name="connsiteY5" fmla="*/ 4050508 h 4500293"/>
                <a:gd name="connsiteX6" fmla="*/ 2555722 w 4413673"/>
                <a:gd name="connsiteY6" fmla="*/ 4444208 h 4500293"/>
                <a:gd name="connsiteX7" fmla="*/ 1263440 w 4413673"/>
                <a:gd name="connsiteY7" fmla="*/ 4353721 h 4500293"/>
                <a:gd name="connsiteX8" fmla="*/ 286704 w 4413673"/>
                <a:gd name="connsiteY8" fmla="*/ 3529808 h 4500293"/>
                <a:gd name="connsiteX9" fmla="*/ 2061 w 4413673"/>
                <a:gd name="connsiteY9" fmla="*/ 2437608 h 4500293"/>
                <a:gd name="connsiteX10" fmla="*/ 192166 w 4413673"/>
                <a:gd name="connsiteY10" fmla="*/ 1332708 h 4500293"/>
                <a:gd name="connsiteX11" fmla="*/ 783427 w 4413673"/>
                <a:gd name="connsiteY11" fmla="*/ 538958 h 4500293"/>
                <a:gd name="connsiteX12" fmla="*/ 1627661 w 4413673"/>
                <a:gd name="connsiteY12" fmla="*/ 107158 h 4500293"/>
                <a:gd name="connsiteX13" fmla="*/ 2575669 w 4413673"/>
                <a:gd name="connsiteY13" fmla="*/ 43658 h 4500293"/>
                <a:gd name="connsiteX0" fmla="*/ 2594538 w 4432542"/>
                <a:gd name="connsiteY0" fmla="*/ 43658 h 4500293"/>
                <a:gd name="connsiteX1" fmla="*/ 3489058 w 4432542"/>
                <a:gd name="connsiteY1" fmla="*/ 488158 h 4500293"/>
                <a:gd name="connsiteX2" fmla="*/ 3998086 w 4432542"/>
                <a:gd name="connsiteY2" fmla="*/ 1110458 h 4500293"/>
                <a:gd name="connsiteX3" fmla="*/ 4408780 w 4432542"/>
                <a:gd name="connsiteY3" fmla="*/ 2062958 h 4500293"/>
                <a:gd name="connsiteX4" fmla="*/ 4269160 w 4432542"/>
                <a:gd name="connsiteY4" fmla="*/ 3186908 h 4500293"/>
                <a:gd name="connsiteX5" fmla="*/ 3486513 w 4432542"/>
                <a:gd name="connsiteY5" fmla="*/ 4050508 h 4500293"/>
                <a:gd name="connsiteX6" fmla="*/ 2574591 w 4432542"/>
                <a:gd name="connsiteY6" fmla="*/ 4444208 h 4500293"/>
                <a:gd name="connsiteX7" fmla="*/ 1282309 w 4432542"/>
                <a:gd name="connsiteY7" fmla="*/ 4353721 h 4500293"/>
                <a:gd name="connsiteX8" fmla="*/ 305573 w 4432542"/>
                <a:gd name="connsiteY8" fmla="*/ 3529808 h 4500293"/>
                <a:gd name="connsiteX9" fmla="*/ 1761 w 4432542"/>
                <a:gd name="connsiteY9" fmla="*/ 2456658 h 4500293"/>
                <a:gd name="connsiteX10" fmla="*/ 211035 w 4432542"/>
                <a:gd name="connsiteY10" fmla="*/ 1332708 h 4500293"/>
                <a:gd name="connsiteX11" fmla="*/ 802296 w 4432542"/>
                <a:gd name="connsiteY11" fmla="*/ 538958 h 4500293"/>
                <a:gd name="connsiteX12" fmla="*/ 1646530 w 4432542"/>
                <a:gd name="connsiteY12" fmla="*/ 107158 h 4500293"/>
                <a:gd name="connsiteX13" fmla="*/ 2594538 w 4432542"/>
                <a:gd name="connsiteY13" fmla="*/ 43658 h 4500293"/>
                <a:gd name="connsiteX0" fmla="*/ 2594538 w 4451933"/>
                <a:gd name="connsiteY0" fmla="*/ 43658 h 4500293"/>
                <a:gd name="connsiteX1" fmla="*/ 3489058 w 4451933"/>
                <a:gd name="connsiteY1" fmla="*/ 488158 h 4500293"/>
                <a:gd name="connsiteX2" fmla="*/ 3736116 w 4451933"/>
                <a:gd name="connsiteY2" fmla="*/ 1332708 h 4500293"/>
                <a:gd name="connsiteX3" fmla="*/ 4408780 w 4451933"/>
                <a:gd name="connsiteY3" fmla="*/ 2062958 h 4500293"/>
                <a:gd name="connsiteX4" fmla="*/ 4269160 w 4451933"/>
                <a:gd name="connsiteY4" fmla="*/ 3186908 h 4500293"/>
                <a:gd name="connsiteX5" fmla="*/ 3486513 w 4451933"/>
                <a:gd name="connsiteY5" fmla="*/ 4050508 h 4500293"/>
                <a:gd name="connsiteX6" fmla="*/ 2574591 w 4451933"/>
                <a:gd name="connsiteY6" fmla="*/ 4444208 h 4500293"/>
                <a:gd name="connsiteX7" fmla="*/ 1282309 w 4451933"/>
                <a:gd name="connsiteY7" fmla="*/ 4353721 h 4500293"/>
                <a:gd name="connsiteX8" fmla="*/ 305573 w 4451933"/>
                <a:gd name="connsiteY8" fmla="*/ 3529808 h 4500293"/>
                <a:gd name="connsiteX9" fmla="*/ 1761 w 4451933"/>
                <a:gd name="connsiteY9" fmla="*/ 2456658 h 4500293"/>
                <a:gd name="connsiteX10" fmla="*/ 211035 w 4451933"/>
                <a:gd name="connsiteY10" fmla="*/ 1332708 h 4500293"/>
                <a:gd name="connsiteX11" fmla="*/ 802296 w 4451933"/>
                <a:gd name="connsiteY11" fmla="*/ 538958 h 4500293"/>
                <a:gd name="connsiteX12" fmla="*/ 1646530 w 4451933"/>
                <a:gd name="connsiteY12" fmla="*/ 107158 h 4500293"/>
                <a:gd name="connsiteX13" fmla="*/ 2594538 w 4451933"/>
                <a:gd name="connsiteY13" fmla="*/ 43658 h 4500293"/>
                <a:gd name="connsiteX0" fmla="*/ 2594538 w 4431597"/>
                <a:gd name="connsiteY0" fmla="*/ 43658 h 4500293"/>
                <a:gd name="connsiteX1" fmla="*/ 3489058 w 4431597"/>
                <a:gd name="connsiteY1" fmla="*/ 488158 h 4500293"/>
                <a:gd name="connsiteX2" fmla="*/ 4010866 w 4431597"/>
                <a:gd name="connsiteY2" fmla="*/ 1142208 h 4500293"/>
                <a:gd name="connsiteX3" fmla="*/ 4408780 w 4431597"/>
                <a:gd name="connsiteY3" fmla="*/ 2062958 h 4500293"/>
                <a:gd name="connsiteX4" fmla="*/ 4269160 w 4431597"/>
                <a:gd name="connsiteY4" fmla="*/ 3186908 h 4500293"/>
                <a:gd name="connsiteX5" fmla="*/ 3486513 w 4431597"/>
                <a:gd name="connsiteY5" fmla="*/ 4050508 h 4500293"/>
                <a:gd name="connsiteX6" fmla="*/ 2574591 w 4431597"/>
                <a:gd name="connsiteY6" fmla="*/ 4444208 h 4500293"/>
                <a:gd name="connsiteX7" fmla="*/ 1282309 w 4431597"/>
                <a:gd name="connsiteY7" fmla="*/ 4353721 h 4500293"/>
                <a:gd name="connsiteX8" fmla="*/ 305573 w 4431597"/>
                <a:gd name="connsiteY8" fmla="*/ 3529808 h 4500293"/>
                <a:gd name="connsiteX9" fmla="*/ 1761 w 4431597"/>
                <a:gd name="connsiteY9" fmla="*/ 2456658 h 4500293"/>
                <a:gd name="connsiteX10" fmla="*/ 211035 w 4431597"/>
                <a:gd name="connsiteY10" fmla="*/ 1332708 h 4500293"/>
                <a:gd name="connsiteX11" fmla="*/ 802296 w 4431597"/>
                <a:gd name="connsiteY11" fmla="*/ 538958 h 4500293"/>
                <a:gd name="connsiteX12" fmla="*/ 1646530 w 4431597"/>
                <a:gd name="connsiteY12" fmla="*/ 107158 h 4500293"/>
                <a:gd name="connsiteX13" fmla="*/ 2594538 w 4431597"/>
                <a:gd name="connsiteY13" fmla="*/ 43658 h 4500293"/>
                <a:gd name="connsiteX0" fmla="*/ 2594538 w 4431597"/>
                <a:gd name="connsiteY0" fmla="*/ 39663 h 4496298"/>
                <a:gd name="connsiteX1" fmla="*/ 3444331 w 4431597"/>
                <a:gd name="connsiteY1" fmla="*/ 427013 h 4496298"/>
                <a:gd name="connsiteX2" fmla="*/ 4010866 w 4431597"/>
                <a:gd name="connsiteY2" fmla="*/ 1138213 h 4496298"/>
                <a:gd name="connsiteX3" fmla="*/ 4408780 w 4431597"/>
                <a:gd name="connsiteY3" fmla="*/ 2058963 h 4496298"/>
                <a:gd name="connsiteX4" fmla="*/ 4269160 w 4431597"/>
                <a:gd name="connsiteY4" fmla="*/ 3182913 h 4496298"/>
                <a:gd name="connsiteX5" fmla="*/ 3486513 w 4431597"/>
                <a:gd name="connsiteY5" fmla="*/ 4046513 h 4496298"/>
                <a:gd name="connsiteX6" fmla="*/ 2574591 w 4431597"/>
                <a:gd name="connsiteY6" fmla="*/ 4440213 h 4496298"/>
                <a:gd name="connsiteX7" fmla="*/ 1282309 w 4431597"/>
                <a:gd name="connsiteY7" fmla="*/ 4349726 h 4496298"/>
                <a:gd name="connsiteX8" fmla="*/ 305573 w 4431597"/>
                <a:gd name="connsiteY8" fmla="*/ 3525813 h 4496298"/>
                <a:gd name="connsiteX9" fmla="*/ 1761 w 4431597"/>
                <a:gd name="connsiteY9" fmla="*/ 2452663 h 4496298"/>
                <a:gd name="connsiteX10" fmla="*/ 211035 w 4431597"/>
                <a:gd name="connsiteY10" fmla="*/ 1328713 h 4496298"/>
                <a:gd name="connsiteX11" fmla="*/ 802296 w 4431597"/>
                <a:gd name="connsiteY11" fmla="*/ 534963 h 4496298"/>
                <a:gd name="connsiteX12" fmla="*/ 1646530 w 4431597"/>
                <a:gd name="connsiteY12" fmla="*/ 103163 h 4496298"/>
                <a:gd name="connsiteX13" fmla="*/ 2594538 w 4431597"/>
                <a:gd name="connsiteY13" fmla="*/ 39663 h 4496298"/>
                <a:gd name="connsiteX0" fmla="*/ 2594538 w 4431597"/>
                <a:gd name="connsiteY0" fmla="*/ 33986 h 4490621"/>
                <a:gd name="connsiteX1" fmla="*/ 3444331 w 4431597"/>
                <a:gd name="connsiteY1" fmla="*/ 421336 h 4490621"/>
                <a:gd name="connsiteX2" fmla="*/ 4010866 w 4431597"/>
                <a:gd name="connsiteY2" fmla="*/ 1132536 h 4490621"/>
                <a:gd name="connsiteX3" fmla="*/ 4408780 w 4431597"/>
                <a:gd name="connsiteY3" fmla="*/ 2053286 h 4490621"/>
                <a:gd name="connsiteX4" fmla="*/ 4269160 w 4431597"/>
                <a:gd name="connsiteY4" fmla="*/ 3177236 h 4490621"/>
                <a:gd name="connsiteX5" fmla="*/ 3486513 w 4431597"/>
                <a:gd name="connsiteY5" fmla="*/ 4040836 h 4490621"/>
                <a:gd name="connsiteX6" fmla="*/ 2574591 w 4431597"/>
                <a:gd name="connsiteY6" fmla="*/ 4434536 h 4490621"/>
                <a:gd name="connsiteX7" fmla="*/ 1282309 w 4431597"/>
                <a:gd name="connsiteY7" fmla="*/ 4344049 h 4490621"/>
                <a:gd name="connsiteX8" fmla="*/ 305573 w 4431597"/>
                <a:gd name="connsiteY8" fmla="*/ 3520136 h 4490621"/>
                <a:gd name="connsiteX9" fmla="*/ 1761 w 4431597"/>
                <a:gd name="connsiteY9" fmla="*/ 2446986 h 4490621"/>
                <a:gd name="connsiteX10" fmla="*/ 211035 w 4431597"/>
                <a:gd name="connsiteY10" fmla="*/ 1323036 h 4490621"/>
                <a:gd name="connsiteX11" fmla="*/ 802296 w 4431597"/>
                <a:gd name="connsiteY11" fmla="*/ 529286 h 4490621"/>
                <a:gd name="connsiteX12" fmla="*/ 1589024 w 4431597"/>
                <a:gd name="connsiteY12" fmla="*/ 110186 h 4490621"/>
                <a:gd name="connsiteX13" fmla="*/ 2594538 w 4431597"/>
                <a:gd name="connsiteY13" fmla="*/ 33986 h 4490621"/>
                <a:gd name="connsiteX0" fmla="*/ 2594538 w 4431597"/>
                <a:gd name="connsiteY0" fmla="*/ 39772 h 4496407"/>
                <a:gd name="connsiteX1" fmla="*/ 3444331 w 4431597"/>
                <a:gd name="connsiteY1" fmla="*/ 427122 h 4496407"/>
                <a:gd name="connsiteX2" fmla="*/ 4010866 w 4431597"/>
                <a:gd name="connsiteY2" fmla="*/ 1138322 h 4496407"/>
                <a:gd name="connsiteX3" fmla="*/ 4408780 w 4431597"/>
                <a:gd name="connsiteY3" fmla="*/ 2059072 h 4496407"/>
                <a:gd name="connsiteX4" fmla="*/ 4269160 w 4431597"/>
                <a:gd name="connsiteY4" fmla="*/ 3183022 h 4496407"/>
                <a:gd name="connsiteX5" fmla="*/ 3486513 w 4431597"/>
                <a:gd name="connsiteY5" fmla="*/ 4046622 h 4496407"/>
                <a:gd name="connsiteX6" fmla="*/ 2574591 w 4431597"/>
                <a:gd name="connsiteY6" fmla="*/ 4440322 h 4496407"/>
                <a:gd name="connsiteX7" fmla="*/ 1282309 w 4431597"/>
                <a:gd name="connsiteY7" fmla="*/ 4349835 h 4496407"/>
                <a:gd name="connsiteX8" fmla="*/ 305573 w 4431597"/>
                <a:gd name="connsiteY8" fmla="*/ 3525922 h 4496407"/>
                <a:gd name="connsiteX9" fmla="*/ 1761 w 4431597"/>
                <a:gd name="connsiteY9" fmla="*/ 2452772 h 4496407"/>
                <a:gd name="connsiteX10" fmla="*/ 211035 w 4431597"/>
                <a:gd name="connsiteY10" fmla="*/ 1328822 h 4496407"/>
                <a:gd name="connsiteX11" fmla="*/ 802296 w 4431597"/>
                <a:gd name="connsiteY11" fmla="*/ 535072 h 4496407"/>
                <a:gd name="connsiteX12" fmla="*/ 1589024 w 4431597"/>
                <a:gd name="connsiteY12" fmla="*/ 115972 h 4496407"/>
                <a:gd name="connsiteX13" fmla="*/ 2594538 w 4431597"/>
                <a:gd name="connsiteY13" fmla="*/ 39772 h 449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1597" h="4496407">
                  <a:moveTo>
                    <a:pt x="2594538" y="39772"/>
                  </a:moveTo>
                  <a:cubicBezTo>
                    <a:pt x="2903756" y="91630"/>
                    <a:pt x="3208276" y="244030"/>
                    <a:pt x="3444331" y="427122"/>
                  </a:cubicBezTo>
                  <a:cubicBezTo>
                    <a:pt x="3680386" y="610214"/>
                    <a:pt x="3850125" y="866330"/>
                    <a:pt x="4010866" y="1138322"/>
                  </a:cubicBezTo>
                  <a:cubicBezTo>
                    <a:pt x="4171607" y="1410314"/>
                    <a:pt x="4365731" y="1718289"/>
                    <a:pt x="4408780" y="2059072"/>
                  </a:cubicBezTo>
                  <a:cubicBezTo>
                    <a:pt x="4451829" y="2399855"/>
                    <a:pt x="4448429" y="2756514"/>
                    <a:pt x="4269160" y="3183022"/>
                  </a:cubicBezTo>
                  <a:cubicBezTo>
                    <a:pt x="4089891" y="3609530"/>
                    <a:pt x="3768941" y="3837072"/>
                    <a:pt x="3486513" y="4046622"/>
                  </a:cubicBezTo>
                  <a:cubicBezTo>
                    <a:pt x="3204085" y="4256172"/>
                    <a:pt x="2884452" y="4338987"/>
                    <a:pt x="2574591" y="4440322"/>
                  </a:cubicBezTo>
                  <a:cubicBezTo>
                    <a:pt x="2264730" y="4541657"/>
                    <a:pt x="1660479" y="4502235"/>
                    <a:pt x="1282309" y="4349835"/>
                  </a:cubicBezTo>
                  <a:cubicBezTo>
                    <a:pt x="904139" y="4197435"/>
                    <a:pt x="518998" y="3842099"/>
                    <a:pt x="305573" y="3525922"/>
                  </a:cubicBezTo>
                  <a:cubicBezTo>
                    <a:pt x="92148" y="3209745"/>
                    <a:pt x="17517" y="2818955"/>
                    <a:pt x="1761" y="2452772"/>
                  </a:cubicBezTo>
                  <a:cubicBezTo>
                    <a:pt x="-13995" y="2086589"/>
                    <a:pt x="77612" y="1648439"/>
                    <a:pt x="211035" y="1328822"/>
                  </a:cubicBezTo>
                  <a:cubicBezTo>
                    <a:pt x="344458" y="1009205"/>
                    <a:pt x="565177" y="734039"/>
                    <a:pt x="802296" y="535072"/>
                  </a:cubicBezTo>
                  <a:cubicBezTo>
                    <a:pt x="1039415" y="336105"/>
                    <a:pt x="1175305" y="268372"/>
                    <a:pt x="1589024" y="115972"/>
                  </a:cubicBezTo>
                  <a:cubicBezTo>
                    <a:pt x="2002743" y="-36428"/>
                    <a:pt x="2285320" y="-12086"/>
                    <a:pt x="2594538" y="39772"/>
                  </a:cubicBezTo>
                  <a:close/>
                </a:path>
              </a:pathLst>
            </a:custGeom>
            <a:solidFill>
              <a:srgbClr val="79CA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51999" rtlCol="0" anchor="ctr"/>
            <a:lstStyle/>
            <a:p>
              <a:pPr algn="ctr">
                <a:lnSpc>
                  <a:spcPct val="120000"/>
                </a:lnSpc>
              </a:pPr>
              <a:endParaRPr lang="en-US" dirty="0"/>
            </a:p>
            <a:p>
              <a:pPr algn="ctr">
                <a:lnSpc>
                  <a:spcPct val="120000"/>
                </a:lnSpc>
              </a:pPr>
              <a:endParaRPr lang="en-US" dirty="0"/>
            </a:p>
            <a:p>
              <a:pPr algn="ctr">
                <a:lnSpc>
                  <a:spcPct val="120000"/>
                </a:lnSpc>
              </a:pPr>
              <a:endParaRPr lang="en-US" dirty="0"/>
            </a:p>
            <a:p>
              <a:pPr algn="ctr">
                <a:lnSpc>
                  <a:spcPct val="120000"/>
                </a:lnSpc>
              </a:pPr>
              <a:r>
                <a:rPr lang="en-US" sz="1600" dirty="0"/>
                <a:t>Most PICO </a:t>
              </a:r>
              <a:r>
                <a:rPr lang="en-US" sz="1600" dirty="0" err="1"/>
                <a:t>sNPWT</a:t>
              </a:r>
              <a:r>
                <a:rPr lang="en-US" sz="1600" dirty="0"/>
                <a:t> patients </a:t>
              </a:r>
              <a:br>
                <a:rPr lang="en-US" sz="1600" dirty="0"/>
              </a:br>
              <a:r>
                <a:rPr lang="en-US" sz="1600" dirty="0"/>
                <a:t>(n=47) were case-matched </a:t>
              </a:r>
              <a:br>
                <a:rPr lang="en-US" sz="1600" dirty="0"/>
              </a:br>
              <a:r>
                <a:rPr lang="en-US" sz="1600" dirty="0"/>
                <a:t>with historic patients </a:t>
              </a:r>
              <a:br>
                <a:rPr lang="en-US" sz="1600" dirty="0"/>
              </a:br>
              <a:r>
                <a:rPr lang="en-US" sz="1600" dirty="0"/>
                <a:t>(controls) who received </a:t>
              </a:r>
              <a:br>
                <a:rPr lang="en-US" sz="1600" dirty="0"/>
              </a:br>
              <a:r>
                <a:rPr lang="en-US" sz="1600" dirty="0"/>
                <a:t>standard dressings </a:t>
              </a:r>
              <a:br>
                <a:rPr lang="en-US" sz="1600" dirty="0"/>
              </a:br>
              <a:r>
                <a:rPr lang="en-US" sz="1600" dirty="0"/>
                <a:t>at the same </a:t>
              </a:r>
              <a:r>
                <a:rPr lang="en-US" sz="1600" dirty="0" err="1"/>
                <a:t>centre</a:t>
              </a:r>
              <a:endParaRPr lang="en-US" sz="1600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A71DF92-320A-407A-8D71-AF7204EDA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7197" y="2889988"/>
              <a:ext cx="981248" cy="981248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FD7CEA-B2BB-6F4E-AB98-8978DDFA6D1A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702369" y="239974"/>
            <a:chExt cx="1865534" cy="46447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30087F-B06C-1347-A6EF-57BF9A6657E5}"/>
                </a:ext>
              </a:extLst>
            </p:cNvPr>
            <p:cNvSpPr txBox="1"/>
            <p:nvPr/>
          </p:nvSpPr>
          <p:spPr>
            <a:xfrm>
              <a:off x="9019903" y="303062"/>
              <a:ext cx="1548000" cy="338295"/>
            </a:xfrm>
            <a:prstGeom prst="roundRect">
              <a:avLst>
                <a:gd name="adj" fmla="val 24767"/>
              </a:avLst>
            </a:prstGeom>
            <a:solidFill>
              <a:schemeClr val="accent5"/>
            </a:solidFill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Foot &amp; ankle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AACD929-E4A3-D545-9A6D-19AE7D1CB1A4}"/>
                </a:ext>
              </a:extLst>
            </p:cNvPr>
            <p:cNvSpPr/>
            <p:nvPr/>
          </p:nvSpPr>
          <p:spPr>
            <a:xfrm>
              <a:off x="8702369" y="239974"/>
              <a:ext cx="466215" cy="464471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C680B12-97C3-9F43-B1B8-26631B35A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6139" y="302872"/>
              <a:ext cx="338674" cy="338674"/>
            </a:xfrm>
            <a:prstGeom prst="rect">
              <a:avLst/>
            </a:prstGeom>
            <a:noFill/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147F4B-86C6-E042-88F5-6DAF257F7FA6}"/>
              </a:ext>
            </a:extLst>
          </p:cNvPr>
          <p:cNvGrpSpPr/>
          <p:nvPr/>
        </p:nvGrpSpPr>
        <p:grpSpPr>
          <a:xfrm>
            <a:off x="1284688" y="2558753"/>
            <a:ext cx="4588057" cy="3544885"/>
            <a:chOff x="360000" y="2533022"/>
            <a:chExt cx="4588057" cy="354488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86B3BB0-C1E4-554B-A236-95D59D145573}"/>
                </a:ext>
              </a:extLst>
            </p:cNvPr>
            <p:cNvGrpSpPr/>
            <p:nvPr/>
          </p:nvGrpSpPr>
          <p:grpSpPr>
            <a:xfrm>
              <a:off x="360000" y="2533022"/>
              <a:ext cx="4588057" cy="1535448"/>
              <a:chOff x="1361166" y="2632524"/>
              <a:chExt cx="4309816" cy="1467153"/>
            </a:xfrm>
          </p:grpSpPr>
          <p:sp>
            <p:nvSpPr>
              <p:cNvPr id="53" name="Rectangle: Rounded Corners 40">
                <a:extLst>
                  <a:ext uri="{FF2B5EF4-FFF2-40B4-BE49-F238E27FC236}">
                    <a16:creationId xmlns:a16="http://schemas.microsoft.com/office/drawing/2014/main" id="{D1A30C8F-6A5B-E147-99CC-C41D0C4FE67D}"/>
                  </a:ext>
                </a:extLst>
              </p:cNvPr>
              <p:cNvSpPr/>
              <p:nvPr/>
            </p:nvSpPr>
            <p:spPr>
              <a:xfrm>
                <a:off x="1782051" y="3067714"/>
                <a:ext cx="3888931" cy="103196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PICO</a:t>
                </a: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</a:t>
                </a:r>
                <a:r>
                  <a:rPr kumimoji="0" lang="en-GB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sNPWT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53)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Mean age: 44 years</a:t>
                </a: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B3E8CB88-5A76-444F-A86A-21DD9DB1A72F}"/>
                  </a:ext>
                </a:extLst>
              </p:cNvPr>
              <p:cNvGrpSpPr/>
              <p:nvPr/>
            </p:nvGrpSpPr>
            <p:grpSpPr>
              <a:xfrm>
                <a:off x="1361166" y="2632524"/>
                <a:ext cx="845420" cy="859970"/>
                <a:chOff x="1061602" y="2867348"/>
                <a:chExt cx="845420" cy="859970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E3AEC665-4F4E-964E-95A1-86860744BE26}"/>
                    </a:ext>
                  </a:extLst>
                </p:cNvPr>
                <p:cNvSpPr/>
                <p:nvPr/>
              </p:nvSpPr>
              <p:spPr>
                <a:xfrm>
                  <a:off x="1061602" y="2867348"/>
                  <a:ext cx="845420" cy="859970"/>
                </a:xfrm>
                <a:prstGeom prst="ellipse">
                  <a:avLst/>
                </a:prstGeom>
                <a:solidFill>
                  <a:srgbClr val="00729C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56" name="Picture 55">
                  <a:extLst>
                    <a:ext uri="{FF2B5EF4-FFF2-40B4-BE49-F238E27FC236}">
                      <a16:creationId xmlns:a16="http://schemas.microsoft.com/office/drawing/2014/main" id="{67162B1E-83DC-7B42-9ACD-69F8CCE0D0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1045" y="2981671"/>
                  <a:ext cx="572631" cy="58248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361CB14-3E9A-5D42-8222-B027108C800E}"/>
                </a:ext>
              </a:extLst>
            </p:cNvPr>
            <p:cNvGrpSpPr/>
            <p:nvPr/>
          </p:nvGrpSpPr>
          <p:grpSpPr>
            <a:xfrm>
              <a:off x="360000" y="4361520"/>
              <a:ext cx="4588057" cy="1716387"/>
              <a:chOff x="1361166" y="4445916"/>
              <a:chExt cx="4309816" cy="1640045"/>
            </a:xfrm>
          </p:grpSpPr>
          <p:sp>
            <p:nvSpPr>
              <p:cNvPr id="49" name="Rectangle: Rounded Corners 36">
                <a:extLst>
                  <a:ext uri="{FF2B5EF4-FFF2-40B4-BE49-F238E27FC236}">
                    <a16:creationId xmlns:a16="http://schemas.microsoft.com/office/drawing/2014/main" id="{CB2DC8FA-54AF-4E43-B8A8-44D4386FA161}"/>
                  </a:ext>
                </a:extLst>
              </p:cNvPr>
              <p:cNvSpPr/>
              <p:nvPr/>
            </p:nvSpPr>
            <p:spPr>
              <a:xfrm>
                <a:off x="1782050" y="4882004"/>
                <a:ext cx="3888932" cy="1203957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BF8A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Standard dressings*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3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(n=4</a:t>
                </a: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7)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rgbClr val="404043"/>
                    </a:solidFill>
                    <a:latin typeface="Verdana"/>
                  </a:rPr>
                  <a:t>*historical cohort</a:t>
                </a:r>
                <a:endParaRPr kumimoji="0" lang="en-GB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404043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926B8E2-0706-3440-B7AD-0789D7752058}"/>
                  </a:ext>
                </a:extLst>
              </p:cNvPr>
              <p:cNvGrpSpPr/>
              <p:nvPr/>
            </p:nvGrpSpPr>
            <p:grpSpPr>
              <a:xfrm>
                <a:off x="1361166" y="4445916"/>
                <a:ext cx="845420" cy="859970"/>
                <a:chOff x="1061602" y="3929007"/>
                <a:chExt cx="845420" cy="859970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53E45B8D-7969-A24C-9D7D-BEAC7C2F2B4E}"/>
                    </a:ext>
                  </a:extLst>
                </p:cNvPr>
                <p:cNvSpPr/>
                <p:nvPr/>
              </p:nvSpPr>
              <p:spPr>
                <a:xfrm>
                  <a:off x="1061602" y="3929007"/>
                  <a:ext cx="845420" cy="859970"/>
                </a:xfrm>
                <a:prstGeom prst="ellipse">
                  <a:avLst/>
                </a:prstGeom>
                <a:solidFill>
                  <a:srgbClr val="BF8A5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endParaRPr>
                </a:p>
              </p:txBody>
            </p:sp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1B6E008D-7F22-0246-BA46-F96104D83E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603" y="4109008"/>
                  <a:ext cx="501052" cy="50967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4" name="TextBox 23">
            <a:hlinkClick r:id="rId6" action="ppaction://hlinksldjump"/>
            <a:extLst>
              <a:ext uri="{FF2B5EF4-FFF2-40B4-BE49-F238E27FC236}">
                <a16:creationId xmlns:a16="http://schemas.microsoft.com/office/drawing/2014/main" id="{23FE395F-0782-9748-8C10-0F8D92876D45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9" name="Slide Number Placeholder 6">
            <a:extLst>
              <a:ext uri="{FF2B5EF4-FFF2-40B4-BE49-F238E27FC236}">
                <a16:creationId xmlns:a16="http://schemas.microsoft.com/office/drawing/2014/main" id="{25C9446B-84E5-5940-9D7F-F170D571CD4C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26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20322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549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Dingemans</a:t>
            </a:r>
            <a:r>
              <a:rPr lang="en-GB" sz="2400" b="0" dirty="0"/>
              <a:t> SA, </a:t>
            </a:r>
            <a:r>
              <a:rPr lang="en-GB" sz="2400" b="0" i="1" dirty="0"/>
              <a:t>et al</a:t>
            </a:r>
            <a:r>
              <a:rPr lang="en-GB" sz="2400" b="0" dirty="0"/>
              <a:t>. 2018</a:t>
            </a:r>
            <a:r>
              <a:rPr lang="en-GB" sz="2400" b="0" baseline="30000" dirty="0"/>
              <a:t>11</a:t>
            </a:r>
            <a:br>
              <a:rPr lang="en-GB" b="0" dirty="0"/>
            </a:br>
            <a:r>
              <a:rPr lang="en-GB" sz="1800" b="0" dirty="0"/>
              <a:t>Results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212DE41-7627-844A-A739-A07937B80717}"/>
              </a:ext>
            </a:extLst>
          </p:cNvPr>
          <p:cNvGrpSpPr/>
          <p:nvPr/>
        </p:nvGrpSpPr>
        <p:grpSpPr>
          <a:xfrm>
            <a:off x="302830" y="3752037"/>
            <a:ext cx="5247448" cy="2948006"/>
            <a:chOff x="5495503" y="3886911"/>
            <a:chExt cx="5247448" cy="2948006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FB173CB-046E-4CB7-8915-7869ED7A1B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37" t="28419" r="4551" b="14363"/>
            <a:stretch/>
          </p:blipFill>
          <p:spPr>
            <a:xfrm rot="10227423">
              <a:off x="5495774" y="3886911"/>
              <a:ext cx="5247177" cy="29480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2BEF66B-2F66-40C9-B72A-141A9A41D985}"/>
                </a:ext>
              </a:extLst>
            </p:cNvPr>
            <p:cNvSpPr txBox="1"/>
            <p:nvPr/>
          </p:nvSpPr>
          <p:spPr>
            <a:xfrm>
              <a:off x="5495503" y="4206981"/>
              <a:ext cx="3848948" cy="2313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PICO </a:t>
              </a:r>
              <a:r>
                <a:rPr lang="en-US" sz="1800" b="0" i="0" u="none" strike="noStrike" baseline="0" dirty="0" err="1">
                  <a:solidFill>
                    <a:schemeClr val="bg1"/>
                  </a:solidFill>
                  <a:latin typeface="+mj-lt"/>
                </a:rPr>
                <a:t>sNPWT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 </a:t>
              </a:r>
              <a:b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resulted in a 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71% relative reduction in SSIs </a:t>
              </a:r>
              <a:b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</a:br>
              <a: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  <a:t>(total, superficial and deep) 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+mj-lt"/>
                </a:rPr>
                <a:t>compared with matched controls (n=47) </a:t>
              </a:r>
            </a:p>
            <a:p>
              <a:pPr algn="ctr">
                <a:lnSpc>
                  <a:spcPct val="120000"/>
                </a:lnSpc>
              </a:pPr>
              <a:r>
                <a:rPr lang="en-US" sz="1600" b="0" i="0" u="none" strike="noStrike" baseline="0" dirty="0">
                  <a:solidFill>
                    <a:schemeClr val="bg1"/>
                  </a:solidFill>
                  <a:latin typeface="+mj-lt"/>
                </a:rPr>
                <a:t>(4.3 vs 14.9%; p=0.29)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231D6A1-58E0-4F30-A912-A99864C01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4451" y="4434530"/>
              <a:ext cx="905390" cy="902012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CEEC67F-F6FC-9544-A887-F4BDDEB1DDBE}"/>
              </a:ext>
            </a:extLst>
          </p:cNvPr>
          <p:cNvGrpSpPr/>
          <p:nvPr/>
        </p:nvGrpSpPr>
        <p:grpSpPr>
          <a:xfrm>
            <a:off x="237549" y="1286889"/>
            <a:ext cx="4576214" cy="2722081"/>
            <a:chOff x="282649" y="1316693"/>
            <a:chExt cx="4576214" cy="2722081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43D26088-463B-4228-AC02-98F30DCBA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0" t="28198" r="4197" b="14583"/>
            <a:stretch/>
          </p:blipFill>
          <p:spPr>
            <a:xfrm rot="20964500">
              <a:off x="282649" y="1316693"/>
              <a:ext cx="4576214" cy="2722081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F2F79E-F651-423C-83CB-B3FDAE617CC5}"/>
                </a:ext>
              </a:extLst>
            </p:cNvPr>
            <p:cNvSpPr txBox="1"/>
            <p:nvPr/>
          </p:nvSpPr>
          <p:spPr>
            <a:xfrm>
              <a:off x="523742" y="2111400"/>
              <a:ext cx="4333567" cy="1579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chemeClr val="bg1"/>
                  </a:solidFill>
                </a:rPr>
                <a:t>Patients scored </a:t>
              </a:r>
              <a:br>
                <a:rPr lang="en-US" dirty="0">
                  <a:solidFill>
                    <a:schemeClr val="bg1"/>
                  </a:solidFill>
                </a:rPr>
              </a:br>
              <a:r>
                <a:rPr lang="en-US" dirty="0">
                  <a:solidFill>
                    <a:schemeClr val="bg1"/>
                  </a:solidFill>
                </a:rPr>
                <a:t>PICO</a:t>
              </a:r>
              <a:r>
                <a:rPr lang="en-US" baseline="30000" dirty="0">
                  <a:solidFill>
                    <a:schemeClr val="bg1"/>
                  </a:solidFill>
                </a:rPr>
                <a:t>♢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sNPWT</a:t>
              </a:r>
              <a:r>
                <a:rPr lang="en-US" dirty="0">
                  <a:solidFill>
                    <a:schemeClr val="bg1"/>
                  </a:solidFill>
                </a:rPr>
                <a:t> highly (≥8) </a:t>
              </a:r>
              <a:br>
                <a:rPr lang="en-US" dirty="0">
                  <a:solidFill>
                    <a:schemeClr val="bg1"/>
                  </a:solidFill>
                </a:rPr>
              </a:br>
              <a:r>
                <a:rPr lang="en-US" dirty="0">
                  <a:solidFill>
                    <a:schemeClr val="bg1"/>
                  </a:solidFill>
                </a:rPr>
                <a:t>in terms of satisfaction</a:t>
              </a: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</a:rPr>
                <a:t> (with 0 as ‘complete dissatisfaction’ </a:t>
              </a:r>
              <a:br>
                <a:rPr lang="en-US" sz="1400" dirty="0">
                  <a:solidFill>
                    <a:schemeClr val="bg1"/>
                  </a:solidFill>
                </a:rPr>
              </a:br>
              <a:r>
                <a:rPr lang="en-US" sz="1400" dirty="0">
                  <a:solidFill>
                    <a:schemeClr val="bg1"/>
                  </a:solidFill>
                </a:rPr>
                <a:t>and 10 as ‘maximum satisfaction’)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95FA352-FEEF-4CE2-AC2E-E6EB4D423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009" y="1380391"/>
              <a:ext cx="813818" cy="81381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0B2664-8899-0D42-B0CF-1F484F61FB2F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702369" y="239974"/>
            <a:chExt cx="1865534" cy="46447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93BDE3-1BC6-EC4A-954E-7D4C17D262D4}"/>
                </a:ext>
              </a:extLst>
            </p:cNvPr>
            <p:cNvSpPr txBox="1"/>
            <p:nvPr/>
          </p:nvSpPr>
          <p:spPr>
            <a:xfrm>
              <a:off x="9019903" y="303062"/>
              <a:ext cx="1548000" cy="338295"/>
            </a:xfrm>
            <a:prstGeom prst="roundRect">
              <a:avLst>
                <a:gd name="adj" fmla="val 24767"/>
              </a:avLst>
            </a:prstGeom>
            <a:solidFill>
              <a:schemeClr val="accent5"/>
            </a:solidFill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Foot &amp; ankle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7BC69BE-7860-734B-BA61-45E56A9341FB}"/>
                </a:ext>
              </a:extLst>
            </p:cNvPr>
            <p:cNvSpPr/>
            <p:nvPr/>
          </p:nvSpPr>
          <p:spPr>
            <a:xfrm>
              <a:off x="8702369" y="239974"/>
              <a:ext cx="466215" cy="464471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43FAFE0-0BE8-F845-9904-541A70A3E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6139" y="302872"/>
              <a:ext cx="338674" cy="338674"/>
            </a:xfrm>
            <a:prstGeom prst="rect">
              <a:avLst/>
            </a:prstGeom>
            <a:noFill/>
          </p:spPr>
        </p:pic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5EAE8E94-5ABF-4437-8073-F6193AF001C2}"/>
              </a:ext>
            </a:extLst>
          </p:cNvPr>
          <p:cNvSpPr txBox="1"/>
          <p:nvPr/>
        </p:nvSpPr>
        <p:spPr>
          <a:xfrm>
            <a:off x="4727121" y="5594063"/>
            <a:ext cx="7099296" cy="425375"/>
          </a:xfrm>
          <a:prstGeom prst="roundRect">
            <a:avLst>
              <a:gd name="adj" fmla="val 29951"/>
            </a:avLst>
          </a:prstGeom>
          <a:solidFill>
            <a:schemeClr val="accent1"/>
          </a:solidFill>
        </p:spPr>
        <p:txBody>
          <a:bodyPr wrap="square" tIns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T</a:t>
            </a:r>
            <a:r>
              <a:rPr lang="en-US" sz="1800" b="1" i="0" u="none" strike="noStrike" baseline="0" dirty="0">
                <a:solidFill>
                  <a:schemeClr val="bg1"/>
                </a:solidFill>
                <a:latin typeface="+mj-lt"/>
              </a:rPr>
              <a:t>otal incidence of SSIs was 7.5%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with PICO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sNPWT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2" name="TextBox 61">
            <a:hlinkClick r:id="rId8" action="ppaction://hlinksldjump"/>
            <a:extLst>
              <a:ext uri="{FF2B5EF4-FFF2-40B4-BE49-F238E27FC236}">
                <a16:creationId xmlns:a16="http://schemas.microsoft.com/office/drawing/2014/main" id="{A7776DE6-1279-A34D-8616-303D65153E1C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63" name="Slide Number Placeholder 6">
            <a:extLst>
              <a:ext uri="{FF2B5EF4-FFF2-40B4-BE49-F238E27FC236}">
                <a16:creationId xmlns:a16="http://schemas.microsoft.com/office/drawing/2014/main" id="{7C13E921-5004-D349-B28C-6C8A715546B3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27</a:t>
            </a:fld>
            <a:endParaRPr lang="en-GB" sz="9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9D5C8DA-7231-304A-A6D4-758192C7E628}"/>
              </a:ext>
            </a:extLst>
          </p:cNvPr>
          <p:cNvGrpSpPr/>
          <p:nvPr/>
        </p:nvGrpSpPr>
        <p:grpSpPr>
          <a:xfrm>
            <a:off x="5902150" y="1338943"/>
            <a:ext cx="4580794" cy="3903633"/>
            <a:chOff x="5646145" y="1516660"/>
            <a:chExt cx="4600197" cy="379492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6E3ABABD-1ADD-994B-8B44-DA5743EFFAC2}"/>
                </a:ext>
              </a:extLst>
            </p:cNvPr>
            <p:cNvSpPr/>
            <p:nvPr/>
          </p:nvSpPr>
          <p:spPr>
            <a:xfrm>
              <a:off x="5652553" y="1516660"/>
              <a:ext cx="4587382" cy="3794928"/>
            </a:xfrm>
            <a:prstGeom prst="roundRect">
              <a:avLst>
                <a:gd name="adj" fmla="val 2935"/>
              </a:avLst>
            </a:prstGeom>
            <a:solidFill>
              <a:schemeClr val="bg1">
                <a:lumMod val="50000"/>
                <a:alpha val="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45720" rIns="91440" bIns="1800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i="1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88A74EC-7063-47E8-AB51-7799C911AD91}"/>
                </a:ext>
              </a:extLst>
            </p:cNvPr>
            <p:cNvSpPr txBox="1"/>
            <p:nvPr/>
          </p:nvSpPr>
          <p:spPr>
            <a:xfrm>
              <a:off x="5652553" y="1612164"/>
              <a:ext cx="45937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i="1" dirty="0">
                  <a:latin typeface="+mj-lt"/>
                </a:rPr>
                <a:t>Incidence of SSIs with PICO</a:t>
              </a:r>
              <a:r>
                <a:rPr lang="en-GB" sz="1000" i="1" baseline="30000" dirty="0">
                  <a:solidFill>
                    <a:srgbClr val="FF9E18"/>
                  </a:solidFill>
                  <a:latin typeface="+mj-lt"/>
                  <a:ea typeface="Verdana" panose="020B0604030504040204" pitchFamily="34" charset="0"/>
                </a:rPr>
                <a:t>◊</a:t>
              </a:r>
              <a:r>
                <a:rPr lang="en-GB" sz="1000" i="1" dirty="0">
                  <a:latin typeface="+mj-lt"/>
                  <a:ea typeface="Verdana" panose="020B0604030504040204" pitchFamily="34" charset="0"/>
                </a:rPr>
                <a:t> </a:t>
              </a:r>
              <a:r>
                <a:rPr lang="en-GB" sz="1000" i="1" dirty="0" err="1">
                  <a:latin typeface="+mj-lt"/>
                </a:rPr>
                <a:t>sNPWT</a:t>
              </a:r>
              <a:r>
                <a:rPr lang="en-GB" sz="1000" i="1" dirty="0">
                  <a:latin typeface="+mj-lt"/>
                </a:rPr>
                <a:t> (n=53) </a:t>
              </a:r>
            </a:p>
            <a:p>
              <a:pPr algn="ctr"/>
              <a:r>
                <a:rPr lang="en-GB" sz="1000" i="1" dirty="0">
                  <a:latin typeface="+mj-lt"/>
                </a:rPr>
                <a:t>(within 30 days of surgery)</a:t>
              </a:r>
              <a:endParaRPr lang="en-US" sz="1000" i="1" dirty="0">
                <a:latin typeface="+mj-lt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DC5CFA6-6987-A345-A22F-AB20483D2471}"/>
                </a:ext>
              </a:extLst>
            </p:cNvPr>
            <p:cNvGrpSpPr/>
            <p:nvPr/>
          </p:nvGrpSpPr>
          <p:grpSpPr>
            <a:xfrm>
              <a:off x="5646145" y="2005040"/>
              <a:ext cx="4404592" cy="3196609"/>
              <a:chOff x="5646145" y="2005040"/>
              <a:chExt cx="4404592" cy="319660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AA3E73-C4B2-5E4A-A61F-FA29A03B4EC3}"/>
                  </a:ext>
                </a:extLst>
              </p:cNvPr>
              <p:cNvSpPr txBox="1"/>
              <p:nvPr/>
            </p:nvSpPr>
            <p:spPr>
              <a:xfrm rot="16200000">
                <a:off x="4445470" y="3337384"/>
                <a:ext cx="2783163" cy="381813"/>
              </a:xfrm>
              <a:prstGeom prst="rect">
                <a:avLst/>
              </a:prstGeom>
              <a:noFill/>
            </p:spPr>
            <p:txBody>
              <a:bodyPr wrap="square" tIns="180000" rtlCol="0">
                <a:spAutoFit/>
              </a:bodyPr>
              <a:lstStyle/>
              <a:p>
                <a:pPr algn="ctr"/>
                <a:r>
                  <a:rPr lang="en-GB" sz="1000" b="1" dirty="0"/>
                  <a:t>Incidence of infection (%)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CD33C7C-2F78-484C-ADC4-8DA14D291CB5}"/>
                  </a:ext>
                </a:extLst>
              </p:cNvPr>
              <p:cNvGrpSpPr/>
              <p:nvPr/>
            </p:nvGrpSpPr>
            <p:grpSpPr>
              <a:xfrm>
                <a:off x="6026961" y="2005040"/>
                <a:ext cx="4023776" cy="3196609"/>
                <a:chOff x="6026961" y="2005040"/>
                <a:chExt cx="4023776" cy="3196609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C08CFAB-8A7E-E14E-8F93-4352A35CCA69}"/>
                    </a:ext>
                  </a:extLst>
                </p:cNvPr>
                <p:cNvSpPr txBox="1"/>
                <p:nvPr/>
              </p:nvSpPr>
              <p:spPr>
                <a:xfrm>
                  <a:off x="6026961" y="2005040"/>
                  <a:ext cx="337233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10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6EB0819-C2CB-3D46-BD3A-B3C77703C25A}"/>
                    </a:ext>
                  </a:extLst>
                </p:cNvPr>
                <p:cNvSpPr txBox="1"/>
                <p:nvPr/>
              </p:nvSpPr>
              <p:spPr>
                <a:xfrm>
                  <a:off x="6026961" y="2561015"/>
                  <a:ext cx="337233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8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91AE2ACB-0CA8-8C42-9F15-A746E1298425}"/>
                    </a:ext>
                  </a:extLst>
                </p:cNvPr>
                <p:cNvSpPr txBox="1"/>
                <p:nvPr/>
              </p:nvSpPr>
              <p:spPr>
                <a:xfrm>
                  <a:off x="6026961" y="3116990"/>
                  <a:ext cx="337233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6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31DB2DF-37DE-D94C-A8D4-D30D9181926D}"/>
                    </a:ext>
                  </a:extLst>
                </p:cNvPr>
                <p:cNvSpPr txBox="1"/>
                <p:nvPr/>
              </p:nvSpPr>
              <p:spPr>
                <a:xfrm>
                  <a:off x="6026961" y="3672965"/>
                  <a:ext cx="337233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4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991898F3-FEF7-0047-AFA5-4BDFE3610457}"/>
                    </a:ext>
                  </a:extLst>
                </p:cNvPr>
                <p:cNvSpPr txBox="1"/>
                <p:nvPr/>
              </p:nvSpPr>
              <p:spPr>
                <a:xfrm>
                  <a:off x="6026961" y="4228940"/>
                  <a:ext cx="337233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2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76F4FE8-4938-184D-A77B-7767CEDC5633}"/>
                    </a:ext>
                  </a:extLst>
                </p:cNvPr>
                <p:cNvSpPr txBox="1"/>
                <p:nvPr/>
              </p:nvSpPr>
              <p:spPr>
                <a:xfrm>
                  <a:off x="6026961" y="4784914"/>
                  <a:ext cx="337233" cy="246221"/>
                </a:xfrm>
                <a:prstGeom prst="rect">
                  <a:avLst/>
                </a:prstGeom>
                <a:noFill/>
              </p:spPr>
              <p:txBody>
                <a:bodyPr wrap="square" rIns="72000" rtlCol="0">
                  <a:spAutoFit/>
                </a:bodyPr>
                <a:lstStyle/>
                <a:p>
                  <a:pPr algn="r"/>
                  <a:r>
                    <a:rPr lang="en-GB" sz="1000" dirty="0"/>
                    <a:t>0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732A661A-9007-714C-9FBC-6E60BD4BB2D8}"/>
                    </a:ext>
                  </a:extLst>
                </p:cNvPr>
                <p:cNvSpPr txBox="1"/>
                <p:nvPr/>
              </p:nvSpPr>
              <p:spPr>
                <a:xfrm>
                  <a:off x="6482885" y="4928891"/>
                  <a:ext cx="1220793" cy="272758"/>
                </a:xfrm>
                <a:prstGeom prst="rect">
                  <a:avLst/>
                </a:prstGeom>
                <a:noFill/>
              </p:spPr>
              <p:txBody>
                <a:bodyPr wrap="square" tIns="72000" rtlCol="0">
                  <a:spAutoFit/>
                </a:bodyPr>
                <a:lstStyle/>
                <a:p>
                  <a:pPr algn="ctr"/>
                  <a:r>
                    <a:rPr lang="en-GB" sz="1000" b="1" dirty="0"/>
                    <a:t>Total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BD158D2-00CF-C945-A937-0CB7AC6AA49A}"/>
                    </a:ext>
                  </a:extLst>
                </p:cNvPr>
                <p:cNvSpPr/>
                <p:nvPr/>
              </p:nvSpPr>
              <p:spPr>
                <a:xfrm>
                  <a:off x="6751828" y="2833064"/>
                  <a:ext cx="682906" cy="2086807"/>
                </a:xfrm>
                <a:prstGeom prst="rect">
                  <a:avLst/>
                </a:prstGeom>
                <a:solidFill>
                  <a:srgbClr val="00729C"/>
                </a:solidFill>
                <a:ln w="3175">
                  <a:solidFill>
                    <a:srgbClr val="00729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10800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1200" dirty="0">
                      <a:solidFill>
                        <a:schemeClr val="bg1"/>
                      </a:solidFill>
                    </a:rPr>
                    <a:t>7.5%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1A27E52C-1636-3B43-B243-3B6AAFCC90A5}"/>
                    </a:ext>
                  </a:extLst>
                </p:cNvPr>
                <p:cNvSpPr txBox="1"/>
                <p:nvPr/>
              </p:nvSpPr>
              <p:spPr>
                <a:xfrm>
                  <a:off x="7642246" y="4928891"/>
                  <a:ext cx="1220793" cy="272758"/>
                </a:xfrm>
                <a:prstGeom prst="rect">
                  <a:avLst/>
                </a:prstGeom>
                <a:noFill/>
              </p:spPr>
              <p:txBody>
                <a:bodyPr wrap="square" tIns="72000" rtlCol="0">
                  <a:spAutoFit/>
                </a:bodyPr>
                <a:lstStyle/>
                <a:p>
                  <a:pPr algn="ctr"/>
                  <a:r>
                    <a:rPr lang="en-GB" sz="1000" b="1" dirty="0"/>
                    <a:t>Superficial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A5F8C92-2D60-6F44-AEC2-00FED9AC61D1}"/>
                    </a:ext>
                  </a:extLst>
                </p:cNvPr>
                <p:cNvSpPr/>
                <p:nvPr/>
              </p:nvSpPr>
              <p:spPr>
                <a:xfrm>
                  <a:off x="7911189" y="3862556"/>
                  <a:ext cx="682906" cy="1057315"/>
                </a:xfrm>
                <a:prstGeom prst="rect">
                  <a:avLst/>
                </a:prstGeom>
                <a:solidFill>
                  <a:srgbClr val="00729C">
                    <a:alpha val="50196"/>
                  </a:srgbClr>
                </a:solidFill>
                <a:ln w="3175">
                  <a:solidFill>
                    <a:srgbClr val="00729C">
                      <a:alpha val="50196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14400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1200" dirty="0">
                      <a:solidFill>
                        <a:schemeClr val="tx1"/>
                      </a:solidFill>
                    </a:rPr>
                    <a:t>3.8%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8CEF255-5613-5949-9FE2-E00DF58A523E}"/>
                    </a:ext>
                  </a:extLst>
                </p:cNvPr>
                <p:cNvSpPr txBox="1"/>
                <p:nvPr/>
              </p:nvSpPr>
              <p:spPr>
                <a:xfrm>
                  <a:off x="8801607" y="4928891"/>
                  <a:ext cx="1220793" cy="272758"/>
                </a:xfrm>
                <a:prstGeom prst="rect">
                  <a:avLst/>
                </a:prstGeom>
                <a:noFill/>
              </p:spPr>
              <p:txBody>
                <a:bodyPr wrap="square" tIns="72000" rtlCol="0">
                  <a:spAutoFit/>
                </a:bodyPr>
                <a:lstStyle/>
                <a:p>
                  <a:pPr algn="ctr"/>
                  <a:r>
                    <a:rPr lang="en-GB" sz="1000" b="1" dirty="0"/>
                    <a:t>Deep</a:t>
                  </a: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72E76ED8-848A-3147-928A-3252C403640E}"/>
                    </a:ext>
                  </a:extLst>
                </p:cNvPr>
                <p:cNvSpPr/>
                <p:nvPr/>
              </p:nvSpPr>
              <p:spPr>
                <a:xfrm>
                  <a:off x="9070550" y="3862556"/>
                  <a:ext cx="682906" cy="1057315"/>
                </a:xfrm>
                <a:prstGeom prst="rect">
                  <a:avLst/>
                </a:prstGeom>
                <a:solidFill>
                  <a:srgbClr val="00729C">
                    <a:alpha val="25098"/>
                  </a:srgbClr>
                </a:solidFill>
                <a:ln w="3175">
                  <a:solidFill>
                    <a:srgbClr val="00729C">
                      <a:alpha val="25098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10800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GB" sz="1200" dirty="0">
                      <a:solidFill>
                        <a:schemeClr val="tx1"/>
                      </a:solidFill>
                    </a:rPr>
                    <a:t>3.8%</a:t>
                  </a: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D4ADBAEA-5FB2-3442-A19F-6904C2199359}"/>
                    </a:ext>
                  </a:extLst>
                </p:cNvPr>
                <p:cNvGrpSpPr/>
                <p:nvPr/>
              </p:nvGrpSpPr>
              <p:grpSpPr>
                <a:xfrm>
                  <a:off x="6355682" y="2136711"/>
                  <a:ext cx="3695055" cy="2783160"/>
                  <a:chOff x="6355682" y="2136711"/>
                  <a:chExt cx="3695055" cy="278316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2544122A-8F95-8E4B-8013-5E8F269D694F}"/>
                      </a:ext>
                    </a:extLst>
                  </p:cNvPr>
                  <p:cNvGrpSpPr/>
                  <p:nvPr/>
                </p:nvGrpSpPr>
                <p:grpSpPr>
                  <a:xfrm>
                    <a:off x="6355682" y="2137462"/>
                    <a:ext cx="84929" cy="2225927"/>
                    <a:chOff x="6355682" y="2137462"/>
                    <a:chExt cx="3695055" cy="2225927"/>
                  </a:xfrm>
                </p:grpSpPr>
                <p:cxnSp>
                  <p:nvCxnSpPr>
                    <p:cNvPr id="41" name="Straight Connector 40">
                      <a:extLst>
                        <a:ext uri="{FF2B5EF4-FFF2-40B4-BE49-F238E27FC236}">
                          <a16:creationId xmlns:a16="http://schemas.microsoft.com/office/drawing/2014/main" id="{72F66BAA-565F-E341-BD55-2920127EFB2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55682" y="2137462"/>
                      <a:ext cx="369505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Straight Connector 41">
                      <a:extLst>
                        <a:ext uri="{FF2B5EF4-FFF2-40B4-BE49-F238E27FC236}">
                          <a16:creationId xmlns:a16="http://schemas.microsoft.com/office/drawing/2014/main" id="{36E16057-C7EE-1B4A-9CF5-341585440F7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55682" y="2693944"/>
                      <a:ext cx="369505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Straight Connector 42">
                      <a:extLst>
                        <a:ext uri="{FF2B5EF4-FFF2-40B4-BE49-F238E27FC236}">
                          <a16:creationId xmlns:a16="http://schemas.microsoft.com/office/drawing/2014/main" id="{0CEDD983-40AA-2647-A03C-C4D4936D8B9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55682" y="3250426"/>
                      <a:ext cx="369505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743F8E58-3F01-084C-8C5A-8CD915F70D6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55682" y="3806907"/>
                      <a:ext cx="369505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CAFEE9C0-36CE-BC45-97DE-E08EAD7FAE2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355682" y="4363389"/>
                      <a:ext cx="369505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1BFF00B1-6FE8-EA47-A247-D411CA259E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55682" y="4919871"/>
                    <a:ext cx="3695055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D1D2040F-1654-F448-938E-7730541A7FA8}"/>
                      </a:ext>
                    </a:extLst>
                  </p:cNvPr>
                  <p:cNvCxnSpPr/>
                  <p:nvPr/>
                </p:nvCxnSpPr>
                <p:spPr>
                  <a:xfrm>
                    <a:off x="6440611" y="2136711"/>
                    <a:ext cx="0" cy="278316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146107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276-ACF6-4A22-98FD-5C2FE9AE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7889221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 err="1"/>
              <a:t>Dingemans</a:t>
            </a:r>
            <a:r>
              <a:rPr lang="en-GB" sz="2400" b="0" dirty="0"/>
              <a:t> SA, </a:t>
            </a:r>
            <a:r>
              <a:rPr lang="en-GB" sz="2400" b="0" i="1" dirty="0"/>
              <a:t>et al</a:t>
            </a:r>
            <a:r>
              <a:rPr lang="en-GB" sz="2400" b="0" dirty="0"/>
              <a:t>. 2018</a:t>
            </a:r>
            <a:r>
              <a:rPr lang="en-GB" sz="2400" b="0" baseline="30000" dirty="0"/>
              <a:t>11</a:t>
            </a:r>
            <a:br>
              <a:rPr lang="en-GB" b="0" dirty="0"/>
            </a:br>
            <a:r>
              <a:rPr lang="en-GB" sz="1800" b="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59DC1-6BA4-4570-A5ED-9F49279A1C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2499" y="1252551"/>
            <a:ext cx="10639265" cy="670440"/>
          </a:xfrm>
        </p:spPr>
        <p:txBody>
          <a:bodyPr wrap="square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1E0B45-3E00-9F4E-B764-1B28A77B00D5}"/>
              </a:ext>
            </a:extLst>
          </p:cNvPr>
          <p:cNvGrpSpPr/>
          <p:nvPr/>
        </p:nvGrpSpPr>
        <p:grpSpPr>
          <a:xfrm>
            <a:off x="1844335" y="2669066"/>
            <a:ext cx="8503330" cy="1800000"/>
            <a:chOff x="1844335" y="2581910"/>
            <a:chExt cx="8503330" cy="180000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36E1895-FEFC-4949-A928-01101D2672B4}"/>
                </a:ext>
              </a:extLst>
            </p:cNvPr>
            <p:cNvSpPr/>
            <p:nvPr/>
          </p:nvSpPr>
          <p:spPr>
            <a:xfrm>
              <a:off x="1844335" y="2581910"/>
              <a:ext cx="8503330" cy="1800000"/>
            </a:xfrm>
            <a:prstGeom prst="round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rgbClr val="FFFFFF"/>
                </a:solidFill>
              </a:endParaRPr>
            </a:p>
            <a:p>
              <a:pPr algn="ctr"/>
              <a:endParaRPr lang="en-GB" dirty="0">
                <a:solidFill>
                  <a:srgbClr val="FFFFFF"/>
                </a:solidFill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EFF0057-6324-4B3F-BA83-A087F08D5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7597" y="2741680"/>
              <a:ext cx="1200329" cy="1200329"/>
            </a:xfrm>
            <a:prstGeom prst="rect">
              <a:avLst/>
            </a:prstGeom>
            <a:solidFill>
              <a:schemeClr val="accent1"/>
            </a:solidFill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D2932D-48B2-41F8-814A-F3579079109E}"/>
                </a:ext>
              </a:extLst>
            </p:cNvPr>
            <p:cNvSpPr txBox="1"/>
            <p:nvPr/>
          </p:nvSpPr>
          <p:spPr>
            <a:xfrm>
              <a:off x="3489609" y="2622380"/>
              <a:ext cx="6858056" cy="1719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solidFill>
                    <a:srgbClr val="FFFFFF"/>
                  </a:solidFill>
                </a:rPr>
                <a:t>Prophylactic use of PICO</a:t>
              </a:r>
              <a:r>
                <a:rPr lang="en-US" baseline="30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US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</a:rPr>
                <a:t>sNPWT</a:t>
              </a:r>
              <a:r>
                <a:rPr lang="en-US" dirty="0">
                  <a:solidFill>
                    <a:srgbClr val="FFFFFF"/>
                  </a:solidFill>
                </a:rPr>
                <a:t> reduced the incidence of SSIs, compared to matched controls, in patients undergoing major foot and ankle surgery. </a:t>
              </a:r>
              <a:r>
                <a:rPr lang="en-US" b="1" dirty="0">
                  <a:solidFill>
                    <a:srgbClr val="FFFFFF"/>
                  </a:solidFill>
                </a:rPr>
                <a:t>Patient satisfaction </a:t>
              </a:r>
              <a:r>
                <a:rPr lang="en-US" dirty="0">
                  <a:solidFill>
                    <a:srgbClr val="FFFFFF"/>
                  </a:solidFill>
                </a:rPr>
                <a:t>with PICO </a:t>
              </a:r>
              <a:r>
                <a:rPr lang="en-US" dirty="0" err="1">
                  <a:solidFill>
                    <a:srgbClr val="FFFFFF"/>
                  </a:solidFill>
                </a:rPr>
                <a:t>sNPWT</a:t>
              </a:r>
              <a:r>
                <a:rPr lang="en-US" dirty="0">
                  <a:solidFill>
                    <a:srgbClr val="FFFFFF"/>
                  </a:solidFill>
                </a:rPr>
                <a:t> was </a:t>
              </a:r>
              <a:r>
                <a:rPr lang="en-US" b="1" dirty="0">
                  <a:solidFill>
                    <a:srgbClr val="FFFFFF"/>
                  </a:solidFill>
                </a:rPr>
                <a:t>high</a:t>
              </a:r>
              <a:r>
                <a:rPr lang="en-US" dirty="0">
                  <a:solidFill>
                    <a:srgbClr val="FFFFFF"/>
                  </a:solidFill>
                </a:rPr>
                <a:t> in this pilot study.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6B881-2B6A-7D43-872D-17AEFA7BA015}"/>
              </a:ext>
            </a:extLst>
          </p:cNvPr>
          <p:cNvGrpSpPr/>
          <p:nvPr/>
        </p:nvGrpSpPr>
        <p:grpSpPr>
          <a:xfrm>
            <a:off x="8702369" y="239974"/>
            <a:ext cx="1865534" cy="464471"/>
            <a:chOff x="8702369" y="239974"/>
            <a:chExt cx="1865534" cy="46447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84E85E-826B-5245-98D2-7F786640C3F9}"/>
                </a:ext>
              </a:extLst>
            </p:cNvPr>
            <p:cNvSpPr txBox="1"/>
            <p:nvPr/>
          </p:nvSpPr>
          <p:spPr>
            <a:xfrm>
              <a:off x="9019903" y="303062"/>
              <a:ext cx="1548000" cy="338295"/>
            </a:xfrm>
            <a:prstGeom prst="roundRect">
              <a:avLst>
                <a:gd name="adj" fmla="val 24767"/>
              </a:avLst>
            </a:prstGeom>
            <a:solidFill>
              <a:schemeClr val="accent5"/>
            </a:solidFill>
          </p:spPr>
          <p:txBody>
            <a:bodyPr wrap="square" lIns="108000" tIns="0" rIns="0" bIns="18000" rtlCol="0" anchor="ctr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900" b="1" dirty="0">
                  <a:solidFill>
                    <a:schemeClr val="bg1"/>
                  </a:solidFill>
                </a:rPr>
                <a:t>Foot &amp; ankle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B27794C-36DA-104F-A653-464DEE2CEDF5}"/>
                </a:ext>
              </a:extLst>
            </p:cNvPr>
            <p:cNvSpPr/>
            <p:nvPr/>
          </p:nvSpPr>
          <p:spPr>
            <a:xfrm>
              <a:off x="8702369" y="239974"/>
              <a:ext cx="466215" cy="464471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44017FB-9FE1-6F4C-9090-5AE105BAE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6139" y="302872"/>
              <a:ext cx="338674" cy="338674"/>
            </a:xfrm>
            <a:prstGeom prst="rect">
              <a:avLst/>
            </a:prstGeom>
            <a:noFill/>
          </p:spPr>
        </p:pic>
      </p:grpSp>
      <p:sp>
        <p:nvSpPr>
          <p:cNvPr id="19" name="TextBox 18">
            <a:hlinkClick r:id="rId5" action="ppaction://hlinksldjump"/>
            <a:extLst>
              <a:ext uri="{FF2B5EF4-FFF2-40B4-BE49-F238E27FC236}">
                <a16:creationId xmlns:a16="http://schemas.microsoft.com/office/drawing/2014/main" id="{D215F075-8DD6-0F4B-A98F-9850B4D15E52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98E62589-6227-3942-B6BF-3B6D034F9C9C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28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05236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1876-3540-4028-B863-0E31128A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9298717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Summary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2670EA9-F75C-AB4B-973E-16A971020396}"/>
              </a:ext>
            </a:extLst>
          </p:cNvPr>
          <p:cNvGrpSpPr/>
          <p:nvPr/>
        </p:nvGrpSpPr>
        <p:grpSpPr>
          <a:xfrm>
            <a:off x="6129250" y="1051353"/>
            <a:ext cx="5437909" cy="4874347"/>
            <a:chOff x="6096000" y="1001478"/>
            <a:chExt cx="5437909" cy="487434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E4EC72-3FF5-4122-BD30-A575A8F4EC5F}"/>
                </a:ext>
              </a:extLst>
            </p:cNvPr>
            <p:cNvSpPr txBox="1"/>
            <p:nvPr/>
          </p:nvSpPr>
          <p:spPr>
            <a:xfrm>
              <a:off x="6416252" y="2448255"/>
              <a:ext cx="5084407" cy="3181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1600" b="1" dirty="0"/>
                <a:t>These studies have demonstrated </a:t>
              </a:r>
              <a:br>
                <a:rPr lang="en-GB" sz="1600" b="1" dirty="0"/>
              </a:br>
              <a:r>
                <a:rPr lang="en-GB" sz="1600" b="1" dirty="0"/>
                <a:t>that, compared with standard dressings, use of PICO</a:t>
              </a:r>
              <a:r>
                <a:rPr lang="en-GB" sz="1600" b="1" baseline="30000" dirty="0">
                  <a:solidFill>
                    <a:schemeClr val="tx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◊</a:t>
              </a:r>
              <a:r>
                <a:rPr lang="en-GB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n-GB" sz="1600" b="1" dirty="0" err="1"/>
                <a:t>sNPWT</a:t>
              </a:r>
              <a:r>
                <a:rPr lang="en-GB" sz="1600" b="1" dirty="0"/>
                <a:t> can reduce:</a:t>
              </a:r>
            </a:p>
            <a:p>
              <a:pPr marL="252000" lvl="0" indent="-252000">
                <a:lnSpc>
                  <a:spcPct val="120000"/>
                </a:lnSpc>
                <a:spcBef>
                  <a:spcPts val="600"/>
                </a:spcBef>
                <a:buFont typeface="Wingdings" pitchFamily="2" charset="2"/>
                <a:buChar char="ü"/>
                <a:defRPr/>
              </a:pPr>
              <a:r>
                <a:rPr lang="en-GB" sz="1600" dirty="0"/>
                <a:t>Incidence of overall SSCs</a:t>
              </a:r>
              <a:r>
                <a:rPr lang="en-GB" sz="1600" baseline="30000" dirty="0"/>
                <a:t>1,3,4,7,10</a:t>
              </a:r>
            </a:p>
            <a:p>
              <a:pPr marL="252000" lvl="0" indent="-252000">
                <a:lnSpc>
                  <a:spcPct val="120000"/>
                </a:lnSpc>
                <a:spcBef>
                  <a:spcPts val="600"/>
                </a:spcBef>
                <a:buFont typeface="Wingdings" pitchFamily="2" charset="2"/>
                <a:buChar char="ü"/>
                <a:defRPr/>
              </a:pPr>
              <a:r>
                <a:rPr lang="en-GB" sz="1600" dirty="0"/>
                <a:t>Incidence of SSIs</a:t>
              </a:r>
              <a:r>
                <a:rPr lang="en-GB" sz="1600" baseline="30000" dirty="0"/>
                <a:t>2,6,7,9–11</a:t>
              </a:r>
            </a:p>
            <a:p>
              <a:pPr marL="252000" lvl="0" indent="-252000">
                <a:lnSpc>
                  <a:spcPct val="120000"/>
                </a:lnSpc>
                <a:spcBef>
                  <a:spcPts val="600"/>
                </a:spcBef>
                <a:buFont typeface="Wingdings" pitchFamily="2" charset="2"/>
                <a:buChar char="ü"/>
                <a:defRPr/>
              </a:pPr>
              <a:r>
                <a:rPr lang="en-GB" sz="1600" dirty="0"/>
                <a:t>Length of hospital stay</a:t>
              </a:r>
              <a:r>
                <a:rPr lang="en-GB" sz="1600" baseline="30000" dirty="0"/>
                <a:t>1,3</a:t>
              </a:r>
            </a:p>
            <a:p>
              <a:pPr marL="252000" indent="-252000">
                <a:lnSpc>
                  <a:spcPct val="120000"/>
                </a:lnSpc>
                <a:spcBef>
                  <a:spcPts val="600"/>
                </a:spcBef>
                <a:buFont typeface="Wingdings" pitchFamily="2" charset="2"/>
                <a:buChar char="ü"/>
                <a:defRPr/>
              </a:pPr>
              <a:r>
                <a:rPr lang="en-US" sz="1600" dirty="0"/>
                <a:t>Incidence of skin necrosis</a:t>
              </a:r>
              <a:r>
                <a:rPr lang="en-GB" sz="1600" baseline="30000" dirty="0"/>
                <a:t>4</a:t>
              </a:r>
              <a:endParaRPr lang="en-US" sz="1600" dirty="0"/>
            </a:p>
            <a:p>
              <a:pPr marL="252000" indent="-252000">
                <a:lnSpc>
                  <a:spcPct val="120000"/>
                </a:lnSpc>
                <a:spcBef>
                  <a:spcPts val="600"/>
                </a:spcBef>
                <a:buFont typeface="Wingdings" pitchFamily="2" charset="2"/>
                <a:buChar char="ü"/>
                <a:defRPr/>
              </a:pPr>
              <a:r>
                <a:rPr lang="en-US" sz="1600" dirty="0"/>
                <a:t>Incidence of wound dehiscence</a:t>
              </a:r>
              <a:r>
                <a:rPr lang="en-GB" sz="1600" baseline="30000" dirty="0"/>
                <a:t>4</a:t>
              </a:r>
            </a:p>
            <a:p>
              <a:pPr marL="252000" lvl="0" indent="-252000">
                <a:lnSpc>
                  <a:spcPct val="120000"/>
                </a:lnSpc>
                <a:spcBef>
                  <a:spcPts val="600"/>
                </a:spcBef>
                <a:buFont typeface="Wingdings" pitchFamily="2" charset="2"/>
                <a:buChar char="ü"/>
                <a:defRPr/>
              </a:pPr>
              <a:r>
                <a:rPr lang="en-GB" sz="1600" dirty="0"/>
                <a:t>Costs of overall treatment</a:t>
              </a:r>
              <a:r>
                <a:rPr lang="en-GB" sz="1600" baseline="30000" dirty="0"/>
                <a:t>1,5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6585FC7-6BF8-5B4E-B530-B688C00831FC}"/>
                </a:ext>
              </a:extLst>
            </p:cNvPr>
            <p:cNvGrpSpPr/>
            <p:nvPr/>
          </p:nvGrpSpPr>
          <p:grpSpPr>
            <a:xfrm>
              <a:off x="6096000" y="1001478"/>
              <a:ext cx="5437909" cy="4874347"/>
              <a:chOff x="6096000" y="885103"/>
              <a:chExt cx="5437909" cy="4874347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7330E369-C998-4873-B9CA-2FD23C219040}"/>
                  </a:ext>
                </a:extLst>
              </p:cNvPr>
              <p:cNvSpPr/>
              <p:nvPr/>
            </p:nvSpPr>
            <p:spPr>
              <a:xfrm>
                <a:off x="6096000" y="1559682"/>
                <a:ext cx="5437909" cy="4199768"/>
              </a:xfrm>
              <a:prstGeom prst="roundRect">
                <a:avLst>
                  <a:gd name="adj" fmla="val 4885"/>
                </a:avLst>
              </a:prstGeom>
              <a:noFill/>
              <a:ln w="50800">
                <a:solidFill>
                  <a:srgbClr val="0072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026CCCD-CED1-EF47-A1EF-521D5CBAE462}"/>
                  </a:ext>
                </a:extLst>
              </p:cNvPr>
              <p:cNvGrpSpPr/>
              <p:nvPr/>
            </p:nvGrpSpPr>
            <p:grpSpPr>
              <a:xfrm>
                <a:off x="8129565" y="885103"/>
                <a:ext cx="1370779" cy="1370779"/>
                <a:chOff x="8128820" y="885103"/>
                <a:chExt cx="1370779" cy="1370779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47170A40-7203-475B-9ABD-98B515F34E99}"/>
                    </a:ext>
                  </a:extLst>
                </p:cNvPr>
                <p:cNvSpPr/>
                <p:nvPr/>
              </p:nvSpPr>
              <p:spPr>
                <a:xfrm>
                  <a:off x="8128820" y="885103"/>
                  <a:ext cx="1370779" cy="1370779"/>
                </a:xfrm>
                <a:prstGeom prst="ellipse">
                  <a:avLst/>
                </a:prstGeom>
                <a:solidFill>
                  <a:srgbClr val="00729C"/>
                </a:solidFill>
                <a:ln w="508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4EC41584-7118-41CC-845F-FF6474321E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71630" y="1098550"/>
                  <a:ext cx="886648" cy="9222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20D54-6B3B-47AE-9819-9ECDA916CE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0772" y="1736742"/>
            <a:ext cx="5437909" cy="2190793"/>
          </a:xfrm>
        </p:spPr>
        <p:txBody>
          <a:bodyPr wrap="square">
            <a:spAutoFit/>
          </a:bodyPr>
          <a:lstStyle/>
          <a:p>
            <a:pPr marL="252000" indent="-252000">
              <a:lnSpc>
                <a:spcPct val="120000"/>
              </a:lnSpc>
              <a:buFont typeface="Wingdings" pitchFamily="2" charset="2"/>
              <a:buChar char="§"/>
            </a:pPr>
            <a:r>
              <a:rPr lang="en-GB" dirty="0"/>
              <a:t>SSCs and SSIs are a challenge to healthcare systems, and rates are high among high-risk orthopaedic surgery patients</a:t>
            </a:r>
            <a:r>
              <a:rPr lang="en-GB" baseline="30000" dirty="0"/>
              <a:t>2</a:t>
            </a:r>
            <a:endParaRPr lang="en-GB" dirty="0"/>
          </a:p>
          <a:p>
            <a:pPr marL="252000" indent="-252000">
              <a:lnSpc>
                <a:spcPct val="120000"/>
              </a:lnSpc>
              <a:buFont typeface="Wingdings" pitchFamily="2" charset="2"/>
              <a:buChar char="§"/>
            </a:pPr>
            <a:r>
              <a:rPr lang="en-GB" dirty="0"/>
              <a:t>Several studies have been conducted across orthopaedic surgeries including primary </a:t>
            </a:r>
            <a:br>
              <a:rPr lang="en-GB" dirty="0"/>
            </a:br>
            <a:r>
              <a:rPr lang="en-GB" dirty="0"/>
              <a:t>and revision arthroplasties in hips, knees, ankles and feet</a:t>
            </a:r>
            <a:r>
              <a:rPr lang="en-GB" baseline="30000" dirty="0"/>
              <a:t>1,3,4,6–11</a:t>
            </a:r>
          </a:p>
        </p:txBody>
      </p:sp>
      <p:sp>
        <p:nvSpPr>
          <p:cNvPr id="13" name="TextBox 12">
            <a:hlinkClick r:id="rId4" action="ppaction://hlinksldjump"/>
            <a:extLst>
              <a:ext uri="{FF2B5EF4-FFF2-40B4-BE49-F238E27FC236}">
                <a16:creationId xmlns:a16="http://schemas.microsoft.com/office/drawing/2014/main" id="{11B5844A-E854-F346-8D94-140FF911BEE3}"/>
              </a:ext>
            </a:extLst>
          </p:cNvPr>
          <p:cNvSpPr txBox="1"/>
          <p:nvPr/>
        </p:nvSpPr>
        <p:spPr>
          <a:xfrm>
            <a:off x="10680746" y="6396875"/>
            <a:ext cx="922691" cy="162403"/>
          </a:xfrm>
          <a:prstGeom prst="roundRect">
            <a:avLst>
              <a:gd name="adj" fmla="val 34365"/>
            </a:avLst>
          </a:prstGeom>
          <a:solidFill>
            <a:srgbClr val="00729C"/>
          </a:solidFill>
          <a:scene3d>
            <a:camera prst="orthographicFront"/>
            <a:lightRig rig="soft" dir="t"/>
          </a:scene3d>
          <a:sp3d prstMaterial="matte">
            <a:bevelT w="25400"/>
            <a:contourClr>
              <a:srgbClr val="FF9E18"/>
            </a:contourClr>
          </a:sp3d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GB" sz="800" dirty="0">
                <a:solidFill>
                  <a:schemeClr val="bg1"/>
                </a:solidFill>
              </a:rPr>
              <a:t>Back to studies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AA6C249-487F-4A5E-8670-048530D50F8C}"/>
              </a:ext>
            </a:extLst>
          </p:cNvPr>
          <p:cNvSpPr txBox="1">
            <a:spLocks/>
          </p:cNvSpPr>
          <p:nvPr/>
        </p:nvSpPr>
        <p:spPr>
          <a:xfrm>
            <a:off x="11621996" y="6362180"/>
            <a:ext cx="570004" cy="2308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0E99F9-58F0-4AF2-A985-BDC45D75003F}" type="slidenum">
              <a:rPr lang="en-GB" sz="900" smtClean="0"/>
              <a:pPr/>
              <a:t>29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25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9F075-8F0A-4330-819B-04244C4B4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49341"/>
            <a:ext cx="10323576" cy="83968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b="0" dirty="0"/>
              <a:t>References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EEBE4-A3BF-47DA-8EE5-CD0BC84236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368000"/>
            <a:ext cx="11070000" cy="4627805"/>
          </a:xfrm>
        </p:spPr>
        <p:txBody>
          <a:bodyPr wrap="square">
            <a:spAutoFit/>
          </a:bodyPr>
          <a:lstStyle/>
          <a:p>
            <a:pPr marL="252000" indent="-252000">
              <a:lnSpc>
                <a:spcPct val="120000"/>
              </a:lnSpc>
              <a:spcAft>
                <a:spcPts val="600"/>
              </a:spcAft>
              <a:buAutoNum type="arabicPeriod"/>
            </a:pPr>
            <a:r>
              <a:rPr lang="en-US" sz="1000" dirty="0" err="1">
                <a:solidFill>
                  <a:srgbClr val="717275"/>
                </a:solidFill>
              </a:rPr>
              <a:t>Karlakki</a:t>
            </a:r>
            <a:r>
              <a:rPr lang="en-US" sz="1000" dirty="0">
                <a:solidFill>
                  <a:srgbClr val="717275"/>
                </a:solidFill>
              </a:rPr>
              <a:t> SL, Hamad AK, </a:t>
            </a:r>
            <a:r>
              <a:rPr lang="en-US" sz="1000" dirty="0" err="1">
                <a:solidFill>
                  <a:srgbClr val="717275"/>
                </a:solidFill>
              </a:rPr>
              <a:t>Whittall</a:t>
            </a:r>
            <a:r>
              <a:rPr lang="en-US" sz="1000" dirty="0">
                <a:solidFill>
                  <a:srgbClr val="717275"/>
                </a:solidFill>
              </a:rPr>
              <a:t> C, </a:t>
            </a:r>
            <a:r>
              <a:rPr lang="en-US" sz="1000" i="1" dirty="0">
                <a:solidFill>
                  <a:srgbClr val="717275"/>
                </a:solidFill>
              </a:rPr>
              <a:t>et al</a:t>
            </a:r>
            <a:r>
              <a:rPr lang="en-US" sz="1000" dirty="0">
                <a:solidFill>
                  <a:srgbClr val="717275"/>
                </a:solidFill>
              </a:rPr>
              <a:t>. Incisional negative pressure wound therapy dressings (</a:t>
            </a:r>
            <a:r>
              <a:rPr lang="en-US" sz="1000" dirty="0" err="1">
                <a:solidFill>
                  <a:srgbClr val="717275"/>
                </a:solidFill>
              </a:rPr>
              <a:t>iNPWTd</a:t>
            </a:r>
            <a:r>
              <a:rPr lang="en-US" sz="1000" dirty="0">
                <a:solidFill>
                  <a:srgbClr val="717275"/>
                </a:solidFill>
              </a:rPr>
              <a:t>) in routine primary hip and knee arthroplasties: </a:t>
            </a:r>
            <a:br>
              <a:rPr lang="en-US" sz="1000" dirty="0">
                <a:solidFill>
                  <a:srgbClr val="717275"/>
                </a:solidFill>
              </a:rPr>
            </a:br>
            <a:r>
              <a:rPr lang="en-US" sz="1000" dirty="0">
                <a:solidFill>
                  <a:srgbClr val="717275"/>
                </a:solidFill>
              </a:rPr>
              <a:t>A </a:t>
            </a:r>
            <a:r>
              <a:rPr lang="en-US" sz="1000" dirty="0" err="1">
                <a:solidFill>
                  <a:srgbClr val="717275"/>
                </a:solidFill>
              </a:rPr>
              <a:t>randomised</a:t>
            </a:r>
            <a:r>
              <a:rPr lang="en-US" sz="1000" dirty="0">
                <a:solidFill>
                  <a:srgbClr val="717275"/>
                </a:solidFill>
              </a:rPr>
              <a:t> controlled trial. </a:t>
            </a:r>
            <a:r>
              <a:rPr lang="en-US" sz="1000" i="1" dirty="0">
                <a:solidFill>
                  <a:srgbClr val="717275"/>
                </a:solidFill>
              </a:rPr>
              <a:t>Bone Joint Res. </a:t>
            </a:r>
            <a:r>
              <a:rPr lang="en-US" sz="1000" dirty="0">
                <a:solidFill>
                  <a:srgbClr val="717275"/>
                </a:solidFill>
              </a:rPr>
              <a:t>2016;5(8):328–337. 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>
                <a:solidFill>
                  <a:srgbClr val="717275"/>
                </a:solidFill>
              </a:rPr>
              <a:t>Saunders C, </a:t>
            </a:r>
            <a:r>
              <a:rPr lang="en-US" sz="1000" dirty="0" err="1">
                <a:solidFill>
                  <a:srgbClr val="717275"/>
                </a:solidFill>
              </a:rPr>
              <a:t>Nherera</a:t>
            </a:r>
            <a:r>
              <a:rPr lang="en-US" sz="1000" dirty="0">
                <a:solidFill>
                  <a:srgbClr val="717275"/>
                </a:solidFill>
              </a:rPr>
              <a:t> LM, Horner A, </a:t>
            </a:r>
            <a:r>
              <a:rPr lang="en-US" sz="1000" dirty="0" err="1">
                <a:solidFill>
                  <a:srgbClr val="717275"/>
                </a:solidFill>
              </a:rPr>
              <a:t>Trueman</a:t>
            </a:r>
            <a:r>
              <a:rPr lang="en-US" sz="1000" dirty="0">
                <a:solidFill>
                  <a:srgbClr val="717275"/>
                </a:solidFill>
              </a:rPr>
              <a:t> P. Single-Use negative-pressure wound therapy versus conventional dressings for closed surgical incisions: </a:t>
            </a:r>
            <a:br>
              <a:rPr lang="en-US" sz="1000" dirty="0">
                <a:solidFill>
                  <a:srgbClr val="717275"/>
                </a:solidFill>
              </a:rPr>
            </a:br>
            <a:r>
              <a:rPr lang="en-US" sz="1000" dirty="0">
                <a:solidFill>
                  <a:srgbClr val="717275"/>
                </a:solidFill>
              </a:rPr>
              <a:t>systematic literature review and meta-analysis. </a:t>
            </a:r>
            <a:r>
              <a:rPr lang="en-US" sz="1000" i="1" dirty="0">
                <a:solidFill>
                  <a:srgbClr val="717275"/>
                </a:solidFill>
              </a:rPr>
              <a:t>BJS Open. </a:t>
            </a:r>
            <a:r>
              <a:rPr lang="en-US" sz="1000" dirty="0">
                <a:solidFill>
                  <a:srgbClr val="717275"/>
                </a:solidFill>
              </a:rPr>
              <a:t>2021;0(0):1–8.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 err="1">
                <a:solidFill>
                  <a:srgbClr val="717275"/>
                </a:solidFill>
              </a:rPr>
              <a:t>Mhaske</a:t>
            </a:r>
            <a:r>
              <a:rPr lang="en-US" sz="1000" dirty="0">
                <a:solidFill>
                  <a:srgbClr val="717275"/>
                </a:solidFill>
              </a:rPr>
              <a:t> AS, </a:t>
            </a:r>
            <a:r>
              <a:rPr lang="en-US" sz="1000" dirty="0" err="1">
                <a:solidFill>
                  <a:srgbClr val="717275"/>
                </a:solidFill>
              </a:rPr>
              <a:t>Budithi</a:t>
            </a:r>
            <a:r>
              <a:rPr lang="en-US" sz="1000" dirty="0">
                <a:solidFill>
                  <a:srgbClr val="717275"/>
                </a:solidFill>
              </a:rPr>
              <a:t> S, </a:t>
            </a:r>
            <a:r>
              <a:rPr lang="en-US" sz="1000" dirty="0" err="1">
                <a:solidFill>
                  <a:srgbClr val="717275"/>
                </a:solidFill>
              </a:rPr>
              <a:t>Karlakki</a:t>
            </a:r>
            <a:r>
              <a:rPr lang="en-US" sz="1000" dirty="0">
                <a:solidFill>
                  <a:srgbClr val="717275"/>
                </a:solidFill>
              </a:rPr>
              <a:t> S. Incisional negative pressure wound therapy can reduce wound complications and hospital stay in revision hip and knee arthroplasty. Paper presented at: EFORT; 2019; Lisbon. 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 err="1">
                <a:solidFill>
                  <a:srgbClr val="717275"/>
                </a:solidFill>
              </a:rPr>
              <a:t>Helito</a:t>
            </a:r>
            <a:r>
              <a:rPr lang="en-US" sz="1000" dirty="0">
                <a:solidFill>
                  <a:srgbClr val="717275"/>
                </a:solidFill>
              </a:rPr>
              <a:t> CP, </a:t>
            </a:r>
            <a:r>
              <a:rPr lang="en-US" sz="1000" dirty="0" err="1">
                <a:solidFill>
                  <a:srgbClr val="717275"/>
                </a:solidFill>
              </a:rPr>
              <a:t>Sobrado</a:t>
            </a:r>
            <a:r>
              <a:rPr lang="en-US" sz="1000" dirty="0">
                <a:solidFill>
                  <a:srgbClr val="717275"/>
                </a:solidFill>
              </a:rPr>
              <a:t> MF, Giglio PN, </a:t>
            </a:r>
            <a:r>
              <a:rPr lang="en-US" sz="1000" i="1" dirty="0">
                <a:solidFill>
                  <a:srgbClr val="717275"/>
                </a:solidFill>
              </a:rPr>
              <a:t>et al</a:t>
            </a:r>
            <a:r>
              <a:rPr lang="en-US" sz="1000" dirty="0">
                <a:solidFill>
                  <a:srgbClr val="717275"/>
                </a:solidFill>
              </a:rPr>
              <a:t>. The use of negative-pressure wound therapy after total knee arthroplasty is effective for reducing complications </a:t>
            </a:r>
            <a:br>
              <a:rPr lang="en-US" sz="1000" dirty="0">
                <a:solidFill>
                  <a:srgbClr val="717275"/>
                </a:solidFill>
              </a:rPr>
            </a:br>
            <a:r>
              <a:rPr lang="en-US" sz="1000" dirty="0">
                <a:solidFill>
                  <a:srgbClr val="717275"/>
                </a:solidFill>
              </a:rPr>
              <a:t>and the need for reintervention. </a:t>
            </a:r>
            <a:r>
              <a:rPr lang="en-US" sz="1000" i="1" dirty="0">
                <a:solidFill>
                  <a:srgbClr val="717275"/>
                </a:solidFill>
              </a:rPr>
              <a:t>BMC Musculoskeletal Disorders. </a:t>
            </a:r>
            <a:r>
              <a:rPr lang="en-US" sz="1000" dirty="0">
                <a:solidFill>
                  <a:srgbClr val="717275"/>
                </a:solidFill>
              </a:rPr>
              <a:t>2020;21(490):1–8. 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 err="1">
                <a:solidFill>
                  <a:srgbClr val="717275"/>
                </a:solidFill>
              </a:rPr>
              <a:t>Nherera</a:t>
            </a:r>
            <a:r>
              <a:rPr lang="en-US" sz="1000" dirty="0">
                <a:solidFill>
                  <a:srgbClr val="717275"/>
                </a:solidFill>
              </a:rPr>
              <a:t> LM, </a:t>
            </a:r>
            <a:r>
              <a:rPr lang="en-US" sz="1000" dirty="0" err="1">
                <a:solidFill>
                  <a:srgbClr val="717275"/>
                </a:solidFill>
              </a:rPr>
              <a:t>Trueman</a:t>
            </a:r>
            <a:r>
              <a:rPr lang="en-US" sz="1000" dirty="0">
                <a:solidFill>
                  <a:srgbClr val="717275"/>
                </a:solidFill>
              </a:rPr>
              <a:t> P, </a:t>
            </a:r>
            <a:r>
              <a:rPr lang="en-US" sz="1000" dirty="0" err="1">
                <a:solidFill>
                  <a:srgbClr val="717275"/>
                </a:solidFill>
              </a:rPr>
              <a:t>Karlakki</a:t>
            </a:r>
            <a:r>
              <a:rPr lang="en-US" sz="1000" dirty="0">
                <a:solidFill>
                  <a:srgbClr val="717275"/>
                </a:solidFill>
              </a:rPr>
              <a:t> SL. Cost-effectiveness analysis of single-use negative pressure wound therapy dressings (</a:t>
            </a:r>
            <a:r>
              <a:rPr lang="en-US" sz="1000" dirty="0" err="1">
                <a:solidFill>
                  <a:srgbClr val="717275"/>
                </a:solidFill>
              </a:rPr>
              <a:t>sNPWT</a:t>
            </a:r>
            <a:r>
              <a:rPr lang="en-US" sz="1000" dirty="0">
                <a:solidFill>
                  <a:srgbClr val="717275"/>
                </a:solidFill>
              </a:rPr>
              <a:t>) to reduce surgical site complications (SSC) in routine primary hip and knee replacements. </a:t>
            </a:r>
            <a:r>
              <a:rPr lang="en-US" sz="1000" i="1" dirty="0">
                <a:solidFill>
                  <a:srgbClr val="717275"/>
                </a:solidFill>
              </a:rPr>
              <a:t>Wound Repair Regen. </a:t>
            </a:r>
            <a:r>
              <a:rPr lang="en-US" sz="1000" dirty="0">
                <a:solidFill>
                  <a:srgbClr val="717275"/>
                </a:solidFill>
              </a:rPr>
              <a:t>2017;25(3):474–482. 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>
                <a:solidFill>
                  <a:srgbClr val="717275"/>
                </a:solidFill>
              </a:rPr>
              <a:t>Chan PK, Fung WC, Lam KH, </a:t>
            </a:r>
            <a:r>
              <a:rPr lang="en-US" sz="1000" i="1" dirty="0">
                <a:solidFill>
                  <a:srgbClr val="717275"/>
                </a:solidFill>
              </a:rPr>
              <a:t>et al</a:t>
            </a:r>
            <a:r>
              <a:rPr lang="en-US" sz="1000" dirty="0">
                <a:solidFill>
                  <a:srgbClr val="717275"/>
                </a:solidFill>
              </a:rPr>
              <a:t>. The application of close incisional negative pressure wound therapy in revision arthroplasty among Asian patients: </a:t>
            </a:r>
            <a:br>
              <a:rPr lang="en-US" sz="1000" dirty="0">
                <a:solidFill>
                  <a:srgbClr val="717275"/>
                </a:solidFill>
              </a:rPr>
            </a:br>
            <a:r>
              <a:rPr lang="en-US" sz="1000" dirty="0">
                <a:solidFill>
                  <a:srgbClr val="717275"/>
                </a:solidFill>
              </a:rPr>
              <a:t>a comparative study. </a:t>
            </a:r>
            <a:r>
              <a:rPr lang="en-US" sz="1000" i="1" dirty="0">
                <a:solidFill>
                  <a:srgbClr val="717275"/>
                </a:solidFill>
              </a:rPr>
              <a:t>Arthroplasty</a:t>
            </a:r>
            <a:r>
              <a:rPr lang="en-US" sz="1000" dirty="0">
                <a:solidFill>
                  <a:srgbClr val="717275"/>
                </a:solidFill>
              </a:rPr>
              <a:t>. 2021;3(1):1–10.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>
                <a:solidFill>
                  <a:srgbClr val="717275"/>
                </a:solidFill>
              </a:rPr>
              <a:t>Kim JH, Lee DH. Are high‐risk patient and revision arthroplasty effective indications for closed‐incisional negative‐pressure wound therapy after total hip </a:t>
            </a:r>
            <a:br>
              <a:rPr lang="en-US" sz="1000" dirty="0">
                <a:solidFill>
                  <a:srgbClr val="717275"/>
                </a:solidFill>
              </a:rPr>
            </a:br>
            <a:r>
              <a:rPr lang="en-US" sz="1000" dirty="0">
                <a:solidFill>
                  <a:srgbClr val="717275"/>
                </a:solidFill>
              </a:rPr>
              <a:t>or knee arthroplasty? A systematic review and meta‐analysis. </a:t>
            </a:r>
            <a:r>
              <a:rPr lang="en-US" sz="1000" i="1" dirty="0">
                <a:solidFill>
                  <a:srgbClr val="717275"/>
                </a:solidFill>
              </a:rPr>
              <a:t>Int Wound Journal</a:t>
            </a:r>
            <a:r>
              <a:rPr lang="en-US" sz="1000" dirty="0">
                <a:solidFill>
                  <a:srgbClr val="717275"/>
                </a:solidFill>
              </a:rPr>
              <a:t>. 2020;17(5):1310–22.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>
                <a:solidFill>
                  <a:srgbClr val="717275"/>
                </a:solidFill>
              </a:rPr>
              <a:t>Keeney JA, Cook JL, Clawson SW, Aggarwal A, Stannard JP. Incisional negative pressure wound therapy devices improve short-term wound complications, </a:t>
            </a:r>
            <a:br>
              <a:rPr lang="en-US" sz="1000" dirty="0">
                <a:solidFill>
                  <a:srgbClr val="717275"/>
                </a:solidFill>
              </a:rPr>
            </a:br>
            <a:r>
              <a:rPr lang="en-US" sz="1000" dirty="0">
                <a:solidFill>
                  <a:srgbClr val="717275"/>
                </a:solidFill>
              </a:rPr>
              <a:t>but not long-term infection rate following hip and knee arthroplasty. </a:t>
            </a:r>
            <a:r>
              <a:rPr lang="en-US" sz="1000" i="1" dirty="0">
                <a:solidFill>
                  <a:srgbClr val="717275"/>
                </a:solidFill>
              </a:rPr>
              <a:t>J Arthroplasty. </a:t>
            </a:r>
            <a:r>
              <a:rPr lang="en-US" sz="1000" dirty="0">
                <a:solidFill>
                  <a:srgbClr val="717275"/>
                </a:solidFill>
              </a:rPr>
              <a:t>2019;34(4):723–728. 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>
                <a:solidFill>
                  <a:srgbClr val="717275"/>
                </a:solidFill>
              </a:rPr>
              <a:t>Masters J, Cook J, </a:t>
            </a:r>
            <a:r>
              <a:rPr lang="en-US" sz="1000" dirty="0" err="1">
                <a:solidFill>
                  <a:srgbClr val="717275"/>
                </a:solidFill>
              </a:rPr>
              <a:t>Achten</a:t>
            </a:r>
            <a:r>
              <a:rPr lang="en-US" sz="1000" dirty="0">
                <a:solidFill>
                  <a:srgbClr val="717275"/>
                </a:solidFill>
              </a:rPr>
              <a:t> J, Costa ML. A feasibility study of standard dressings versus negative-pressure wound therapy in the treatment of adult patients having surgical incisions for hip fractures: the WHISH randomized controlled trial. </a:t>
            </a:r>
            <a:r>
              <a:rPr lang="en-US" sz="1000" i="1" dirty="0">
                <a:solidFill>
                  <a:srgbClr val="717275"/>
                </a:solidFill>
              </a:rPr>
              <a:t>Bone Joint J</a:t>
            </a:r>
            <a:r>
              <a:rPr lang="en-US" sz="1000" dirty="0">
                <a:solidFill>
                  <a:srgbClr val="717275"/>
                </a:solidFill>
              </a:rPr>
              <a:t>. 2021;103-B(4):755–761.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>
                <a:solidFill>
                  <a:srgbClr val="717275"/>
                </a:solidFill>
              </a:rPr>
              <a:t>Matsumoto T, Parekh SG. Use of negative pressure wound therapy on closed surgical incision after total ankle arthroplasty. </a:t>
            </a:r>
            <a:r>
              <a:rPr lang="en-US" sz="1000" i="1" dirty="0">
                <a:solidFill>
                  <a:srgbClr val="717275"/>
                </a:solidFill>
              </a:rPr>
              <a:t>Foot Ankle Int. </a:t>
            </a:r>
            <a:r>
              <a:rPr lang="en-US" sz="1000" dirty="0">
                <a:solidFill>
                  <a:srgbClr val="717275"/>
                </a:solidFill>
              </a:rPr>
              <a:t>2015;36(7):787–794. </a:t>
            </a:r>
          </a:p>
          <a:p>
            <a:pPr marL="252000" indent="-2520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1000" dirty="0" err="1">
                <a:solidFill>
                  <a:srgbClr val="717275"/>
                </a:solidFill>
              </a:rPr>
              <a:t>Dingemans</a:t>
            </a:r>
            <a:r>
              <a:rPr lang="en-US" sz="1000" dirty="0">
                <a:solidFill>
                  <a:srgbClr val="717275"/>
                </a:solidFill>
              </a:rPr>
              <a:t> SA, </a:t>
            </a:r>
            <a:r>
              <a:rPr lang="en-US" sz="1000" dirty="0" err="1">
                <a:solidFill>
                  <a:srgbClr val="717275"/>
                </a:solidFill>
              </a:rPr>
              <a:t>Birnie</a:t>
            </a:r>
            <a:r>
              <a:rPr lang="en-US" sz="1000" dirty="0">
                <a:solidFill>
                  <a:srgbClr val="717275"/>
                </a:solidFill>
              </a:rPr>
              <a:t> MFN, Backes M, </a:t>
            </a:r>
            <a:r>
              <a:rPr lang="en-US" sz="1000" i="1" dirty="0">
                <a:solidFill>
                  <a:srgbClr val="717275"/>
                </a:solidFill>
              </a:rPr>
              <a:t>et al</a:t>
            </a:r>
            <a:r>
              <a:rPr lang="en-US" sz="1000" dirty="0">
                <a:solidFill>
                  <a:srgbClr val="717275"/>
                </a:solidFill>
              </a:rPr>
              <a:t>. Prophylactic negative pressure wound therapy after lower extremity fracture surgery: a pilot study. </a:t>
            </a:r>
            <a:r>
              <a:rPr lang="en-US" sz="1000" i="1" dirty="0">
                <a:solidFill>
                  <a:srgbClr val="717275"/>
                </a:solidFill>
              </a:rPr>
              <a:t>Int </a:t>
            </a:r>
            <a:r>
              <a:rPr lang="en-US" sz="1000" i="1" dirty="0" err="1">
                <a:solidFill>
                  <a:srgbClr val="717275"/>
                </a:solidFill>
              </a:rPr>
              <a:t>Orthop</a:t>
            </a:r>
            <a:r>
              <a:rPr lang="en-US" sz="1000" i="1" dirty="0">
                <a:solidFill>
                  <a:srgbClr val="717275"/>
                </a:solidFill>
              </a:rPr>
              <a:t>. </a:t>
            </a:r>
            <a:r>
              <a:rPr lang="en-US" sz="1000" dirty="0">
                <a:solidFill>
                  <a:srgbClr val="717275"/>
                </a:solidFill>
              </a:rPr>
              <a:t>2018;42(4):747–753.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503AC-0CC0-42D8-B904-28B4437A887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50E99F9-58F0-4AF2-A985-BDC45D75003F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161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id="{FF3E5F7B-B366-0848-A289-0FF16AA9275B}"/>
              </a:ext>
            </a:extLst>
          </p:cNvPr>
          <p:cNvSpPr/>
          <p:nvPr/>
        </p:nvSpPr>
        <p:spPr>
          <a:xfrm>
            <a:off x="358617" y="4773273"/>
            <a:ext cx="5258412" cy="866305"/>
          </a:xfrm>
          <a:prstGeom prst="roundRect">
            <a:avLst>
              <a:gd name="adj" fmla="val 10426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For detailed product information, including indications for use, contraindications, precautions and warnings, please consult </a:t>
            </a:r>
            <a:br>
              <a:rPr kumimoji="0" lang="en-GB" sz="1200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en-GB" sz="1200" b="0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product's applicable Instructions for Use (IFU) prior to use.</a:t>
            </a:r>
          </a:p>
        </p:txBody>
      </p:sp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A7E812B2-929F-F04B-ACF5-EF552E5A7361}"/>
              </a:ext>
            </a:extLst>
          </p:cNvPr>
          <p:cNvSpPr/>
          <p:nvPr/>
        </p:nvSpPr>
        <p:spPr>
          <a:xfrm>
            <a:off x="8384400" y="4902979"/>
            <a:ext cx="3446317" cy="736599"/>
          </a:xfrm>
          <a:prstGeom prst="roundRect">
            <a:avLst>
              <a:gd name="adj" fmla="val 12206"/>
            </a:avLst>
          </a:prstGeom>
          <a:solidFill>
            <a:schemeClr val="bg1">
              <a:alpha val="2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00" tIns="90000" rIns="90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Developed by Evidence Communications, </a:t>
            </a:r>
            <a:b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Global Clinical &amp; Medical Affairs</a:t>
            </a: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www.smith-nephew.com/education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75A8460-9F21-B548-BCFF-352B8B847D64}"/>
              </a:ext>
            </a:extLst>
          </p:cNvPr>
          <p:cNvGrpSpPr/>
          <p:nvPr/>
        </p:nvGrpSpPr>
        <p:grpSpPr>
          <a:xfrm>
            <a:off x="359999" y="5818250"/>
            <a:ext cx="11832001" cy="663515"/>
            <a:chOff x="359999" y="4741618"/>
            <a:chExt cx="11832001" cy="66351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FBD36DF-8A34-A540-B3C0-F4F3B2F11D21}"/>
                </a:ext>
              </a:extLst>
            </p:cNvPr>
            <p:cNvSpPr/>
            <p:nvPr/>
          </p:nvSpPr>
          <p:spPr>
            <a:xfrm>
              <a:off x="2639291" y="4741618"/>
              <a:ext cx="2015999" cy="6613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Smith+Nephew Croxley Park, Building 5, Hatters Lane, Watford, Hertfordshire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WD18 8YE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00E1A3-A839-8440-A553-BB2ECB83E629}"/>
                </a:ext>
              </a:extLst>
            </p:cNvPr>
            <p:cNvSpPr/>
            <p:nvPr/>
          </p:nvSpPr>
          <p:spPr>
            <a:xfrm>
              <a:off x="359999" y="4741618"/>
              <a:ext cx="2123141" cy="6635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◊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Trademark of Smith+Nephew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All Trademarks acknowledged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©January 2023 Smith+Nephew</a:t>
              </a:r>
            </a:p>
            <a:p>
              <a:pPr lvl="0">
                <a:lnSpc>
                  <a:spcPct val="110000"/>
                </a:lnSpc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AWM-AWD-</a:t>
              </a:r>
              <a:r>
                <a:rPr lang="en-US" sz="1000" b="0" i="0" dirty="0">
                  <a:solidFill>
                    <a:schemeClr val="bg1"/>
                  </a:solidFill>
                  <a:effectLst/>
                  <a:latin typeface="+mj-lt"/>
                </a:rPr>
                <a:t>38424</a:t>
              </a:r>
              <a:r>
                <a:rPr lang="en-US" sz="1000" b="0" i="0" dirty="0">
                  <a:solidFill>
                    <a:srgbClr val="333333"/>
                  </a:solidFill>
                  <a:effectLst/>
                  <a:latin typeface="Helvetica Neue"/>
                </a:rPr>
                <a:t> </a:t>
              </a:r>
              <a:r>
                <a:rPr lang="en-GB" sz="1000" dirty="0">
                  <a:solidFill>
                    <a:prstClr val="white"/>
                  </a:solidFill>
                  <a:latin typeface="Verdana"/>
                </a:rPr>
                <a:t>|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9E87E51-1E2F-8046-BFDC-978F719E0D01}"/>
                </a:ext>
              </a:extLst>
            </p:cNvPr>
            <p:cNvSpPr/>
            <p:nvPr/>
          </p:nvSpPr>
          <p:spPr>
            <a:xfrm>
              <a:off x="10248000" y="4741618"/>
              <a:ext cx="1944000" cy="66140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en-GB" sz="1000" dirty="0">
                  <a:solidFill>
                    <a:prstClr val="white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www.smith-nephew.com</a:t>
              </a:r>
              <a:endParaRPr lang="en-GB" sz="1000" dirty="0">
                <a:solidFill>
                  <a:prstClr val="white"/>
                </a:solidFill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T +44 (0) 1923 477100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F +44 (0) 1923 477101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63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N^M200">
  <a:themeElements>
    <a:clrScheme name="S&amp;N 2019 A">
      <a:dk1>
        <a:srgbClr val="404043"/>
      </a:dk1>
      <a:lt1>
        <a:sysClr val="window" lastClr="FFFFFF"/>
      </a:lt1>
      <a:dk2>
        <a:srgbClr val="FF9E18"/>
      </a:dk2>
      <a:lt2>
        <a:srgbClr val="F2D007"/>
      </a:lt2>
      <a:accent1>
        <a:srgbClr val="00729C"/>
      </a:accent1>
      <a:accent2>
        <a:srgbClr val="C31F16"/>
      </a:accent2>
      <a:accent3>
        <a:srgbClr val="B4BC00"/>
      </a:accent3>
      <a:accent4>
        <a:srgbClr val="D774AE"/>
      </a:accent4>
      <a:accent5>
        <a:srgbClr val="78C3ED"/>
      </a:accent5>
      <a:accent6>
        <a:srgbClr val="BF8A5A"/>
      </a:accent6>
      <a:hlink>
        <a:srgbClr val="0563C1"/>
      </a:hlink>
      <a:folHlink>
        <a:srgbClr val="954F72"/>
      </a:folHlink>
    </a:clrScheme>
    <a:fontScheme name="S&amp;N 2019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5739C"/>
        </a:solidFill>
        <a:ln w="3175">
          <a:solidFill>
            <a:srgbClr val="35739C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N^M200">
  <a:themeElements>
    <a:clrScheme name="S&amp;N 2019 A">
      <a:dk1>
        <a:srgbClr val="404043"/>
      </a:dk1>
      <a:lt1>
        <a:sysClr val="window" lastClr="FFFFFF"/>
      </a:lt1>
      <a:dk2>
        <a:srgbClr val="FF9E18"/>
      </a:dk2>
      <a:lt2>
        <a:srgbClr val="F2D007"/>
      </a:lt2>
      <a:accent1>
        <a:srgbClr val="00729C"/>
      </a:accent1>
      <a:accent2>
        <a:srgbClr val="C31F16"/>
      </a:accent2>
      <a:accent3>
        <a:srgbClr val="B4BC00"/>
      </a:accent3>
      <a:accent4>
        <a:srgbClr val="D774AE"/>
      </a:accent4>
      <a:accent5>
        <a:srgbClr val="78C3ED"/>
      </a:accent5>
      <a:accent6>
        <a:srgbClr val="BF8A5A"/>
      </a:accent6>
      <a:hlink>
        <a:srgbClr val="0563C1"/>
      </a:hlink>
      <a:folHlink>
        <a:srgbClr val="954F72"/>
      </a:folHlink>
    </a:clrScheme>
    <a:fontScheme name="S&amp;N 2019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5739C"/>
        </a:solidFill>
        <a:ln w="3175">
          <a:solidFill>
            <a:srgbClr val="35739C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MC1375-S+N_EDITABLE-EVIDENCE-COMPENDIUM-FINAL-PPT-LR.potx" id="{A09D203F-28A7-421C-93CB-2B3CE9C9B3E7}" vid="{B833B95A-5EE9-4ACD-A163-8A31896DA86B}"/>
    </a:ext>
  </a:extLst>
</a:theme>
</file>

<file path=ppt/theme/theme3.xml><?xml version="1.0" encoding="utf-8"?>
<a:theme xmlns:a="http://schemas.openxmlformats.org/drawingml/2006/main" name="2_SN^M200">
  <a:themeElements>
    <a:clrScheme name="S&amp;N 2019 A">
      <a:dk1>
        <a:srgbClr val="404043"/>
      </a:dk1>
      <a:lt1>
        <a:sysClr val="window" lastClr="FFFFFF"/>
      </a:lt1>
      <a:dk2>
        <a:srgbClr val="FF9E18"/>
      </a:dk2>
      <a:lt2>
        <a:srgbClr val="F2D007"/>
      </a:lt2>
      <a:accent1>
        <a:srgbClr val="00729C"/>
      </a:accent1>
      <a:accent2>
        <a:srgbClr val="C31F16"/>
      </a:accent2>
      <a:accent3>
        <a:srgbClr val="B4BC00"/>
      </a:accent3>
      <a:accent4>
        <a:srgbClr val="D774AE"/>
      </a:accent4>
      <a:accent5>
        <a:srgbClr val="78C3ED"/>
      </a:accent5>
      <a:accent6>
        <a:srgbClr val="BF8A5A"/>
      </a:accent6>
      <a:hlink>
        <a:srgbClr val="0563C1"/>
      </a:hlink>
      <a:folHlink>
        <a:srgbClr val="954F72"/>
      </a:folHlink>
    </a:clrScheme>
    <a:fontScheme name="S&amp;N 2019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5739C"/>
        </a:solidFill>
        <a:ln w="3175">
          <a:solidFill>
            <a:srgbClr val="35739C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MC1375-S+N_EDITABLE-EVIDENCE-COMPENDIUM-FINAL-PPT-LR.potx" id="{A09D203F-28A7-421C-93CB-2B3CE9C9B3E7}" vid="{B833B95A-5EE9-4ACD-A163-8A31896DA86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BDB7A51F6C2942B6A87EC493031F57" ma:contentTypeVersion="20" ma:contentTypeDescription="Create a new document." ma:contentTypeScope="" ma:versionID="27206b1f3d01d50c72ff4a44e34827ab">
  <xsd:schema xmlns:xsd="http://www.w3.org/2001/XMLSchema" xmlns:xs="http://www.w3.org/2001/XMLSchema" xmlns:p="http://schemas.microsoft.com/office/2006/metadata/properties" xmlns:ns1="http://schemas.microsoft.com/sharepoint/v3" xmlns:ns2="de383067-16a4-450c-8418-6031b088b76b" xmlns:ns3="731775b1-d434-4efd-a2d6-7a979fe84065" targetNamespace="http://schemas.microsoft.com/office/2006/metadata/properties" ma:root="true" ma:fieldsID="21ab315b24499c213ba25fe0164e2f71" ns1:_="" ns2:_="" ns3:_="">
    <xsd:import namespace="http://schemas.microsoft.com/sharepoint/v3"/>
    <xsd:import namespace="de383067-16a4-450c-8418-6031b088b76b"/>
    <xsd:import namespace="731775b1-d434-4efd-a2d6-7a979fe840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383067-16a4-450c-8418-6031b088b7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8a81615-d8b7-4863-ac25-2f888a116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775b1-d434-4efd-a2d6-7a979fe8406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03c4554-11cd-4298-af1d-e7f8b14dcd2d}" ma:internalName="TaxCatchAll" ma:showField="CatchAllData" ma:web="731775b1-d434-4efd-a2d6-7a979fe840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731775b1-d434-4efd-a2d6-7a979fe84065" xsi:nil="true"/>
    <lcf76f155ced4ddcb4097134ff3c332f xmlns="de383067-16a4-450c-8418-6031b088b76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B08CDD0-199A-49C4-9433-2FCA0C851B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8E62BD-6BC9-4DC3-8966-792F43890A27}"/>
</file>

<file path=customXml/itemProps3.xml><?xml version="1.0" encoding="utf-8"?>
<ds:datastoreItem xmlns:ds="http://schemas.openxmlformats.org/officeDocument/2006/customXml" ds:itemID="{393A5E49-784C-4081-A97D-0027C79F1B5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20678</TotalTime>
  <Words>3535</Words>
  <Application>Microsoft Office PowerPoint</Application>
  <PresentationFormat>Widescreen</PresentationFormat>
  <Paragraphs>488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AdvOT569473da</vt:lpstr>
      <vt:lpstr>AdvOT863180fb</vt:lpstr>
      <vt:lpstr>AdvOTb0c9bf5d</vt:lpstr>
      <vt:lpstr>AdvOTb92eb7df.I</vt:lpstr>
      <vt:lpstr>Arial</vt:lpstr>
      <vt:lpstr>Calibri</vt:lpstr>
      <vt:lpstr>Helvetica</vt:lpstr>
      <vt:lpstr>Helvetica Neue</vt:lpstr>
      <vt:lpstr>Verdana</vt:lpstr>
      <vt:lpstr>Wingdings</vt:lpstr>
      <vt:lpstr>SN^M200</vt:lpstr>
      <vt:lpstr>1_SN^M200</vt:lpstr>
      <vt:lpstr>2_SN^M200</vt:lpstr>
      <vt:lpstr>Evidence for PICO◊ Single Use Negative Pressure Wound Therapy System (sNPWT) use on orthopaedic surgery</vt:lpstr>
      <vt:lpstr>Overcoming the challenges  of surgical site complications </vt:lpstr>
      <vt:lpstr>Clinical evidence for NPWT use  Chan PK, et al. 20216</vt:lpstr>
      <vt:lpstr>Clinical Evidence for NPWT use Kim JH &amp; Lee DH, 20207</vt:lpstr>
      <vt:lpstr>Overview of PICO◊ sNPWT studies  in orthopaedic surgery by incision site</vt:lpstr>
      <vt:lpstr>Karlakki SL, et al. 20161 Study overview</vt:lpstr>
      <vt:lpstr>PowerPoint Presentation</vt:lpstr>
      <vt:lpstr>Karlakki SL, et al. 20161 Conclusion</vt:lpstr>
      <vt:lpstr>Nherera LM, et al. 20175 Study overview</vt:lpstr>
      <vt:lpstr>Nherera LM, et al. 20175 Results: estimated costs</vt:lpstr>
      <vt:lpstr>Nherera LM, et al. 20175 Results: in at-risk subgroups</vt:lpstr>
      <vt:lpstr>Nherera LM, et al. 20175 Conclusion</vt:lpstr>
      <vt:lpstr>Keeney JA, et al. 20198 Study overview</vt:lpstr>
      <vt:lpstr>Keeney JA, et al. 20198 Results</vt:lpstr>
      <vt:lpstr>Keeney JA, et al. 20198 Conclusion</vt:lpstr>
      <vt:lpstr>Mhaske AS, et al. 20193 Study overview</vt:lpstr>
      <vt:lpstr>Mhaske AS, et al. 20193 Results</vt:lpstr>
      <vt:lpstr>Mhaske AS, et al. 20193 Conclusion</vt:lpstr>
      <vt:lpstr>Masters J, et al. 20219 Study overview</vt:lpstr>
      <vt:lpstr>Masters J, et al. 20219 Results</vt:lpstr>
      <vt:lpstr>Masters J, et al. 20219 Conclusion</vt:lpstr>
      <vt:lpstr>Helito CP, et al. 20204 Study overview</vt:lpstr>
      <vt:lpstr>Helito CP, et al. 20204 Results</vt:lpstr>
      <vt:lpstr>Helito CP, et al. 20204 Conclusion</vt:lpstr>
      <vt:lpstr>Matsumoto T, et al. 201510 Study summary</vt:lpstr>
      <vt:lpstr>Dingemans SA, et al. 201811 Study overview</vt:lpstr>
      <vt:lpstr>Dingemans SA, et al. 201811 Results</vt:lpstr>
      <vt:lpstr>Dingemans SA, et al. 201811 Conclusion</vt:lpstr>
      <vt:lpstr>Summary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Zantout, Mae</dc:creator>
  <cp:lastModifiedBy>Hollis, Isobel</cp:lastModifiedBy>
  <cp:revision>52</cp:revision>
  <dcterms:created xsi:type="dcterms:W3CDTF">2022-02-12T06:19:12Z</dcterms:created>
  <dcterms:modified xsi:type="dcterms:W3CDTF">2022-12-21T14:08:28Z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0x01010018BDB7A51F6C2942B6A87EC493031F57</vt:lpwstr>
  </property>
</Properties>
</file>