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 id="2147483673" r:id="rId6"/>
    <p:sldMasterId id="2147483681" r:id="rId7"/>
  </p:sldMasterIdLst>
  <p:notesMasterIdLst>
    <p:notesMasterId r:id="rId64"/>
  </p:notesMasterIdLst>
  <p:handoutMasterIdLst>
    <p:handoutMasterId r:id="rId65"/>
  </p:handoutMasterIdLst>
  <p:sldIdLst>
    <p:sldId id="353" r:id="rId8"/>
    <p:sldId id="270" r:id="rId9"/>
    <p:sldId id="267" r:id="rId10"/>
    <p:sldId id="268" r:id="rId11"/>
    <p:sldId id="272" r:id="rId12"/>
    <p:sldId id="307" r:id="rId13"/>
    <p:sldId id="274" r:id="rId14"/>
    <p:sldId id="306" r:id="rId15"/>
    <p:sldId id="276" r:id="rId16"/>
    <p:sldId id="286" r:id="rId17"/>
    <p:sldId id="308" r:id="rId18"/>
    <p:sldId id="315" r:id="rId19"/>
    <p:sldId id="287" r:id="rId20"/>
    <p:sldId id="273" r:id="rId21"/>
    <p:sldId id="345" r:id="rId22"/>
    <p:sldId id="317" r:id="rId23"/>
    <p:sldId id="342" r:id="rId24"/>
    <p:sldId id="318" r:id="rId25"/>
    <p:sldId id="319" r:id="rId26"/>
    <p:sldId id="320" r:id="rId27"/>
    <p:sldId id="321" r:id="rId28"/>
    <p:sldId id="322" r:id="rId29"/>
    <p:sldId id="323" r:id="rId30"/>
    <p:sldId id="324" r:id="rId31"/>
    <p:sldId id="325" r:id="rId32"/>
    <p:sldId id="326" r:id="rId33"/>
    <p:sldId id="327" r:id="rId34"/>
    <p:sldId id="328" r:id="rId35"/>
    <p:sldId id="344" r:id="rId36"/>
    <p:sldId id="329" r:id="rId37"/>
    <p:sldId id="330" r:id="rId38"/>
    <p:sldId id="331" r:id="rId39"/>
    <p:sldId id="343" r:id="rId40"/>
    <p:sldId id="332" r:id="rId41"/>
    <p:sldId id="333" r:id="rId42"/>
    <p:sldId id="334" r:id="rId43"/>
    <p:sldId id="335" r:id="rId44"/>
    <p:sldId id="336" r:id="rId45"/>
    <p:sldId id="337" r:id="rId46"/>
    <p:sldId id="338" r:id="rId47"/>
    <p:sldId id="339" r:id="rId48"/>
    <p:sldId id="340" r:id="rId49"/>
    <p:sldId id="341" r:id="rId50"/>
    <p:sldId id="311" r:id="rId51"/>
    <p:sldId id="312" r:id="rId52"/>
    <p:sldId id="298" r:id="rId53"/>
    <p:sldId id="299" r:id="rId54"/>
    <p:sldId id="300" r:id="rId55"/>
    <p:sldId id="301" r:id="rId56"/>
    <p:sldId id="275" r:id="rId57"/>
    <p:sldId id="302" r:id="rId58"/>
    <p:sldId id="303" r:id="rId59"/>
    <p:sldId id="346" r:id="rId60"/>
    <p:sldId id="347" r:id="rId61"/>
    <p:sldId id="351" r:id="rId62"/>
    <p:sldId id="354" r:id="rId63"/>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63754" autoAdjust="0"/>
  </p:normalViewPr>
  <p:slideViewPr>
    <p:cSldViewPr>
      <p:cViewPr varScale="1">
        <p:scale>
          <a:sx n="113" d="100"/>
          <a:sy n="113" d="100"/>
        </p:scale>
        <p:origin x="-1518"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7DA16DD1-A7EA-4AF7-AD42-05A1804A36B5}" type="datetimeFigureOut">
              <a:rPr lang="en-US" smtClean="0"/>
              <a:t>3/6/2018</a:t>
            </a:fld>
            <a:endParaRPr lang="en-US" dirty="0"/>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284378F7-BB36-46B7-B128-4EA7DFA8349B}" type="slidenum">
              <a:rPr lang="en-US" smtClean="0"/>
              <a:t>‹#›</a:t>
            </a:fld>
            <a:endParaRPr lang="en-US" dirty="0"/>
          </a:p>
        </p:txBody>
      </p:sp>
    </p:spTree>
    <p:extLst>
      <p:ext uri="{BB962C8B-B14F-4D97-AF65-F5344CB8AC3E}">
        <p14:creationId xmlns:p14="http://schemas.microsoft.com/office/powerpoint/2010/main" val="3563468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DF57A5F8-1DC1-4196-BE44-B65227891B95}" type="datetimeFigureOut">
              <a:rPr lang="en-US" smtClean="0"/>
              <a:t>3/6/2018</a:t>
            </a:fld>
            <a:endParaRPr lang="en-US" dirty="0"/>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EAAA87E3-7267-4EC5-8AAE-9D5192D10E79}" type="slidenum">
              <a:rPr lang="en-US" smtClean="0"/>
              <a:t>‹#›</a:t>
            </a:fld>
            <a:endParaRPr lang="en-US" dirty="0"/>
          </a:p>
        </p:txBody>
      </p:sp>
    </p:spTree>
    <p:extLst>
      <p:ext uri="{BB962C8B-B14F-4D97-AF65-F5344CB8AC3E}">
        <p14:creationId xmlns:p14="http://schemas.microsoft.com/office/powerpoint/2010/main" val="129078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AAA87E3-7267-4EC5-8AAE-9D5192D10E79}" type="slidenum">
              <a:rPr lang="en-US" smtClean="0"/>
              <a:t>1</a:t>
            </a:fld>
            <a:endParaRPr lang="en-US" dirty="0"/>
          </a:p>
        </p:txBody>
      </p:sp>
    </p:spTree>
    <p:extLst>
      <p:ext uri="{BB962C8B-B14F-4D97-AF65-F5344CB8AC3E}">
        <p14:creationId xmlns:p14="http://schemas.microsoft.com/office/powerpoint/2010/main" val="1551123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AAA87E3-7267-4EC5-8AAE-9D5192D10E79}" type="slidenum">
              <a:rPr lang="en-US" smtClean="0"/>
              <a:t>2</a:t>
            </a:fld>
            <a:endParaRPr lang="en-US" dirty="0"/>
          </a:p>
        </p:txBody>
      </p:sp>
    </p:spTree>
    <p:extLst>
      <p:ext uri="{BB962C8B-B14F-4D97-AF65-F5344CB8AC3E}">
        <p14:creationId xmlns:p14="http://schemas.microsoft.com/office/powerpoint/2010/main" val="2395411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eaLnBrk="1" fontAlgn="auto" latinLnBrk="0" hangingPunct="1">
              <a:buFont typeface="Wingdings" panose="05000000000000000000" pitchFamily="2" charset="2"/>
              <a:buChar char="§"/>
            </a:pPr>
            <a:endParaRPr lang="en-GB"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Wingdings" panose="05000000000000000000" pitchFamily="2" charset="2"/>
              <a:buChar char="§"/>
            </a:pPr>
            <a:r>
              <a:rPr lang="en-GB" sz="1200" b="0" i="0" u="none" strike="noStrike" kern="1200" dirty="0" smtClean="0">
                <a:solidFill>
                  <a:schemeClr val="tx1"/>
                </a:solidFill>
                <a:effectLst/>
                <a:latin typeface="+mn-lt"/>
                <a:ea typeface="+mn-ea"/>
                <a:cs typeface="+mn-cs"/>
              </a:rPr>
              <a:t>RENASYS TOUCH is a compact and lightweight device weighting 1.1kg</a:t>
            </a:r>
            <a:r>
              <a:rPr lang="en-GB" sz="1200" b="0" i="0" u="none" strike="noStrike" kern="1200" baseline="0" dirty="0" smtClean="0">
                <a:solidFill>
                  <a:schemeClr val="tx1"/>
                </a:solidFill>
                <a:effectLst/>
                <a:latin typeface="+mn-lt"/>
                <a:ea typeface="+mn-ea"/>
                <a:cs typeface="+mn-cs"/>
              </a:rPr>
              <a:t> with a 300ml canister; making it easy to use in any care settings, from hospital to home.</a:t>
            </a:r>
          </a:p>
          <a:p>
            <a:pPr marL="171450" indent="-171450" rtl="0" eaLnBrk="1" fontAlgn="auto" latinLnBrk="0" hangingPunct="1">
              <a:buFont typeface="Wingdings" panose="05000000000000000000" pitchFamily="2" charset="2"/>
              <a:buChar char="§"/>
            </a:pPr>
            <a:r>
              <a:rPr lang="en-GB" sz="1200" b="0" i="0" u="none" strike="noStrike" kern="1200" baseline="0" dirty="0" smtClean="0">
                <a:solidFill>
                  <a:schemeClr val="tx1"/>
                </a:solidFill>
                <a:effectLst/>
                <a:latin typeface="+mn-lt"/>
                <a:ea typeface="+mn-ea"/>
                <a:cs typeface="+mn-cs"/>
              </a:rPr>
              <a:t>300mL and 800mL canisters are available, reducing the need to use different models of NPWT devices whilst supporting a wide range of wound types and care settings</a:t>
            </a:r>
          </a:p>
          <a:p>
            <a:pPr marL="171450" indent="-171450" rtl="0" eaLnBrk="1" fontAlgn="auto" latinLnBrk="0" hangingPunct="1">
              <a:buFont typeface="Wingdings" panose="05000000000000000000" pitchFamily="2" charset="2"/>
              <a:buChar char="§"/>
            </a:pPr>
            <a:r>
              <a:rPr lang="en-GB" sz="1200" b="0" i="0" u="none" strike="noStrike" kern="1200" baseline="0" dirty="0" smtClean="0">
                <a:solidFill>
                  <a:schemeClr val="tx1"/>
                </a:solidFill>
                <a:effectLst/>
                <a:latin typeface="+mn-lt"/>
                <a:ea typeface="+mn-ea"/>
                <a:cs typeface="+mn-cs"/>
              </a:rPr>
              <a:t>Clinicians have a flexible range of therapy settings o</a:t>
            </a:r>
            <a:r>
              <a:rPr lang="en-US" sz="1200" b="0" i="0" u="none" strike="noStrike" kern="1200" dirty="0" err="1" smtClean="0">
                <a:solidFill>
                  <a:schemeClr val="tx1"/>
                </a:solidFill>
                <a:effectLst/>
                <a:latin typeface="+mn-lt"/>
                <a:ea typeface="+mn-ea"/>
                <a:cs typeface="+mn-cs"/>
              </a:rPr>
              <a:t>ptimised</a:t>
            </a:r>
            <a:r>
              <a:rPr lang="en-US" sz="1200" b="0" i="0" u="none" strike="noStrike" kern="1200" dirty="0" smtClean="0">
                <a:solidFill>
                  <a:schemeClr val="tx1"/>
                </a:solidFill>
                <a:effectLst/>
                <a:latin typeface="+mn-lt"/>
                <a:ea typeface="+mn-ea"/>
                <a:cs typeface="+mn-cs"/>
              </a:rPr>
              <a:t> for variety of wound types and prescribed</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therapies.  </a:t>
            </a:r>
          </a:p>
          <a:p>
            <a:pPr marL="171450" indent="-171450" rtl="0" eaLnBrk="1" fontAlgn="auto" latinLnBrk="0" hangingPunct="1">
              <a:buFont typeface="Wingdings" panose="05000000000000000000" pitchFamily="2" charset="2"/>
              <a:buChar char="§"/>
            </a:pPr>
            <a:r>
              <a:rPr lang="en-US" sz="1200" b="0" i="0" u="none" strike="noStrike" kern="1200" dirty="0" smtClean="0">
                <a:solidFill>
                  <a:schemeClr val="tx1"/>
                </a:solidFill>
                <a:effectLst/>
                <a:latin typeface="+mn-lt"/>
                <a:ea typeface="+mn-ea"/>
                <a:cs typeface="+mn-cs"/>
              </a:rPr>
              <a:t>Clinicians can adjust the therapy modes to </a:t>
            </a:r>
            <a:r>
              <a:rPr lang="en-GB" sz="1200" b="0" i="0" u="none" strike="noStrike" kern="1200" baseline="0" dirty="0" smtClean="0">
                <a:solidFill>
                  <a:schemeClr val="tx1"/>
                </a:solidFill>
                <a:effectLst/>
                <a:latin typeface="+mn-lt"/>
                <a:ea typeface="+mn-ea"/>
                <a:cs typeface="+mn-cs"/>
              </a:rPr>
              <a:t>continuous, intermittent or variable intermittent ranging from -25mmHg to -200mmHg </a:t>
            </a:r>
            <a:r>
              <a:rPr lang="en-US" sz="1200" b="0" i="0" u="none" strike="noStrike" kern="1200" baseline="0" dirty="0" smtClean="0">
                <a:solidFill>
                  <a:schemeClr val="tx1"/>
                </a:solidFill>
                <a:effectLst/>
                <a:latin typeface="+mn-lt"/>
                <a:ea typeface="+mn-ea"/>
                <a:cs typeface="+mn-cs"/>
              </a:rPr>
              <a:t>to fit the individual patient needs</a:t>
            </a:r>
          </a:p>
          <a:p>
            <a:pPr marL="171450" indent="-171450" rtl="0" eaLnBrk="1" fontAlgn="auto" latinLnBrk="0" hangingPunct="1">
              <a:buFont typeface="Wingdings" panose="05000000000000000000" pitchFamily="2" charset="2"/>
              <a:buChar char="§"/>
            </a:pPr>
            <a:r>
              <a:rPr lang="en-US" sz="1200" b="0" i="0" u="none" strike="noStrike" kern="1200" baseline="0" dirty="0" smtClean="0">
                <a:solidFill>
                  <a:schemeClr val="tx1"/>
                </a:solidFill>
                <a:effectLst/>
                <a:latin typeface="+mn-lt"/>
                <a:ea typeface="+mn-ea"/>
                <a:cs typeface="+mn-cs"/>
              </a:rPr>
              <a:t>A range of alarms have been </a:t>
            </a:r>
            <a:r>
              <a:rPr lang="en-US" sz="1200" b="0" i="0" u="none" strike="noStrike" kern="1200" baseline="0" dirty="0" err="1" smtClean="0">
                <a:solidFill>
                  <a:schemeClr val="tx1"/>
                </a:solidFill>
                <a:effectLst/>
                <a:latin typeface="+mn-lt"/>
                <a:ea typeface="+mn-ea"/>
                <a:cs typeface="+mn-cs"/>
              </a:rPr>
              <a:t>intergrated</a:t>
            </a:r>
            <a:r>
              <a:rPr lang="en-US" sz="1200" b="0" i="0" u="none" strike="noStrike" kern="1200" baseline="0" dirty="0" smtClean="0">
                <a:solidFill>
                  <a:schemeClr val="tx1"/>
                </a:solidFill>
                <a:effectLst/>
                <a:latin typeface="+mn-lt"/>
                <a:ea typeface="+mn-ea"/>
                <a:cs typeface="+mn-cs"/>
              </a:rPr>
              <a:t> to </a:t>
            </a:r>
            <a:r>
              <a:rPr lang="en-US" sz="1200" b="0" i="0" u="none" strike="noStrike" kern="1200" baseline="0" dirty="0" err="1" smtClean="0">
                <a:solidFill>
                  <a:schemeClr val="tx1"/>
                </a:solidFill>
                <a:effectLst/>
                <a:latin typeface="+mn-lt"/>
                <a:ea typeface="+mn-ea"/>
                <a:cs typeface="+mn-cs"/>
              </a:rPr>
              <a:t>minimse</a:t>
            </a:r>
            <a:r>
              <a:rPr lang="en-US" sz="1200" b="0" i="0" u="none" strike="noStrike" kern="1200" baseline="0" dirty="0" smtClean="0">
                <a:solidFill>
                  <a:schemeClr val="tx1"/>
                </a:solidFill>
                <a:effectLst/>
                <a:latin typeface="+mn-lt"/>
                <a:ea typeface="+mn-ea"/>
                <a:cs typeface="+mn-cs"/>
              </a:rPr>
              <a:t> disruption in therapy and are supported with built-in troubleshooting guides</a:t>
            </a:r>
          </a:p>
          <a:p>
            <a:pPr marL="171450" indent="-171450" rtl="0" eaLnBrk="1" fontAlgn="auto" latinLnBrk="0" hangingPunct="1">
              <a:buFont typeface="Wingdings" panose="05000000000000000000" pitchFamily="2" charset="2"/>
              <a:buChar char="§"/>
            </a:pPr>
            <a:r>
              <a:rPr lang="en-GB" sz="1200" b="0" i="0" u="none" strike="noStrike" kern="1200" baseline="0" dirty="0" smtClean="0">
                <a:solidFill>
                  <a:schemeClr val="tx1"/>
                </a:solidFill>
                <a:effectLst/>
                <a:latin typeface="+mn-lt"/>
                <a:ea typeface="+mn-ea"/>
                <a:cs typeface="+mn-cs"/>
              </a:rPr>
              <a:t>The device has an integrated Lithium Ion rechargeable battery that can </a:t>
            </a:r>
            <a:r>
              <a:rPr lang="en-AU" sz="1200" b="0" i="0" u="none" strike="noStrike" kern="1200" baseline="0" dirty="0" smtClean="0">
                <a:solidFill>
                  <a:schemeClr val="tx1"/>
                </a:solidFill>
                <a:effectLst/>
                <a:latin typeface="+mn-lt"/>
                <a:ea typeface="+mn-ea"/>
                <a:cs typeface="+mn-cs"/>
              </a:rPr>
              <a:t>provide up to 16 hours of therapy when operating between -25mmHg and -120mmHg, providing therapy that can last throughout the day and reducing the risk of battery depletion</a:t>
            </a:r>
          </a:p>
          <a:p>
            <a:pPr marL="171450" indent="-171450" rtl="0" eaLnBrk="1" fontAlgn="auto" latinLnBrk="0" hangingPunct="1">
              <a:buFont typeface="Wingdings" panose="05000000000000000000" pitchFamily="2" charset="2"/>
              <a:buChar char="§"/>
            </a:pPr>
            <a:r>
              <a:rPr lang="en-AU" sz="1200" b="0" i="0" u="none" strike="noStrike" kern="1200" baseline="0" dirty="0" smtClean="0">
                <a:solidFill>
                  <a:schemeClr val="tx1"/>
                </a:solidFill>
                <a:effectLst/>
                <a:latin typeface="+mn-lt"/>
                <a:ea typeface="+mn-ea"/>
                <a:cs typeface="+mn-cs"/>
              </a:rPr>
              <a:t>The device can also operate whilst charging. It should take no more than 3 hours to fully recharge the battery</a:t>
            </a:r>
          </a:p>
        </p:txBody>
      </p:sp>
      <p:sp>
        <p:nvSpPr>
          <p:cNvPr id="4" name="Slide Number Placeholder 3"/>
          <p:cNvSpPr>
            <a:spLocks noGrp="1"/>
          </p:cNvSpPr>
          <p:nvPr>
            <p:ph type="sldNum" sz="quarter" idx="10"/>
          </p:nvPr>
        </p:nvSpPr>
        <p:spPr/>
        <p:txBody>
          <a:bodyPr/>
          <a:lstStyle/>
          <a:p>
            <a:fld id="{EAAA87E3-7267-4EC5-8AAE-9D5192D10E79}" type="slidenum">
              <a:rPr lang="en-US" smtClean="0"/>
              <a:t>3</a:t>
            </a:fld>
            <a:endParaRPr lang="en-US" dirty="0"/>
          </a:p>
        </p:txBody>
      </p:sp>
    </p:spTree>
    <p:extLst>
      <p:ext uri="{BB962C8B-B14F-4D97-AF65-F5344CB8AC3E}">
        <p14:creationId xmlns:p14="http://schemas.microsoft.com/office/powerpoint/2010/main" val="90880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A87E3-7267-4EC5-8AAE-9D5192D10E79}" type="slidenum">
              <a:rPr lang="en-US" smtClean="0"/>
              <a:t>7</a:t>
            </a:fld>
            <a:endParaRPr lang="en-US" dirty="0"/>
          </a:p>
        </p:txBody>
      </p:sp>
    </p:spTree>
    <p:extLst>
      <p:ext uri="{BB962C8B-B14F-4D97-AF65-F5344CB8AC3E}">
        <p14:creationId xmlns:p14="http://schemas.microsoft.com/office/powerpoint/2010/main" val="1910266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AAA87E3-7267-4EC5-8AAE-9D5192D10E79}" type="slidenum">
              <a:rPr lang="en-US" smtClean="0"/>
              <a:t>12</a:t>
            </a:fld>
            <a:endParaRPr lang="en-US" dirty="0"/>
          </a:p>
        </p:txBody>
      </p:sp>
    </p:spTree>
    <p:extLst>
      <p:ext uri="{BB962C8B-B14F-4D97-AF65-F5344CB8AC3E}">
        <p14:creationId xmlns:p14="http://schemas.microsoft.com/office/powerpoint/2010/main" val="362728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A87E3-7267-4EC5-8AAE-9D5192D10E79}" type="slidenum">
              <a:rPr lang="en-US" smtClean="0"/>
              <a:t>18</a:t>
            </a:fld>
            <a:endParaRPr lang="en-US" dirty="0"/>
          </a:p>
        </p:txBody>
      </p:sp>
    </p:spTree>
    <p:extLst>
      <p:ext uri="{BB962C8B-B14F-4D97-AF65-F5344CB8AC3E}">
        <p14:creationId xmlns:p14="http://schemas.microsoft.com/office/powerpoint/2010/main" val="346514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3950" cy="3700463"/>
          </a:xfrm>
        </p:spPr>
      </p:sp>
      <p:sp>
        <p:nvSpPr>
          <p:cNvPr id="3" name="Notes Placeholder 2"/>
          <p:cNvSpPr>
            <a:spLocks noGrp="1"/>
          </p:cNvSpPr>
          <p:nvPr>
            <p:ph type="body" idx="1"/>
          </p:nvPr>
        </p:nvSpPr>
        <p:spPr/>
        <p:txBody>
          <a:bodyPr/>
          <a:lstStyle/>
          <a:p>
            <a:r>
              <a:rPr lang="en-US" b="1" dirty="0" smtClean="0"/>
              <a:t>Device</a:t>
            </a:r>
            <a:r>
              <a:rPr lang="en-US" b="1" baseline="0" dirty="0" smtClean="0"/>
              <a:t> heating in bag – stops charging</a:t>
            </a:r>
            <a:endParaRPr lang="en-US" b="1" dirty="0" smtClean="0"/>
          </a:p>
          <a:p>
            <a:endParaRPr lang="en-US" b="1" dirty="0" smtClean="0"/>
          </a:p>
          <a:p>
            <a:r>
              <a:rPr lang="en-US" b="1" dirty="0" smtClean="0"/>
              <a:t>Carry bag</a:t>
            </a:r>
          </a:p>
          <a:p>
            <a:r>
              <a:rPr lang="en-US" dirty="0" smtClean="0"/>
              <a:t>The carry bag is single patient use.</a:t>
            </a:r>
          </a:p>
          <a:p>
            <a:endParaRPr lang="en-US" dirty="0" smtClean="0"/>
          </a:p>
          <a:p>
            <a:r>
              <a:rPr lang="en-US" dirty="0" smtClean="0"/>
              <a:t>To place device into bag:</a:t>
            </a:r>
          </a:p>
          <a:p>
            <a:pPr marL="228580" indent="-228580">
              <a:buAutoNum type="arabicPeriod"/>
            </a:pPr>
            <a:r>
              <a:rPr lang="en-US" dirty="0" smtClean="0"/>
              <a:t>Open zippers on the back side of the bag.</a:t>
            </a:r>
          </a:p>
          <a:p>
            <a:pPr marL="228580" indent="-228580">
              <a:buAutoNum type="arabicPeriod"/>
            </a:pPr>
            <a:r>
              <a:rPr lang="en-US" dirty="0" smtClean="0"/>
              <a:t>Remove carry straps from the device. Keeping the device in the upright position, slide bag over and down the device. Ensure attachment knobs are accessible through the bag on either side and reattach carry straps.</a:t>
            </a:r>
          </a:p>
          <a:p>
            <a:pPr marL="228580" indent="-228580">
              <a:buAutoNum type="arabicPeriod"/>
            </a:pPr>
            <a:r>
              <a:rPr lang="en-US" dirty="0" smtClean="0"/>
              <a:t>Close zippers.</a:t>
            </a:r>
          </a:p>
          <a:p>
            <a:pPr marL="228580" indent="-228580">
              <a:buAutoNum type="arabicPeriod"/>
            </a:pPr>
            <a:r>
              <a:rPr lang="en-US" dirty="0" smtClean="0"/>
              <a:t>Once fitted, ensure canister tubing can move freely.</a:t>
            </a:r>
          </a:p>
          <a:p>
            <a:endParaRPr lang="en-US" baseline="0" dirty="0" smtClean="0"/>
          </a:p>
          <a:p>
            <a:r>
              <a:rPr lang="en-US" baseline="0" dirty="0" smtClean="0"/>
              <a:t>Note: it is recommended to Lock the device when using the carry bag</a:t>
            </a:r>
            <a:endParaRPr lang="en-US" dirty="0" smtClean="0"/>
          </a:p>
          <a:p>
            <a:endParaRPr lang="en-US" dirty="0" smtClean="0"/>
          </a:p>
          <a:p>
            <a:r>
              <a:rPr lang="en-US" dirty="0" smtClean="0"/>
              <a:t>Caution: Ensure the device always remains in the upright position when placing the device in and while using the carry bag</a:t>
            </a:r>
          </a:p>
          <a:p>
            <a:endParaRPr lang="en-US" dirty="0" smtClean="0"/>
          </a:p>
          <a:p>
            <a:r>
              <a:rPr lang="en-US" b="0" dirty="0" smtClean="0"/>
              <a:t>Bag</a:t>
            </a:r>
            <a:r>
              <a:rPr lang="en-US" b="0" baseline="0" dirty="0" smtClean="0"/>
              <a:t> features:</a:t>
            </a:r>
          </a:p>
          <a:p>
            <a:pPr marL="171435" indent="-171435">
              <a:buFont typeface="Arial" panose="020B0604020202020204" pitchFamily="34" charset="0"/>
              <a:buChar char="•"/>
            </a:pPr>
            <a:r>
              <a:rPr lang="en-US" b="0" baseline="0" dirty="0" smtClean="0"/>
              <a:t>Excess tubing can be fed through either the tubing hole under the pocket or through the bottom of the bag and coiled into the pocket on back of the bag.</a:t>
            </a:r>
          </a:p>
          <a:p>
            <a:pPr marL="171435" indent="-171435">
              <a:buFont typeface="Arial" panose="020B0604020202020204" pitchFamily="34" charset="0"/>
              <a:buChar char="•"/>
            </a:pPr>
            <a:r>
              <a:rPr lang="en-US" dirty="0" smtClean="0"/>
              <a:t>Flaps on the front of the bag are for the privacy of the user and can be lifted to access the touchscreen or view the canister.</a:t>
            </a:r>
          </a:p>
          <a:p>
            <a:pPr marL="171435" indent="-171435">
              <a:buFont typeface="Arial" panose="020B0604020202020204" pitchFamily="34" charset="0"/>
              <a:buChar char="•"/>
            </a:pPr>
            <a:r>
              <a:rPr lang="en-US" dirty="0" smtClean="0"/>
              <a:t>The card pocket under the front flap can hold a business card or contact information.</a:t>
            </a:r>
          </a:p>
          <a:p>
            <a:pPr marL="171435" indent="-171435">
              <a:buFont typeface="Arial" panose="020B0604020202020204" pitchFamily="34" charset="0"/>
              <a:buChar char="•"/>
            </a:pPr>
            <a:r>
              <a:rPr lang="en-US" dirty="0" smtClean="0"/>
              <a:t>A belt loop is located on the rear of the bag should you wish to wear the RENASYS™ TOUCH at your waist. </a:t>
            </a:r>
          </a:p>
          <a:p>
            <a:pPr marL="171435" indent="-171435">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8572D1DE-7445-4665-AE45-377BEAF7056A}" type="slidenum">
              <a:rPr lang="en-US" smtClean="0"/>
              <a:t>44</a:t>
            </a:fld>
            <a:endParaRPr lang="en-US" dirty="0"/>
          </a:p>
        </p:txBody>
      </p:sp>
    </p:spTree>
    <p:extLst>
      <p:ext uri="{BB962C8B-B14F-4D97-AF65-F5344CB8AC3E}">
        <p14:creationId xmlns:p14="http://schemas.microsoft.com/office/powerpoint/2010/main" val="2059083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3950" cy="3700463"/>
          </a:xfrm>
        </p:spPr>
      </p:sp>
      <p:sp>
        <p:nvSpPr>
          <p:cNvPr id="3" name="Notes Placeholder 2"/>
          <p:cNvSpPr>
            <a:spLocks noGrp="1"/>
          </p:cNvSpPr>
          <p:nvPr>
            <p:ph type="body" idx="1"/>
          </p:nvPr>
        </p:nvSpPr>
        <p:spPr/>
        <p:txBody>
          <a:bodyPr/>
          <a:lstStyle/>
          <a:p>
            <a:r>
              <a:rPr lang="en-US" b="1" dirty="0" smtClean="0"/>
              <a:t>Carry straps</a:t>
            </a:r>
          </a:p>
          <a:p>
            <a:r>
              <a:rPr lang="en-US" dirty="0" smtClean="0"/>
              <a:t>The carry straps are single patient use. </a:t>
            </a:r>
          </a:p>
          <a:p>
            <a:endParaRPr lang="en-US" dirty="0" smtClean="0"/>
          </a:p>
          <a:p>
            <a:r>
              <a:rPr lang="en-US" dirty="0" smtClean="0"/>
              <a:t>To attach the carry strap to device:</a:t>
            </a:r>
          </a:p>
          <a:p>
            <a:pPr marL="228580" indent="-228580">
              <a:buFont typeface="Arial" panose="020B0604020202020204" pitchFamily="34" charset="0"/>
              <a:buAutoNum type="arabicPeriod"/>
            </a:pPr>
            <a:r>
              <a:rPr lang="en-US" dirty="0" smtClean="0"/>
              <a:t>Slide the large opening of the carry strap clip over the device attachment knob.</a:t>
            </a:r>
          </a:p>
          <a:p>
            <a:pPr marL="228580" indent="-228580">
              <a:buFont typeface="Arial" panose="020B0604020202020204" pitchFamily="34" charset="0"/>
              <a:buAutoNum type="arabicPeriod"/>
            </a:pPr>
            <a:r>
              <a:rPr lang="en-US" dirty="0" smtClean="0"/>
              <a:t>Pull up on the carry strap clip. The clip will click when properly engaged. Repeat same process with other strap on opposite side of device.</a:t>
            </a:r>
          </a:p>
          <a:p>
            <a:pPr marL="228580" indent="-228580">
              <a:buFont typeface="Arial" panose="020B0604020202020204" pitchFamily="34" charset="0"/>
              <a:buAutoNum type="arabicPeriod"/>
            </a:pPr>
            <a:r>
              <a:rPr lang="en-US" dirty="0" smtClean="0"/>
              <a:t>Once both sides are connected to the device they can be joined together to make the short carry strap. </a:t>
            </a:r>
          </a:p>
          <a:p>
            <a:pPr marL="228580" indent="-228580">
              <a:buFont typeface="Arial" panose="020B0604020202020204" pitchFamily="34" charset="0"/>
              <a:buAutoNum type="arabicPeriod"/>
            </a:pPr>
            <a:r>
              <a:rPr lang="en-US" dirty="0" smtClean="0"/>
              <a:t>Push down on the carry strap clip to remove strap from device. </a:t>
            </a:r>
          </a:p>
          <a:p>
            <a:endParaRPr lang="en-US" dirty="0" smtClean="0"/>
          </a:p>
          <a:p>
            <a:r>
              <a:rPr lang="en-US" dirty="0" smtClean="0"/>
              <a:t>Caution: Ensure the device always remains in the upright position when using the carry straps.</a:t>
            </a:r>
          </a:p>
          <a:p>
            <a:endParaRPr lang="en-US" dirty="0" smtClean="0"/>
          </a:p>
          <a:p>
            <a:r>
              <a:rPr lang="en-US" dirty="0" smtClean="0"/>
              <a:t>To connect and extend straps:</a:t>
            </a:r>
          </a:p>
          <a:p>
            <a:pPr marL="228580" indent="-228580">
              <a:buFont typeface="Arial" panose="020B0604020202020204" pitchFamily="34" charset="0"/>
              <a:buAutoNum type="arabicPeriod"/>
            </a:pPr>
            <a:r>
              <a:rPr lang="en-US" dirty="0" smtClean="0"/>
              <a:t>Join the carry strap connectors together for a short carry strap. </a:t>
            </a:r>
          </a:p>
          <a:p>
            <a:pPr marL="228580" indent="-228580">
              <a:buFont typeface="Arial" panose="020B0604020202020204" pitchFamily="34" charset="0"/>
              <a:buAutoNum type="arabicPeriod"/>
            </a:pPr>
            <a:r>
              <a:rPr lang="en-US" dirty="0" smtClean="0"/>
              <a:t>Join the carry strap connectors to the shoulder strap and/or extension strap connectors to extend the length for carrying on the shoulder or across the body. </a:t>
            </a:r>
          </a:p>
          <a:p>
            <a:pPr marL="228580" indent="-228580">
              <a:buFont typeface="Arial" panose="020B0604020202020204" pitchFamily="34" charset="0"/>
              <a:buAutoNum type="arabicPeriod"/>
            </a:pPr>
            <a:r>
              <a:rPr lang="en-US" dirty="0" smtClean="0"/>
              <a:t>Place the padded section of the strap against shoulder for maximum comfort when carrying device. </a:t>
            </a:r>
          </a:p>
          <a:p>
            <a:endParaRPr lang="en-US" dirty="0"/>
          </a:p>
        </p:txBody>
      </p:sp>
      <p:sp>
        <p:nvSpPr>
          <p:cNvPr id="4" name="Slide Number Placeholder 3"/>
          <p:cNvSpPr>
            <a:spLocks noGrp="1"/>
          </p:cNvSpPr>
          <p:nvPr>
            <p:ph type="sldNum" sz="quarter" idx="10"/>
          </p:nvPr>
        </p:nvSpPr>
        <p:spPr/>
        <p:txBody>
          <a:bodyPr/>
          <a:lstStyle/>
          <a:p>
            <a:fld id="{8572D1DE-7445-4665-AE45-377BEAF7056A}" type="slidenum">
              <a:rPr lang="en-US" smtClean="0"/>
              <a:t>45</a:t>
            </a:fld>
            <a:endParaRPr lang="en-US" dirty="0"/>
          </a:p>
        </p:txBody>
      </p:sp>
    </p:spTree>
    <p:extLst>
      <p:ext uri="{BB962C8B-B14F-4D97-AF65-F5344CB8AC3E}">
        <p14:creationId xmlns:p14="http://schemas.microsoft.com/office/powerpoint/2010/main" val="205908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A87E3-7267-4EC5-8AAE-9D5192D10E79}" type="slidenum">
              <a:rPr lang="en-US" smtClean="0"/>
              <a:t>48</a:t>
            </a:fld>
            <a:endParaRPr lang="en-US" dirty="0"/>
          </a:p>
        </p:txBody>
      </p:sp>
    </p:spTree>
    <p:extLst>
      <p:ext uri="{BB962C8B-B14F-4D97-AF65-F5344CB8AC3E}">
        <p14:creationId xmlns:p14="http://schemas.microsoft.com/office/powerpoint/2010/main" val="3557594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Footer Placeholder 6"/>
          <p:cNvSpPr>
            <a:spLocks noGrp="1"/>
          </p:cNvSpPr>
          <p:nvPr>
            <p:ph type="ftr" sz="quarter" idx="10"/>
          </p:nvPr>
        </p:nvSpPr>
        <p:spPr>
          <a:xfrm>
            <a:off x="5698442" y="6489128"/>
            <a:ext cx="3086100" cy="232347"/>
          </a:xfrm>
          <a:prstGeom prst="rect">
            <a:avLst/>
          </a:prstGeom>
        </p:spPr>
        <p:txBody>
          <a:bodyPr/>
          <a:lstStyle/>
          <a:p>
            <a:endParaRPr lang="en-GB" dirty="0"/>
          </a:p>
        </p:txBody>
      </p:sp>
      <p:sp>
        <p:nvSpPr>
          <p:cNvPr id="8" name="Text Placeholder 4"/>
          <p:cNvSpPr>
            <a:spLocks noGrp="1"/>
          </p:cNvSpPr>
          <p:nvPr>
            <p:ph type="body" sz="quarter" idx="11"/>
          </p:nvPr>
        </p:nvSpPr>
        <p:spPr>
          <a:xfrm>
            <a:off x="666000" y="1371600"/>
            <a:ext cx="7848001" cy="431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quarter" idx="13" hasCustomPrompt="1"/>
          </p:nvPr>
        </p:nvSpPr>
        <p:spPr>
          <a:xfrm>
            <a:off x="346075" y="641350"/>
            <a:ext cx="7199313" cy="406400"/>
          </a:xfrm>
        </p:spPr>
        <p:txBody>
          <a:bodyPr/>
          <a:lstStyle>
            <a:lvl1pPr marL="0" indent="0">
              <a:buNone/>
              <a:defRPr/>
            </a:lvl1pPr>
          </a:lstStyle>
          <a:p>
            <a:pPr lvl="0"/>
            <a:r>
              <a:rPr lang="en-GB" dirty="0" smtClean="0"/>
              <a:t>Click to add sub-title</a:t>
            </a:r>
            <a:endParaRPr lang="en-US" dirty="0"/>
          </a:p>
        </p:txBody>
      </p:sp>
    </p:spTree>
    <p:extLst>
      <p:ext uri="{BB962C8B-B14F-4D97-AF65-F5344CB8AC3E}">
        <p14:creationId xmlns:p14="http://schemas.microsoft.com/office/powerpoint/2010/main" val="12765739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lvl1pPr algn="l">
              <a:defRPr sz="4000">
                <a:solidFill>
                  <a:srgbClr val="4D4E53"/>
                </a:solidFill>
                <a:latin typeface="Smith&amp;NephewLF" panose="020F050003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1"/>
            <a:ext cx="8229600" cy="4754563"/>
          </a:xfrm>
        </p:spPr>
        <p:txBody>
          <a:bodyPr/>
          <a:lstStyle>
            <a:lvl1pPr>
              <a:defRPr>
                <a:solidFill>
                  <a:schemeClr val="tx1"/>
                </a:solidFill>
                <a:latin typeface="Smith&amp;NephewLF" panose="020F0500030000020004" pitchFamily="34" charset="0"/>
              </a:defRPr>
            </a:lvl1pPr>
            <a:lvl2pPr>
              <a:defRPr>
                <a:solidFill>
                  <a:schemeClr val="tx1"/>
                </a:solidFill>
                <a:latin typeface="Smith&amp;NephewLF" panose="020F0500030000020004" pitchFamily="34" charset="0"/>
              </a:defRPr>
            </a:lvl2pPr>
            <a:lvl3pPr>
              <a:defRPr>
                <a:solidFill>
                  <a:schemeClr val="tx1"/>
                </a:solidFill>
                <a:latin typeface="Smith&amp;NephewLF" panose="020F0500030000020004" pitchFamily="34" charset="0"/>
              </a:defRPr>
            </a:lvl3pPr>
            <a:lvl4pPr>
              <a:defRPr>
                <a:solidFill>
                  <a:schemeClr val="tx1"/>
                </a:solidFill>
                <a:latin typeface="Smith&amp;NephewLF" panose="020F0500030000020004" pitchFamily="34" charset="0"/>
              </a:defRPr>
            </a:lvl4pPr>
            <a:lvl5pPr>
              <a:defRPr>
                <a:solidFill>
                  <a:schemeClr val="tx1"/>
                </a:solidFill>
                <a:latin typeface="Smith&amp;NephewLF" panose="020F05000300000200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6848475" y="6566356"/>
            <a:ext cx="2133600" cy="215444"/>
          </a:xfrm>
          <a:prstGeom prst="rect">
            <a:avLst/>
          </a:prstGeom>
          <a:noFill/>
        </p:spPr>
        <p:txBody>
          <a:bodyPr wrap="square" rtlCol="0">
            <a:spAutoFit/>
          </a:bodyPr>
          <a:lstStyle/>
          <a:p>
            <a:pPr algn="r"/>
            <a:fld id="{151C6E7E-B821-4294-9597-159FBF7127F7}" type="slidenum">
              <a:rPr lang="en-US" sz="800" smtClean="0">
                <a:solidFill>
                  <a:schemeClr val="tx1">
                    <a:lumMod val="60000"/>
                    <a:lumOff val="40000"/>
                  </a:schemeClr>
                </a:solidFill>
                <a:latin typeface="Smith&amp;NephewLF" pitchFamily="34" charset="0"/>
              </a:rPr>
              <a:t>‹#›</a:t>
            </a:fld>
            <a:endParaRPr lang="en-US" sz="800" dirty="0">
              <a:solidFill>
                <a:schemeClr val="tx1">
                  <a:lumMod val="60000"/>
                  <a:lumOff val="40000"/>
                </a:schemeClr>
              </a:solidFill>
              <a:latin typeface="Smith&amp;NephewLF" pitchFamily="34" charset="0"/>
            </a:endParaRPr>
          </a:p>
        </p:txBody>
      </p:sp>
    </p:spTree>
    <p:extLst>
      <p:ext uri="{BB962C8B-B14F-4D97-AF65-F5344CB8AC3E}">
        <p14:creationId xmlns:p14="http://schemas.microsoft.com/office/powerpoint/2010/main" val="38731294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39552" y="4797152"/>
            <a:ext cx="5112568" cy="1269304"/>
          </a:xfrm>
          <a:prstGeom prst="rect">
            <a:avLst/>
          </a:prstGeom>
        </p:spPr>
        <p:txBody>
          <a:bodyPr lIns="0" tIns="0" rIns="0" bIns="0" anchor="t" anchorCtr="0"/>
          <a:lstStyle>
            <a:lvl1pPr algn="l">
              <a:defRPr sz="2800" b="1" i="0">
                <a:solidFill>
                  <a:schemeClr val="bg1"/>
                </a:solidFill>
                <a:latin typeface="Smith&amp;NephewLF" charset="0"/>
                <a:ea typeface="Smith&amp;NephewLF" charset="0"/>
                <a:cs typeface="Smith&amp;NephewLF" charset="0"/>
              </a:defRPr>
            </a:lvl1pPr>
          </a:lstStyle>
          <a:p>
            <a:r>
              <a:rPr lang="en-GB" dirty="0" smtClean="0"/>
              <a:t>Title text is set in 28pt </a:t>
            </a:r>
            <a:r>
              <a:rPr lang="en-GB" dirty="0" err="1" smtClean="0"/>
              <a:t>Smith&amp;NephewLF</a:t>
            </a:r>
            <a:r>
              <a:rPr lang="en-GB" dirty="0" smtClean="0"/>
              <a:t> Bold on two lines</a:t>
            </a:r>
            <a:endParaRPr lang="en-US" dirty="0"/>
          </a:p>
        </p:txBody>
      </p:sp>
      <p:sp>
        <p:nvSpPr>
          <p:cNvPr id="7" name="Subtitle 2"/>
          <p:cNvSpPr>
            <a:spLocks noGrp="1"/>
          </p:cNvSpPr>
          <p:nvPr>
            <p:ph type="subTitle" idx="1" hasCustomPrompt="1"/>
          </p:nvPr>
        </p:nvSpPr>
        <p:spPr>
          <a:xfrm>
            <a:off x="539552" y="5685320"/>
            <a:ext cx="5112568" cy="624000"/>
          </a:xfrm>
          <a:prstGeom prst="rect">
            <a:avLst/>
          </a:prstGeom>
        </p:spPr>
        <p:txBody>
          <a:bodyPr lIns="0" tIns="0" rIns="0" bIns="0" anchor="b" anchorCtr="0"/>
          <a:lstStyle>
            <a:lvl1pPr marL="0" indent="0" algn="l">
              <a:lnSpc>
                <a:spcPct val="100000"/>
              </a:lnSpc>
              <a:spcBef>
                <a:spcPts val="0"/>
              </a:spcBef>
              <a:spcAft>
                <a:spcPts val="300"/>
              </a:spcAft>
              <a:buNone/>
              <a:defRPr sz="1400" b="0" i="0" baseline="0">
                <a:solidFill>
                  <a:schemeClr val="bg1"/>
                </a:solidFill>
                <a:latin typeface="Smith&amp;NephewLF" charset="0"/>
                <a:ea typeface="Smith&amp;NephewLF" charset="0"/>
                <a:cs typeface="Smith&amp;NephewLF"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Insert name or date</a:t>
            </a:r>
            <a:endParaRPr lang="en-US" dirty="0"/>
          </a:p>
        </p:txBody>
      </p:sp>
    </p:spTree>
    <p:extLst>
      <p:ext uri="{BB962C8B-B14F-4D97-AF65-F5344CB8AC3E}">
        <p14:creationId xmlns:p14="http://schemas.microsoft.com/office/powerpoint/2010/main" val="66586043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2643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N^L136">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5581" y="2439922"/>
            <a:ext cx="6592837" cy="1978156"/>
          </a:xfrm>
          <a:prstGeom prst="rect">
            <a:avLst/>
          </a:prstGeom>
        </p:spPr>
      </p:pic>
    </p:spTree>
    <p:extLst>
      <p:ext uri="{BB962C8B-B14F-4D97-AF65-F5344CB8AC3E}">
        <p14:creationId xmlns:p14="http://schemas.microsoft.com/office/powerpoint/2010/main" val="26382805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N^L001">
    <p:bg>
      <p:bgPr>
        <a:solidFill>
          <a:srgbClr val="FFFFF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630168"/>
            <a:ext cx="8229600" cy="978408"/>
          </a:xfrm>
          <a:prstGeom prst="rect">
            <a:avLst/>
          </a:prstGeom>
        </p:spPr>
        <p:txBody>
          <a:bodyPr vert="horz" lIns="0" tIns="0" rIns="0" bIns="0" rtlCol="0">
            <a:noAutofit/>
          </a:bodyPr>
          <a:lstStyle>
            <a:lvl1pPr>
              <a:lnSpc>
                <a:spcPct val="90000"/>
              </a:lnSpc>
              <a:spcBef>
                <a:spcPts val="0"/>
              </a:spcBef>
              <a:defRPr lang="en-US" sz="2600"/>
            </a:lvl1pPr>
          </a:lstStyle>
          <a:p>
            <a:pPr lvl="0"/>
            <a:r>
              <a:rPr lang="en-US" smtClean="0"/>
              <a:t>Click to edit Master subtitle style</a:t>
            </a:r>
            <a:endParaRPr lang="en-US" dirty="0"/>
          </a:p>
        </p:txBody>
      </p:sp>
      <p:sp>
        <p:nvSpPr>
          <p:cNvPr id="13" name="Title 12"/>
          <p:cNvSpPr>
            <a:spLocks noGrp="1"/>
          </p:cNvSpPr>
          <p:nvPr>
            <p:ph type="title"/>
          </p:nvPr>
        </p:nvSpPr>
        <p:spPr>
          <a:xfrm>
            <a:off x="457200" y="2414016"/>
            <a:ext cx="8229600" cy="1143000"/>
          </a:xfrm>
        </p:spPr>
        <p:txBody>
          <a:bodyPr anchor="b" anchorCtr="0">
            <a:normAutofit/>
          </a:bodyPr>
          <a:lstStyle>
            <a:lvl1pPr>
              <a:defRPr sz="3600"/>
            </a:lvl1p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561DC66B-F4F3-474B-948B-011D84999465}" type="datetimeFigureOut">
              <a:rPr lang="en-US" smtClean="0"/>
              <a:pPr/>
              <a:t>3/6/2018</a:t>
            </a:fld>
            <a:endParaRPr lang="en-US" dirty="0"/>
          </a:p>
        </p:txBody>
      </p:sp>
      <p:sp>
        <p:nvSpPr>
          <p:cNvPr id="15" name="Footer Placeholder 14"/>
          <p:cNvSpPr>
            <a:spLocks noGrp="1"/>
          </p:cNvSpPr>
          <p:nvPr>
            <p:ph type="ftr" sz="quarter" idx="11"/>
          </p:nvPr>
        </p:nvSpPr>
        <p:spPr/>
        <p:txBody>
          <a:bodyPr/>
          <a:lstStyle>
            <a:lvl1pPr>
              <a:defRPr>
                <a:solidFill>
                  <a:srgbClr val="4D4E53"/>
                </a:solidFill>
              </a:defRPr>
            </a:lvl1pPr>
          </a:lstStyle>
          <a:p>
            <a:endParaRPr lang="en-US" dirty="0"/>
          </a:p>
        </p:txBody>
      </p:sp>
      <p:sp>
        <p:nvSpPr>
          <p:cNvPr id="16" name="Slide Number Placeholder 15"/>
          <p:cNvSpPr>
            <a:spLocks noGrp="1"/>
          </p:cNvSpPr>
          <p:nvPr>
            <p:ph type="sldNum" sz="quarter" idx="12"/>
          </p:nvPr>
        </p:nvSpPr>
        <p:spPr/>
        <p:txBody>
          <a:bodyPr/>
          <a:lstStyle/>
          <a:p>
            <a:fld id="{3A7D5340-7F4D-46FB-B4B5-A5222B0AC70A}" type="slidenum">
              <a:rPr lang="en-US" smtClean="0"/>
              <a:pPr/>
              <a:t>‹#›</a:t>
            </a:fld>
            <a:endParaRPr lang="en-US" dirty="0"/>
          </a:p>
        </p:txBody>
      </p:sp>
      <p:pic>
        <p:nvPicPr>
          <p:cNvPr id="3074" name="Picture 2" descr="SmithNephew_larg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80225" y="282575"/>
            <a:ext cx="1711325" cy="29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6386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SN^L0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lvl1pPr>
              <a:spcBef>
                <a:spcPts val="144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p>
            <a:fld id="{561DC66B-F4F3-474B-948B-011D84999465}" type="datetimeFigureOut">
              <a:rPr lang="en-US" smtClean="0"/>
              <a:pPr/>
              <a:t>3/6/2018</a:t>
            </a:fld>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52188423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SN^L003">
    <p:spTree>
      <p:nvGrpSpPr>
        <p:cNvPr id="1" name=""/>
        <p:cNvGrpSpPr/>
        <p:nvPr/>
      </p:nvGrpSpPr>
      <p:grpSpPr>
        <a:xfrm>
          <a:off x="0" y="0"/>
          <a:ext cx="0" cy="0"/>
          <a:chOff x="0" y="0"/>
          <a:chExt cx="0" cy="0"/>
        </a:xfrm>
      </p:grpSpPr>
      <p:sp>
        <p:nvSpPr>
          <p:cNvPr id="2" name="Title 1"/>
          <p:cNvSpPr>
            <a:spLocks noGrp="1"/>
          </p:cNvSpPr>
          <p:nvPr>
            <p:ph type="title"/>
          </p:nvPr>
        </p:nvSpPr>
        <p:spPr>
          <a:xfrm>
            <a:off x="457200" y="765328"/>
            <a:ext cx="8229600" cy="76809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88553"/>
            <a:ext cx="4020909" cy="4694797"/>
          </a:xfrm>
        </p:spPr>
        <p:txBody>
          <a:bodyPr/>
          <a:lstStyle>
            <a:lvl1pPr>
              <a:spcBef>
                <a:spcPts val="1200"/>
              </a:spcBef>
              <a:defRPr sz="2000"/>
            </a:lvl1pPr>
            <a:lvl2pPr>
              <a:spcBef>
                <a:spcPts val="960"/>
              </a:spcBef>
              <a:defRPr sz="2000"/>
            </a:lvl2pPr>
            <a:lvl3pPr>
              <a:spcBef>
                <a:spcPts val="960"/>
              </a:spcBef>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675866" y="1788553"/>
            <a:ext cx="4010933" cy="4694797"/>
          </a:xfrm>
        </p:spPr>
        <p:txBody>
          <a:bodyPr/>
          <a:lstStyle>
            <a:lvl1pPr>
              <a:spcBef>
                <a:spcPts val="1200"/>
              </a:spcBef>
              <a:defRPr sz="2000"/>
            </a:lvl1pPr>
            <a:lvl2pPr>
              <a:spcBef>
                <a:spcPts val="960"/>
              </a:spcBef>
              <a:defRPr sz="2000"/>
            </a:lvl2pPr>
            <a:lvl3pPr>
              <a:spcBef>
                <a:spcPts val="960"/>
              </a:spcBef>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561DC66B-F4F3-474B-948B-011D84999465}" type="datetimeFigureOut">
              <a:rPr lang="en-US" smtClean="0"/>
              <a:pPr/>
              <a:t>3/6/2018</a:t>
            </a:fld>
            <a:endParaRPr lang="en-US" dirty="0"/>
          </a:p>
        </p:txBody>
      </p:sp>
      <p:sp>
        <p:nvSpPr>
          <p:cNvPr id="6" name="Slide Number Placeholder 5"/>
          <p:cNvSpPr>
            <a:spLocks noGrp="1"/>
          </p:cNvSpPr>
          <p:nvPr>
            <p:ph type="sldNum" sz="quarter" idx="11"/>
          </p:nvPr>
        </p:nvSpPr>
        <p:spPr/>
        <p:txBody>
          <a:bodyPr/>
          <a:lstStyle/>
          <a:p>
            <a:fld id="{3A7D5340-7F4D-46FB-B4B5-A5222B0AC70A}"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1248623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N^L05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561DC66B-F4F3-474B-948B-011D84999465}" type="datetimeFigureOut">
              <a:rPr lang="en-US" smtClean="0"/>
              <a:pPr/>
              <a:t>3/6/2018</a:t>
            </a:fld>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4757241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N^L05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1DC66B-F4F3-474B-948B-011D84999465}" type="datetimeFigureOut">
              <a:rPr lang="en-US" smtClean="0"/>
              <a:pPr/>
              <a:t>3/6/2018</a:t>
            </a:fld>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133372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8" name="Text Placeholder 4"/>
          <p:cNvSpPr>
            <a:spLocks noGrp="1"/>
          </p:cNvSpPr>
          <p:nvPr>
            <p:ph type="body" sz="quarter" idx="11"/>
          </p:nvPr>
        </p:nvSpPr>
        <p:spPr>
          <a:xfrm>
            <a:off x="666000" y="1371600"/>
            <a:ext cx="7848001" cy="431640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quarter" idx="13" hasCustomPrompt="1"/>
          </p:nvPr>
        </p:nvSpPr>
        <p:spPr>
          <a:xfrm>
            <a:off x="346075" y="641350"/>
            <a:ext cx="7199313" cy="406400"/>
          </a:xfrm>
        </p:spPr>
        <p:txBody>
          <a:bodyPr/>
          <a:lstStyle>
            <a:lvl1pPr marL="0" indent="0">
              <a:buNone/>
              <a:defRPr/>
            </a:lvl1pPr>
          </a:lstStyle>
          <a:p>
            <a:pPr lvl="0"/>
            <a:r>
              <a:rPr lang="en-GB" dirty="0" smtClean="0"/>
              <a:t>Click to add sub-title</a:t>
            </a:r>
            <a:endParaRPr lang="en-US" dirty="0"/>
          </a:p>
        </p:txBody>
      </p:sp>
    </p:spTree>
    <p:extLst>
      <p:ext uri="{BB962C8B-B14F-4D97-AF65-F5344CB8AC3E}">
        <p14:creationId xmlns:p14="http://schemas.microsoft.com/office/powerpoint/2010/main" val="31172668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 Target="../slides/slide2.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 Target="../slides/slide2.xml"/><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slide" Target="../slides/slide2.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bk object 16"/>
          <p:cNvSpPr/>
          <p:nvPr/>
        </p:nvSpPr>
        <p:spPr>
          <a:xfrm>
            <a:off x="360000" y="1135697"/>
            <a:ext cx="8424545" cy="5351780"/>
          </a:xfrm>
          <a:custGeom>
            <a:avLst/>
            <a:gdLst/>
            <a:ahLst/>
            <a:cxnLst/>
            <a:rect l="l" t="t" r="r" b="b"/>
            <a:pathLst>
              <a:path w="8424545" h="5351780">
                <a:moveTo>
                  <a:pt x="0" y="5351653"/>
                </a:moveTo>
                <a:lnTo>
                  <a:pt x="8423998" y="5351653"/>
                </a:lnTo>
                <a:lnTo>
                  <a:pt x="8423998" y="0"/>
                </a:lnTo>
                <a:lnTo>
                  <a:pt x="0" y="0"/>
                </a:lnTo>
                <a:lnTo>
                  <a:pt x="0" y="5351653"/>
                </a:lnTo>
                <a:close/>
              </a:path>
            </a:pathLst>
          </a:custGeom>
          <a:solidFill>
            <a:srgbClr val="F3F3F3"/>
          </a:solidFill>
        </p:spPr>
        <p:txBody>
          <a:bodyPr wrap="square" lIns="0" tIns="0" rIns="0" bIns="0" rtlCol="0"/>
          <a:lstStyle/>
          <a:p>
            <a:endParaRPr dirty="0"/>
          </a:p>
        </p:txBody>
      </p:sp>
      <p:sp>
        <p:nvSpPr>
          <p:cNvPr id="7" name="bk object 17"/>
          <p:cNvSpPr/>
          <p:nvPr/>
        </p:nvSpPr>
        <p:spPr>
          <a:xfrm>
            <a:off x="7703994" y="359996"/>
            <a:ext cx="1080002" cy="178135"/>
          </a:xfrm>
          <a:prstGeom prst="rect">
            <a:avLst/>
          </a:prstGeom>
          <a:blipFill>
            <a:blip r:embed="rId5" cstate="print"/>
            <a:stretch>
              <a:fillRect/>
            </a:stretch>
          </a:blipFill>
        </p:spPr>
        <p:txBody>
          <a:bodyPr wrap="square" lIns="0" tIns="0" rIns="0" bIns="0" rtlCol="0"/>
          <a:lstStyle/>
          <a:p>
            <a:endParaRPr dirty="0"/>
          </a:p>
        </p:txBody>
      </p:sp>
      <p:sp>
        <p:nvSpPr>
          <p:cNvPr id="9" name="object 5"/>
          <p:cNvSpPr/>
          <p:nvPr/>
        </p:nvSpPr>
        <p:spPr>
          <a:xfrm>
            <a:off x="347300" y="216000"/>
            <a:ext cx="8437245" cy="0"/>
          </a:xfrm>
          <a:custGeom>
            <a:avLst/>
            <a:gdLst/>
            <a:ahLst/>
            <a:cxnLst/>
            <a:rect l="l" t="t" r="r" b="b"/>
            <a:pathLst>
              <a:path w="8437245">
                <a:moveTo>
                  <a:pt x="0" y="0"/>
                </a:moveTo>
                <a:lnTo>
                  <a:pt x="8436698" y="0"/>
                </a:lnTo>
              </a:path>
            </a:pathLst>
          </a:custGeom>
          <a:ln w="6350">
            <a:solidFill>
              <a:schemeClr val="tx1"/>
            </a:solidFill>
          </a:ln>
        </p:spPr>
        <p:txBody>
          <a:bodyPr wrap="square" lIns="0" tIns="0" rIns="0" bIns="0" rtlCol="0"/>
          <a:lstStyle/>
          <a:p>
            <a:endParaRPr dirty="0"/>
          </a:p>
        </p:txBody>
      </p:sp>
      <p:sp>
        <p:nvSpPr>
          <p:cNvPr id="10" name="object 6"/>
          <p:cNvSpPr/>
          <p:nvPr/>
        </p:nvSpPr>
        <p:spPr>
          <a:xfrm>
            <a:off x="360000" y="1137348"/>
            <a:ext cx="8424545" cy="0"/>
          </a:xfrm>
          <a:custGeom>
            <a:avLst/>
            <a:gdLst/>
            <a:ahLst/>
            <a:cxnLst/>
            <a:rect l="l" t="t" r="r" b="b"/>
            <a:pathLst>
              <a:path w="8424545">
                <a:moveTo>
                  <a:pt x="0" y="0"/>
                </a:moveTo>
                <a:lnTo>
                  <a:pt x="8423998" y="0"/>
                </a:lnTo>
              </a:path>
            </a:pathLst>
          </a:custGeom>
          <a:ln w="6350">
            <a:solidFill>
              <a:schemeClr val="tx1"/>
            </a:solidFill>
          </a:ln>
        </p:spPr>
        <p:txBody>
          <a:bodyPr wrap="square" lIns="0" tIns="0" rIns="0" bIns="0" rtlCol="0"/>
          <a:lstStyle/>
          <a:p>
            <a:endParaRPr dirty="0"/>
          </a:p>
        </p:txBody>
      </p:sp>
      <p:sp>
        <p:nvSpPr>
          <p:cNvPr id="11" name="object 7"/>
          <p:cNvSpPr/>
          <p:nvPr/>
        </p:nvSpPr>
        <p:spPr>
          <a:xfrm>
            <a:off x="360000" y="6485825"/>
            <a:ext cx="8424545" cy="0"/>
          </a:xfrm>
          <a:custGeom>
            <a:avLst/>
            <a:gdLst/>
            <a:ahLst/>
            <a:cxnLst/>
            <a:rect l="l" t="t" r="r" b="b"/>
            <a:pathLst>
              <a:path w="8424545">
                <a:moveTo>
                  <a:pt x="0" y="0"/>
                </a:moveTo>
                <a:lnTo>
                  <a:pt x="8423998" y="0"/>
                </a:lnTo>
              </a:path>
            </a:pathLst>
          </a:custGeom>
          <a:ln w="6350">
            <a:solidFill>
              <a:srgbClr val="58595B"/>
            </a:solidFill>
          </a:ln>
        </p:spPr>
        <p:txBody>
          <a:bodyPr wrap="square" lIns="0" tIns="0" rIns="0" bIns="0" rtlCol="0"/>
          <a:lstStyle/>
          <a:p>
            <a:endParaRPr dirty="0"/>
          </a:p>
        </p:txBody>
      </p:sp>
      <p:sp>
        <p:nvSpPr>
          <p:cNvPr id="3" name="Text Placeholder 2"/>
          <p:cNvSpPr>
            <a:spLocks noGrp="1"/>
          </p:cNvSpPr>
          <p:nvPr>
            <p:ph type="body" idx="1"/>
          </p:nvPr>
        </p:nvSpPr>
        <p:spPr>
          <a:xfrm>
            <a:off x="666001" y="1368000"/>
            <a:ext cx="7848000" cy="43200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345600" y="291600"/>
            <a:ext cx="7200000" cy="349595"/>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13" name="Rectangle 12"/>
          <p:cNvSpPr/>
          <p:nvPr/>
        </p:nvSpPr>
        <p:spPr>
          <a:xfrm>
            <a:off x="345600" y="6485824"/>
            <a:ext cx="5217000" cy="232303"/>
          </a:xfrm>
          <a:prstGeom prst="rect">
            <a:avLst/>
          </a:prstGeom>
        </p:spPr>
        <p:txBody>
          <a:bodyPr wrap="square" lIns="0" tIns="0" rIns="0" bIns="0" anchor="ctr" anchorCtr="0">
            <a:noAutofit/>
          </a:bodyPr>
          <a:lstStyle/>
          <a:p>
            <a:pPr marL="7938" lvl="4" indent="0">
              <a:tabLst/>
            </a:pPr>
            <a:endParaRPr lang="en-GB" sz="800" b="0" i="0" kern="1200" dirty="0" smtClean="0">
              <a:solidFill>
                <a:schemeClr val="tx2">
                  <a:lumMod val="60000"/>
                  <a:lumOff val="40000"/>
                </a:schemeClr>
              </a:solidFill>
              <a:latin typeface="Smith&amp;NephewLF" charset="0"/>
              <a:ea typeface="Smith&amp;NephewLF" charset="0"/>
              <a:cs typeface="Smith&amp;NephewLF" charset="0"/>
            </a:endParaRPr>
          </a:p>
        </p:txBody>
      </p:sp>
      <p:sp>
        <p:nvSpPr>
          <p:cNvPr id="14" name="Footer Placeholder 8"/>
          <p:cNvSpPr>
            <a:spLocks noGrp="1"/>
          </p:cNvSpPr>
          <p:nvPr>
            <p:ph type="ftr" sz="quarter" idx="3"/>
          </p:nvPr>
        </p:nvSpPr>
        <p:spPr>
          <a:xfrm>
            <a:off x="5698442" y="6489128"/>
            <a:ext cx="3086100" cy="232347"/>
          </a:xfrm>
          <a:prstGeom prst="rect">
            <a:avLst/>
          </a:prstGeom>
        </p:spPr>
        <p:txBody>
          <a:bodyPr lIns="0" tIns="0" rIns="0" bIns="0" anchor="ctr" anchorCtr="0"/>
          <a:lstStyle>
            <a:lvl1pPr algn="r">
              <a:defRPr sz="800">
                <a:latin typeface="Smith&amp;NephewLF" panose="020F0500030000020004" pitchFamily="34" charset="0"/>
              </a:defRPr>
            </a:lvl1pPr>
          </a:lstStyle>
          <a:p>
            <a:endParaRPr lang="en-GB" dirty="0"/>
          </a:p>
        </p:txBody>
      </p:sp>
      <p:pic>
        <p:nvPicPr>
          <p:cNvPr id="12" name="Picture 11">
            <a:hlinkClick r:id="rId6" action="ppaction://hlinksldjump"/>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42981" y="6021288"/>
            <a:ext cx="378001" cy="372961"/>
          </a:xfrm>
          <a:prstGeom prst="rect">
            <a:avLst/>
          </a:prstGeom>
        </p:spPr>
      </p:pic>
    </p:spTree>
    <p:extLst>
      <p:ext uri="{BB962C8B-B14F-4D97-AF65-F5344CB8AC3E}">
        <p14:creationId xmlns:p14="http://schemas.microsoft.com/office/powerpoint/2010/main" val="50872651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83"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2400" b="1" i="0" kern="1200">
          <a:solidFill>
            <a:schemeClr val="bg2"/>
          </a:solidFill>
          <a:latin typeface="Smith&amp;NephewLF" charset="0"/>
          <a:ea typeface="Smith&amp;NephewLF" charset="0"/>
          <a:cs typeface="Smith&amp;NephewLF" charset="0"/>
        </a:defRPr>
      </a:lvl1pPr>
    </p:titleStyle>
    <p:body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7278624" y="6483096"/>
            <a:ext cx="886968" cy="256032"/>
          </a:xfrm>
          <a:prstGeom prst="rect">
            <a:avLst/>
          </a:prstGeom>
        </p:spPr>
        <p:txBody>
          <a:bodyPr vert="horz" lIns="0" tIns="0" rIns="0" bIns="0" rtlCol="0" anchor="t" anchorCtr="0"/>
          <a:lstStyle>
            <a:lvl1pPr algn="l">
              <a:defRPr sz="1400">
                <a:solidFill>
                  <a:srgbClr val="4D4E53"/>
                </a:solidFill>
                <a:latin typeface="Smith&amp;NephewLF" pitchFamily="34" charset="0"/>
              </a:defRPr>
            </a:lvl1pPr>
          </a:lstStyle>
          <a:p>
            <a:fld id="{561DC66B-F4F3-474B-948B-011D84999465}" type="datetimeFigureOut">
              <a:rPr lang="en-US" smtClean="0"/>
              <a:pPr/>
              <a:t>3/6/2018</a:t>
            </a:fld>
            <a:endParaRPr lang="en-US" dirty="0"/>
          </a:p>
        </p:txBody>
      </p:sp>
      <p:sp>
        <p:nvSpPr>
          <p:cNvPr id="10" name="Slide Number Placeholder 5"/>
          <p:cNvSpPr>
            <a:spLocks noGrp="1"/>
          </p:cNvSpPr>
          <p:nvPr>
            <p:ph type="sldNum" sz="quarter" idx="4"/>
          </p:nvPr>
        </p:nvSpPr>
        <p:spPr>
          <a:xfrm>
            <a:off x="8165592" y="6483096"/>
            <a:ext cx="521208" cy="256032"/>
          </a:xfrm>
          <a:prstGeom prst="rect">
            <a:avLst/>
          </a:prstGeom>
        </p:spPr>
        <p:txBody>
          <a:bodyPr vert="horz" lIns="0" tIns="0" rIns="0" bIns="0" rtlCol="0" anchor="t" anchorCtr="0"/>
          <a:lstStyle>
            <a:lvl1pPr algn="r">
              <a:defRPr sz="1400">
                <a:solidFill>
                  <a:srgbClr val="4D4E53"/>
                </a:solidFill>
                <a:latin typeface="Smith&amp;NephewLF" pitchFamily="34" charset="0"/>
              </a:defRPr>
            </a:lvl1pPr>
          </a:lstStyle>
          <a:p>
            <a:fld id="{3A7D5340-7F4D-46FB-B4B5-A5222B0AC70A}" type="slidenum">
              <a:rPr lang="en-US" smtClean="0"/>
              <a:pPr/>
              <a:t>‹#›</a:t>
            </a:fld>
            <a:endParaRPr lang="en-US" dirty="0"/>
          </a:p>
        </p:txBody>
      </p:sp>
      <p:sp>
        <p:nvSpPr>
          <p:cNvPr id="11" name="Footer Placeholder 4"/>
          <p:cNvSpPr>
            <a:spLocks noGrp="1"/>
          </p:cNvSpPr>
          <p:nvPr>
            <p:ph type="ftr" sz="quarter" idx="3"/>
          </p:nvPr>
        </p:nvSpPr>
        <p:spPr>
          <a:xfrm>
            <a:off x="475488" y="192024"/>
            <a:ext cx="4873752" cy="475488"/>
          </a:xfrm>
          <a:prstGeom prst="rect">
            <a:avLst/>
          </a:prstGeom>
        </p:spPr>
        <p:txBody>
          <a:bodyPr vert="horz" lIns="0" tIns="0" rIns="0" bIns="0" rtlCol="0" anchor="b" anchorCtr="0"/>
          <a:lstStyle>
            <a:lvl1pPr algn="l">
              <a:defRPr sz="1500">
                <a:solidFill>
                  <a:srgbClr val="4D4E53"/>
                </a:solidFill>
                <a:latin typeface="Smith&amp;NephewLF" pitchFamily="34" charset="0"/>
              </a:defRPr>
            </a:lvl1pPr>
          </a:lstStyle>
          <a:p>
            <a:endParaRPr lang="en-US" dirty="0"/>
          </a:p>
        </p:txBody>
      </p:sp>
      <p:sp>
        <p:nvSpPr>
          <p:cNvPr id="2" name="Title Placeholder 1"/>
          <p:cNvSpPr>
            <a:spLocks noGrp="1"/>
          </p:cNvSpPr>
          <p:nvPr>
            <p:ph type="title"/>
          </p:nvPr>
        </p:nvSpPr>
        <p:spPr>
          <a:xfrm>
            <a:off x="457200" y="765328"/>
            <a:ext cx="8229600" cy="768096"/>
          </a:xfrm>
          <a:prstGeom prst="rect">
            <a:avLst/>
          </a:prstGeom>
        </p:spPr>
        <p:txBody>
          <a:bodyPr vert="horz" lIns="0" tIns="0" rIns="0" bIns="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88553"/>
            <a:ext cx="8229600" cy="469454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pic>
        <p:nvPicPr>
          <p:cNvPr id="12" name="Picture 2" descr="SmithNephew_lar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0225" y="282575"/>
            <a:ext cx="1711325" cy="292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8" action="ppaction://hlinksldjump"/>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342981" y="6021288"/>
            <a:ext cx="378001" cy="372961"/>
          </a:xfrm>
          <a:prstGeom prst="rect">
            <a:avLst/>
          </a:prstGeom>
        </p:spPr>
      </p:pic>
    </p:spTree>
    <p:extLst>
      <p:ext uri="{BB962C8B-B14F-4D97-AF65-F5344CB8AC3E}">
        <p14:creationId xmlns:p14="http://schemas.microsoft.com/office/powerpoint/2010/main" val="20238418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iming>
    <p:tnLst>
      <p:par>
        <p:cTn id="1" dur="indefinite" restart="never" nodeType="tmRoot"/>
      </p:par>
    </p:tnLst>
  </p:timing>
  <p:txStyles>
    <p:titleStyle>
      <a:lvl1pPr algn="l" defTabSz="914400" rtl="0" eaLnBrk="1" latinLnBrk="0" hangingPunct="1">
        <a:spcBef>
          <a:spcPct val="0"/>
        </a:spcBef>
        <a:buNone/>
        <a:defRPr sz="2800" kern="1200">
          <a:solidFill>
            <a:srgbClr val="4D4E53"/>
          </a:solidFill>
          <a:latin typeface="Smith&amp;NephewLF" pitchFamily="34" charset="0"/>
          <a:ea typeface="+mj-ea"/>
          <a:cs typeface="+mj-cs"/>
        </a:defRPr>
      </a:lvl1pPr>
    </p:titleStyle>
    <p:bodyStyle>
      <a:lvl1pPr marL="0" indent="0" algn="l" defTabSz="914400" rtl="0" eaLnBrk="1" latinLnBrk="0" hangingPunct="1">
        <a:lnSpc>
          <a:spcPct val="90000"/>
        </a:lnSpc>
        <a:spcBef>
          <a:spcPts val="1440"/>
        </a:spcBef>
        <a:buFontTx/>
        <a:buNone/>
        <a:defRPr sz="2000" kern="1200">
          <a:solidFill>
            <a:srgbClr val="4D4E53"/>
          </a:solidFill>
          <a:latin typeface="Smith&amp;NephewLF" pitchFamily="34" charset="0"/>
          <a:ea typeface="+mn-ea"/>
          <a:cs typeface="+mn-cs"/>
        </a:defRPr>
      </a:lvl1pPr>
      <a:lvl2pPr marL="228600" indent="-228600" algn="l" defTabSz="914400" rtl="0" eaLnBrk="1" latinLnBrk="0" hangingPunct="1">
        <a:lnSpc>
          <a:spcPct val="90000"/>
        </a:lnSpc>
        <a:spcBef>
          <a:spcPts val="1152"/>
        </a:spcBef>
        <a:buClr>
          <a:srgbClr val="4D4E53"/>
        </a:buClr>
        <a:buSzPct val="75000"/>
        <a:buFont typeface="Smith&amp;NephewLF" pitchFamily="34" charset="0"/>
        <a:buChar char="•"/>
        <a:defRPr sz="2000" kern="1200">
          <a:solidFill>
            <a:srgbClr val="4D4E53"/>
          </a:solidFill>
          <a:latin typeface="Smith&amp;NephewLF" pitchFamily="34" charset="0"/>
          <a:ea typeface="+mn-ea"/>
          <a:cs typeface="+mn-cs"/>
        </a:defRPr>
      </a:lvl2pPr>
      <a:lvl3pPr marL="475488" indent="-246888" algn="l" defTabSz="914400" rtl="0" eaLnBrk="1" latinLnBrk="0" hangingPunct="1">
        <a:lnSpc>
          <a:spcPct val="90000"/>
        </a:lnSpc>
        <a:spcBef>
          <a:spcPts val="1056"/>
        </a:spcBef>
        <a:buClr>
          <a:srgbClr val="4D4E53"/>
        </a:buClr>
        <a:buSzPct val="75000"/>
        <a:buFont typeface="Smith&amp;NephewLF" pitchFamily="34" charset="0"/>
        <a:buChar char="–"/>
        <a:defRPr sz="1800" kern="1200">
          <a:solidFill>
            <a:srgbClr val="4D4E53"/>
          </a:solidFill>
          <a:latin typeface="Smith&amp;NephewLF" pitchFamily="34" charset="0"/>
          <a:ea typeface="+mn-ea"/>
          <a:cs typeface="+mn-cs"/>
        </a:defRPr>
      </a:lvl3pPr>
      <a:lvl4pPr marL="685800" indent="-210312" algn="l" defTabSz="914400" rtl="0" eaLnBrk="1" latinLnBrk="0" hangingPunct="1">
        <a:lnSpc>
          <a:spcPct val="90000"/>
        </a:lnSpc>
        <a:spcBef>
          <a:spcPts val="0"/>
        </a:spcBef>
        <a:buClr>
          <a:srgbClr val="4D4E53"/>
        </a:buClr>
        <a:buSzPct val="75000"/>
        <a:buFont typeface="Smith&amp;NephewLF" pitchFamily="34" charset="0"/>
        <a:buChar char="•"/>
        <a:defRPr sz="1800" kern="1200">
          <a:solidFill>
            <a:srgbClr val="4D4E53"/>
          </a:solidFill>
          <a:latin typeface="Smith&amp;NephewLF" pitchFamily="34" charset="0"/>
          <a:ea typeface="+mn-ea"/>
          <a:cs typeface="+mn-cs"/>
        </a:defRPr>
      </a:lvl4pPr>
      <a:lvl5pPr marL="914400" indent="-210312" algn="l" defTabSz="914400" rtl="0" eaLnBrk="1" latinLnBrk="0" hangingPunct="1">
        <a:lnSpc>
          <a:spcPct val="90000"/>
        </a:lnSpc>
        <a:spcBef>
          <a:spcPts val="0"/>
        </a:spcBef>
        <a:buClr>
          <a:srgbClr val="4D4E53"/>
        </a:buClr>
        <a:buSzPct val="75000"/>
        <a:buFont typeface="Smith&amp;NephewLF" pitchFamily="34" charset="0"/>
        <a:buChar char="–"/>
        <a:defRPr sz="2000" kern="1200">
          <a:solidFill>
            <a:srgbClr val="4D4E5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bk object 16"/>
          <p:cNvSpPr/>
          <p:nvPr/>
        </p:nvSpPr>
        <p:spPr>
          <a:xfrm>
            <a:off x="360000" y="1135697"/>
            <a:ext cx="8424545" cy="5351780"/>
          </a:xfrm>
          <a:custGeom>
            <a:avLst/>
            <a:gdLst/>
            <a:ahLst/>
            <a:cxnLst/>
            <a:rect l="l" t="t" r="r" b="b"/>
            <a:pathLst>
              <a:path w="8424545" h="5351780">
                <a:moveTo>
                  <a:pt x="0" y="5351653"/>
                </a:moveTo>
                <a:lnTo>
                  <a:pt x="8423998" y="5351653"/>
                </a:lnTo>
                <a:lnTo>
                  <a:pt x="8423998" y="0"/>
                </a:lnTo>
                <a:lnTo>
                  <a:pt x="0" y="0"/>
                </a:lnTo>
                <a:lnTo>
                  <a:pt x="0" y="5351653"/>
                </a:lnTo>
                <a:close/>
              </a:path>
            </a:pathLst>
          </a:custGeom>
          <a:solidFill>
            <a:srgbClr val="F3F3F3"/>
          </a:solidFill>
        </p:spPr>
        <p:txBody>
          <a:bodyPr wrap="square" lIns="0" tIns="0" rIns="0" bIns="0" rtlCol="0"/>
          <a:lstStyle/>
          <a:p>
            <a:endParaRPr dirty="0">
              <a:solidFill>
                <a:srgbClr val="484B54"/>
              </a:solidFill>
            </a:endParaRPr>
          </a:p>
        </p:txBody>
      </p:sp>
      <p:sp>
        <p:nvSpPr>
          <p:cNvPr id="9" name="object 5"/>
          <p:cNvSpPr/>
          <p:nvPr/>
        </p:nvSpPr>
        <p:spPr>
          <a:xfrm>
            <a:off x="347300" y="216000"/>
            <a:ext cx="8437245" cy="0"/>
          </a:xfrm>
          <a:custGeom>
            <a:avLst/>
            <a:gdLst/>
            <a:ahLst/>
            <a:cxnLst/>
            <a:rect l="l" t="t" r="r" b="b"/>
            <a:pathLst>
              <a:path w="8437245">
                <a:moveTo>
                  <a:pt x="0" y="0"/>
                </a:moveTo>
                <a:lnTo>
                  <a:pt x="8436698" y="0"/>
                </a:lnTo>
              </a:path>
            </a:pathLst>
          </a:custGeom>
          <a:ln w="6350">
            <a:solidFill>
              <a:schemeClr val="tx1"/>
            </a:solidFill>
          </a:ln>
        </p:spPr>
        <p:txBody>
          <a:bodyPr wrap="square" lIns="0" tIns="0" rIns="0" bIns="0" rtlCol="0"/>
          <a:lstStyle/>
          <a:p>
            <a:endParaRPr dirty="0">
              <a:solidFill>
                <a:srgbClr val="484B54"/>
              </a:solidFill>
            </a:endParaRPr>
          </a:p>
        </p:txBody>
      </p:sp>
      <p:sp>
        <p:nvSpPr>
          <p:cNvPr id="10" name="object 6"/>
          <p:cNvSpPr/>
          <p:nvPr/>
        </p:nvSpPr>
        <p:spPr>
          <a:xfrm>
            <a:off x="360000" y="1137348"/>
            <a:ext cx="8424545" cy="0"/>
          </a:xfrm>
          <a:custGeom>
            <a:avLst/>
            <a:gdLst/>
            <a:ahLst/>
            <a:cxnLst/>
            <a:rect l="l" t="t" r="r" b="b"/>
            <a:pathLst>
              <a:path w="8424545">
                <a:moveTo>
                  <a:pt x="0" y="0"/>
                </a:moveTo>
                <a:lnTo>
                  <a:pt x="8423998" y="0"/>
                </a:lnTo>
              </a:path>
            </a:pathLst>
          </a:custGeom>
          <a:ln w="6350">
            <a:solidFill>
              <a:schemeClr val="tx1"/>
            </a:solidFill>
          </a:ln>
        </p:spPr>
        <p:txBody>
          <a:bodyPr wrap="square" lIns="0" tIns="0" rIns="0" bIns="0" rtlCol="0"/>
          <a:lstStyle/>
          <a:p>
            <a:endParaRPr dirty="0">
              <a:solidFill>
                <a:srgbClr val="484B54"/>
              </a:solidFill>
            </a:endParaRPr>
          </a:p>
        </p:txBody>
      </p:sp>
      <p:sp>
        <p:nvSpPr>
          <p:cNvPr id="11" name="object 7"/>
          <p:cNvSpPr/>
          <p:nvPr/>
        </p:nvSpPr>
        <p:spPr>
          <a:xfrm>
            <a:off x="360000" y="6485825"/>
            <a:ext cx="8424545" cy="0"/>
          </a:xfrm>
          <a:custGeom>
            <a:avLst/>
            <a:gdLst/>
            <a:ahLst/>
            <a:cxnLst/>
            <a:rect l="l" t="t" r="r" b="b"/>
            <a:pathLst>
              <a:path w="8424545">
                <a:moveTo>
                  <a:pt x="0" y="0"/>
                </a:moveTo>
                <a:lnTo>
                  <a:pt x="8423998" y="0"/>
                </a:lnTo>
              </a:path>
            </a:pathLst>
          </a:custGeom>
          <a:ln w="6350">
            <a:solidFill>
              <a:srgbClr val="58595B"/>
            </a:solidFill>
          </a:ln>
        </p:spPr>
        <p:txBody>
          <a:bodyPr wrap="square" lIns="0" tIns="0" rIns="0" bIns="0" rtlCol="0"/>
          <a:lstStyle/>
          <a:p>
            <a:endParaRPr dirty="0">
              <a:solidFill>
                <a:srgbClr val="484B54"/>
              </a:solidFill>
            </a:endParaRPr>
          </a:p>
        </p:txBody>
      </p:sp>
      <p:sp>
        <p:nvSpPr>
          <p:cNvPr id="3" name="Text Placeholder 2"/>
          <p:cNvSpPr>
            <a:spLocks noGrp="1"/>
          </p:cNvSpPr>
          <p:nvPr>
            <p:ph type="body" idx="1"/>
          </p:nvPr>
        </p:nvSpPr>
        <p:spPr>
          <a:xfrm>
            <a:off x="666001" y="1368000"/>
            <a:ext cx="7848000" cy="4320000"/>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2" name="Title Placeholder 1"/>
          <p:cNvSpPr>
            <a:spLocks noGrp="1"/>
          </p:cNvSpPr>
          <p:nvPr>
            <p:ph type="title"/>
          </p:nvPr>
        </p:nvSpPr>
        <p:spPr>
          <a:xfrm>
            <a:off x="345600" y="291600"/>
            <a:ext cx="7200000" cy="349595"/>
          </a:xfrm>
          <a:prstGeom prst="rect">
            <a:avLst/>
          </a:prstGeom>
        </p:spPr>
        <p:txBody>
          <a:bodyPr vert="horz" lIns="0" tIns="0" rIns="0" bIns="0" rtlCol="0" anchor="t" anchorCtr="0">
            <a:noAutofit/>
          </a:bodyPr>
          <a:lstStyle/>
          <a:p>
            <a:r>
              <a:rPr lang="en-GB" dirty="0" smtClean="0"/>
              <a:t>Click to edit Master title style</a:t>
            </a:r>
            <a:endParaRPr lang="en-US" dirty="0"/>
          </a:p>
        </p:txBody>
      </p:sp>
      <p:sp>
        <p:nvSpPr>
          <p:cNvPr id="12" name="bk object 17"/>
          <p:cNvSpPr/>
          <p:nvPr/>
        </p:nvSpPr>
        <p:spPr>
          <a:xfrm>
            <a:off x="7703994" y="359996"/>
            <a:ext cx="1080002" cy="178135"/>
          </a:xfrm>
          <a:prstGeom prst="rect">
            <a:avLst/>
          </a:prstGeom>
          <a:blipFill>
            <a:blip r:embed="rId4" cstate="print"/>
            <a:stretch>
              <a:fillRect/>
            </a:stretch>
          </a:blipFill>
        </p:spPr>
        <p:txBody>
          <a:bodyPr wrap="square" lIns="0" tIns="0" rIns="0" bIns="0" rtlCol="0"/>
          <a:lstStyle/>
          <a:p>
            <a:endParaRPr dirty="0">
              <a:solidFill>
                <a:srgbClr val="484B54"/>
              </a:solidFill>
            </a:endParaRPr>
          </a:p>
        </p:txBody>
      </p:sp>
      <p:pic>
        <p:nvPicPr>
          <p:cNvPr id="13" name="Picture 12">
            <a:hlinkClick r:id="rId5" action="ppaction://hlinksldjump"/>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42981" y="6021288"/>
            <a:ext cx="378001" cy="372961"/>
          </a:xfrm>
          <a:prstGeom prst="rect">
            <a:avLst/>
          </a:prstGeom>
        </p:spPr>
      </p:pic>
    </p:spTree>
    <p:extLst>
      <p:ext uri="{BB962C8B-B14F-4D97-AF65-F5344CB8AC3E}">
        <p14:creationId xmlns:p14="http://schemas.microsoft.com/office/powerpoint/2010/main" val="2501307192"/>
      </p:ext>
    </p:extLst>
  </p:cSld>
  <p:clrMap bg1="lt1" tx1="dk1" bg2="lt2" tx2="dk2" accent1="accent1" accent2="accent2" accent3="accent3" accent4="accent4" accent5="accent5" accent6="accent6" hlink="hlink" folHlink="folHlink"/>
  <p:sldLayoutIdLst>
    <p:sldLayoutId id="2147483674" r:id="rId1"/>
    <p:sldLayoutId id="2147483675" r:id="rId2"/>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2400" b="1" i="0" kern="1200">
          <a:solidFill>
            <a:schemeClr val="bg2"/>
          </a:solidFill>
          <a:latin typeface="Smith&amp;NephewLF" charset="0"/>
          <a:ea typeface="Smith&amp;NephewLF" charset="0"/>
          <a:cs typeface="Smith&amp;NephewLF" charset="0"/>
        </a:defRPr>
      </a:lvl1pPr>
    </p:titleStyle>
    <p:body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4D4E53"/>
        </a:solidFill>
        <a:effectLst/>
      </p:bgPr>
    </p:bg>
    <p:spTree>
      <p:nvGrpSpPr>
        <p:cNvPr id="1" name=""/>
        <p:cNvGrpSpPr/>
        <p:nvPr/>
      </p:nvGrpSpPr>
      <p:grpSpPr>
        <a:xfrm>
          <a:off x="0" y="0"/>
          <a:ext cx="0" cy="0"/>
          <a:chOff x="0" y="0"/>
          <a:chExt cx="0" cy="0"/>
        </a:xfrm>
      </p:grpSpPr>
      <p:sp>
        <p:nvSpPr>
          <p:cNvPr id="5" name="object 3"/>
          <p:cNvSpPr/>
          <p:nvPr/>
        </p:nvSpPr>
        <p:spPr>
          <a:xfrm>
            <a:off x="5940152" y="4536901"/>
            <a:ext cx="2835211" cy="1949256"/>
          </a:xfrm>
          <a:custGeom>
            <a:avLst/>
            <a:gdLst/>
            <a:ahLst/>
            <a:cxnLst/>
            <a:rect l="l" t="t" r="r" b="b"/>
            <a:pathLst>
              <a:path w="8784590" h="3189604">
                <a:moveTo>
                  <a:pt x="0" y="3188995"/>
                </a:moveTo>
                <a:lnTo>
                  <a:pt x="8784005" y="3188995"/>
                </a:lnTo>
                <a:lnTo>
                  <a:pt x="8784005" y="0"/>
                </a:lnTo>
                <a:lnTo>
                  <a:pt x="0" y="0"/>
                </a:lnTo>
                <a:lnTo>
                  <a:pt x="0" y="3188995"/>
                </a:lnTo>
                <a:close/>
              </a:path>
            </a:pathLst>
          </a:custGeom>
          <a:solidFill>
            <a:srgbClr val="FFFFFF"/>
          </a:solidFill>
        </p:spPr>
        <p:txBody>
          <a:bodyPr wrap="square" lIns="0" tIns="0" rIns="0" bIns="0" rtlCol="0"/>
          <a:lstStyle/>
          <a:p>
            <a:endParaRPr dirty="0">
              <a:solidFill>
                <a:srgbClr val="484B54"/>
              </a:solidFill>
            </a:endParaRPr>
          </a:p>
        </p:txBody>
      </p:sp>
      <p:sp>
        <p:nvSpPr>
          <p:cNvPr id="7" name="object 3"/>
          <p:cNvSpPr/>
          <p:nvPr/>
        </p:nvSpPr>
        <p:spPr>
          <a:xfrm>
            <a:off x="376486" y="4536901"/>
            <a:ext cx="5419650" cy="1949256"/>
          </a:xfrm>
          <a:custGeom>
            <a:avLst/>
            <a:gdLst/>
            <a:ahLst/>
            <a:cxnLst/>
            <a:rect l="l" t="t" r="r" b="b"/>
            <a:pathLst>
              <a:path w="8784590" h="3189604">
                <a:moveTo>
                  <a:pt x="0" y="3188995"/>
                </a:moveTo>
                <a:lnTo>
                  <a:pt x="8784005" y="3188995"/>
                </a:lnTo>
                <a:lnTo>
                  <a:pt x="8784005" y="0"/>
                </a:lnTo>
                <a:lnTo>
                  <a:pt x="0" y="0"/>
                </a:lnTo>
                <a:lnTo>
                  <a:pt x="0" y="3188995"/>
                </a:lnTo>
                <a:close/>
              </a:path>
            </a:pathLst>
          </a:custGeom>
          <a:solidFill>
            <a:srgbClr val="FF7300"/>
          </a:solidFill>
        </p:spPr>
        <p:txBody>
          <a:bodyPr wrap="square" lIns="0" tIns="0" rIns="0" bIns="0" rtlCol="0"/>
          <a:lstStyle/>
          <a:p>
            <a:endParaRPr dirty="0">
              <a:solidFill>
                <a:srgbClr val="484B54"/>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3021" y="4708950"/>
            <a:ext cx="2449471" cy="404015"/>
          </a:xfrm>
          <a:prstGeom prst="rect">
            <a:avLst/>
          </a:prstGeom>
        </p:spPr>
      </p:pic>
    </p:spTree>
    <p:extLst>
      <p:ext uri="{BB962C8B-B14F-4D97-AF65-F5344CB8AC3E}">
        <p14:creationId xmlns:p14="http://schemas.microsoft.com/office/powerpoint/2010/main" val="25445388"/>
      </p:ext>
    </p:extLst>
  </p:cSld>
  <p:clrMap bg1="lt1" tx1="dk1" bg2="lt2" tx2="dk2" accent1="accent1" accent2="accent2" accent3="accent3" accent4="accent4" accent5="accent5" accent6="accent6" hlink="hlink" folHlink="folHlink"/>
  <p:sldLayoutIdLst>
    <p:sldLayoutId id="2147483682" r:id="rId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0" marR="0" indent="0" algn="l" defTabSz="914400" rtl="0" eaLnBrk="1" fontAlgn="auto" latinLnBrk="0" hangingPunct="1">
        <a:lnSpc>
          <a:spcPct val="200000"/>
        </a:lnSpc>
        <a:spcBef>
          <a:spcPts val="0"/>
        </a:spcBef>
        <a:spcAft>
          <a:spcPts val="400"/>
        </a:spcAft>
        <a:buClrTx/>
        <a:buSzTx/>
        <a:buFont typeface="Arial"/>
        <a:buNone/>
        <a:tabLst/>
        <a:defRPr sz="10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4.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20.tiff"/><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CAcQjRw&amp;url=http://printablecolouringpages.co.uk/?s%3Dlima%20seed%26page%3D1&amp;ei=i0eMVZqFOsuosgHC-peIAQ&amp;bvm=bv.96782255,d.bGQ&amp;psig=AFQjCNHy-Rr83PCQduuYAup7dTDeJV7jHw&amp;ust=1435343099858669" TargetMode="External"/><Relationship Id="rId3" Type="http://schemas.openxmlformats.org/officeDocument/2006/relationships/image" Target="../media/image28.jpeg"/><Relationship Id="rId7" Type="http://schemas.microsoft.com/office/2007/relationships/hdphoto" Target="../media/hdphoto6.wdp"/><Relationship Id="rId2" Type="http://schemas.openxmlformats.org/officeDocument/2006/relationships/image" Target="../media/image27.jpe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tiff"/><Relationship Id="rId4" Type="http://schemas.openxmlformats.org/officeDocument/2006/relationships/image" Target="../media/image29.tiff"/><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6.tiff"/><Relationship Id="rId3" Type="http://schemas.openxmlformats.org/officeDocument/2006/relationships/slide" Target="slide3.xml"/><Relationship Id="rId7" Type="http://schemas.openxmlformats.org/officeDocument/2006/relationships/slide" Target="slide28.xml"/><Relationship Id="rId12" Type="http://schemas.openxmlformats.org/officeDocument/2006/relationships/slide" Target="slide5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slide" Target="slide53.xml"/><Relationship Id="rId5" Type="http://schemas.openxmlformats.org/officeDocument/2006/relationships/slide" Target="slide6.xml"/><Relationship Id="rId10" Type="http://schemas.openxmlformats.org/officeDocument/2006/relationships/slide" Target="slide51.xml"/><Relationship Id="rId4" Type="http://schemas.openxmlformats.org/officeDocument/2006/relationships/slide" Target="slide4.xml"/><Relationship Id="rId9" Type="http://schemas.openxmlformats.org/officeDocument/2006/relationships/slide" Target="slide46.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7.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8.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4.png"/><Relationship Id="rId7"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56.png"/><Relationship Id="rId10" Type="http://schemas.openxmlformats.org/officeDocument/2006/relationships/image" Target="../media/image57.png"/><Relationship Id="rId4" Type="http://schemas.openxmlformats.org/officeDocument/2006/relationships/image" Target="../media/image55.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8.png"/><Relationship Id="rId5" Type="http://schemas.microsoft.com/office/2007/relationships/hdphoto" Target="../media/hdphoto7.wdp"/><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9.png"/><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jpe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78.tiff"/><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6.tiff"/><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r>
              <a:rPr lang="en-GB" dirty="0" smtClean="0"/>
              <a:t>RENASYS</a:t>
            </a:r>
            <a:r>
              <a:rPr lang="en-GB" dirty="0">
                <a:latin typeface="Smith&amp;NephewLF"/>
              </a:rPr>
              <a:t>™ </a:t>
            </a:r>
            <a:r>
              <a:rPr lang="en-GB" dirty="0" smtClean="0">
                <a:latin typeface="Smith&amp;NephewLF"/>
              </a:rPr>
              <a:t>TOUCH </a:t>
            </a:r>
            <a:br>
              <a:rPr lang="en-GB" dirty="0" smtClean="0">
                <a:latin typeface="Smith&amp;NephewLF"/>
              </a:rPr>
            </a:br>
            <a:r>
              <a:rPr lang="en-GB" dirty="0" smtClean="0">
                <a:latin typeface="Smith&amp;NephewLF"/>
              </a:rPr>
              <a:t>Negative Pressure </a:t>
            </a:r>
            <a:r>
              <a:rPr lang="en-GB" dirty="0">
                <a:latin typeface="Smith&amp;NephewLF"/>
              </a:rPr>
              <a:t>W</a:t>
            </a:r>
            <a:r>
              <a:rPr lang="en-GB" dirty="0" smtClean="0">
                <a:latin typeface="Smith&amp;NephewLF"/>
              </a:rPr>
              <a:t>ound Therapy System</a:t>
            </a:r>
            <a:endParaRPr lang="en-US" dirty="0"/>
          </a:p>
        </p:txBody>
      </p:sp>
      <p:sp>
        <p:nvSpPr>
          <p:cNvPr id="12" name="Subtitle 11"/>
          <p:cNvSpPr>
            <a:spLocks noGrp="1"/>
          </p:cNvSpPr>
          <p:nvPr>
            <p:ph type="subTitle" idx="1"/>
          </p:nvPr>
        </p:nvSpPr>
        <p:spPr>
          <a:xfrm>
            <a:off x="539552" y="5949280"/>
            <a:ext cx="5112568" cy="360040"/>
          </a:xfrm>
        </p:spPr>
        <p:txBody>
          <a:bodyPr/>
          <a:lstStyle/>
          <a:p>
            <a:endParaRPr lang="en-US" dirty="0"/>
          </a:p>
        </p:txBody>
      </p:sp>
      <p:pic>
        <p:nvPicPr>
          <p:cNvPr id="4" name="Picture 6" descr="C:\Users\lrkleigh\Documents\Projects\MURDOCH\MARKETING\Photography\edited photos\Non-connected\device_300ml_front_clinician home continuous_transparent.ti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5709"/>
          <a:stretch/>
        </p:blipFill>
        <p:spPr bwMode="auto">
          <a:xfrm>
            <a:off x="2362864" y="188640"/>
            <a:ext cx="3727693" cy="428284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297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Canisters</a:t>
            </a:r>
            <a:endParaRPr lang="en-US" dirty="0"/>
          </a:p>
        </p:txBody>
      </p:sp>
      <p:sp>
        <p:nvSpPr>
          <p:cNvPr id="3" name="Text Placeholder 2"/>
          <p:cNvSpPr>
            <a:spLocks noGrp="1"/>
          </p:cNvSpPr>
          <p:nvPr>
            <p:ph type="body" sz="quarter" idx="13"/>
          </p:nvPr>
        </p:nvSpPr>
        <p:spPr/>
        <p:txBody>
          <a:bodyPr/>
          <a:lstStyle/>
          <a:p>
            <a:r>
              <a:rPr lang="en-GB" dirty="0" smtClean="0"/>
              <a:t>Removing/ changing canister</a:t>
            </a:r>
            <a:endParaRPr lang="en-US" dirty="0"/>
          </a:p>
        </p:txBody>
      </p:sp>
      <p:sp>
        <p:nvSpPr>
          <p:cNvPr id="5" name="Text Placeholder 4"/>
          <p:cNvSpPr>
            <a:spLocks noGrp="1"/>
          </p:cNvSpPr>
          <p:nvPr>
            <p:ph type="body" sz="quarter" idx="11"/>
          </p:nvPr>
        </p:nvSpPr>
        <p:spPr>
          <a:xfrm>
            <a:off x="539553" y="1196752"/>
            <a:ext cx="7776864" cy="4986867"/>
          </a:xfrm>
        </p:spPr>
        <p:txBody>
          <a:bodyPr/>
          <a:lstStyle/>
          <a:p>
            <a:pPr marL="342900" indent="-342900">
              <a:buFont typeface="+mj-lt"/>
              <a:buAutoNum type="arabicPeriod"/>
            </a:pPr>
            <a:r>
              <a:rPr lang="en-GB" dirty="0" smtClean="0"/>
              <a:t>Pause therapy or turn pump off.</a:t>
            </a:r>
          </a:p>
          <a:p>
            <a:pPr marL="342900" indent="-342900">
              <a:buFont typeface="+mj-lt"/>
              <a:buAutoNum type="arabicPeriod"/>
            </a:pPr>
            <a:r>
              <a:rPr lang="en-GB" dirty="0" smtClean="0"/>
              <a:t>Hold orange quick click connector above wound level to help ensure exudate does not leak from tubing. </a:t>
            </a:r>
          </a:p>
          <a:p>
            <a:pPr marL="342900" indent="-342900">
              <a:buFont typeface="+mj-lt"/>
              <a:buAutoNum type="arabicPeriod"/>
            </a:pPr>
            <a:r>
              <a:rPr lang="en-GB" dirty="0" smtClean="0"/>
              <a:t>Disconnect canister tubing from dressing tubing by applying pressure to the canister quick click connector and gently pulling connectors apart.</a:t>
            </a:r>
          </a:p>
          <a:p>
            <a:pPr marL="342900" indent="-342900">
              <a:buFont typeface="+mj-lt"/>
              <a:buAutoNum type="arabicPeriod"/>
            </a:pPr>
            <a:endParaRPr lang="en-GB" dirty="0"/>
          </a:p>
          <a:p>
            <a:pPr marL="342900" indent="-342900">
              <a:buFont typeface="+mj-lt"/>
              <a:buAutoNum type="arabicPeriod"/>
            </a:pPr>
            <a:endParaRPr lang="en-GB" dirty="0" smtClean="0"/>
          </a:p>
          <a:p>
            <a:pPr marL="342900" indent="-342900">
              <a:buFont typeface="+mj-lt"/>
              <a:buAutoNum type="arabicPeriod"/>
            </a:pPr>
            <a:endParaRPr lang="en-GB" dirty="0"/>
          </a:p>
          <a:p>
            <a:pPr marL="342900" indent="-342900">
              <a:buFont typeface="+mj-lt"/>
              <a:buAutoNum type="arabicPeriod"/>
            </a:pPr>
            <a:r>
              <a:rPr lang="en-GB" dirty="0" smtClean="0"/>
              <a:t>Close the tethered cap of both  quick click connectors to protect both sides of tubing and prevent leakage.</a:t>
            </a:r>
          </a:p>
          <a:p>
            <a:pPr marL="342900" indent="-342900">
              <a:buFont typeface="+mj-lt"/>
              <a:buAutoNum type="arabicPeriod"/>
            </a:pPr>
            <a:endParaRPr lang="en-GB" dirty="0"/>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r>
              <a:rPr lang="en-GB" dirty="0" smtClean="0"/>
              <a:t>Release canister clips on both sides of device and gently pull canister away from </a:t>
            </a:r>
            <a:r>
              <a:rPr lang="en-GB" dirty="0" smtClean="0"/>
              <a:t>device.</a:t>
            </a:r>
            <a:endParaRPr lang="en-GB" dirty="0" smtClean="0"/>
          </a:p>
          <a:p>
            <a:pPr marL="342900" indent="-342900">
              <a:buFont typeface="+mj-lt"/>
              <a:buAutoNum type="arabicPeriod"/>
            </a:pPr>
            <a:r>
              <a:rPr lang="en-GB" b="1" dirty="0" smtClean="0"/>
              <a:t>Disposal of used canisters should follow facility protocols or local ordinances relating to handling of potential infected or bio-hazardous materials.</a:t>
            </a:r>
          </a:p>
          <a:p>
            <a:pPr marL="342900" indent="-342900">
              <a:buFont typeface="+mj-lt"/>
              <a:buAutoNum type="arabicPeriod"/>
            </a:pPr>
            <a:endParaRPr lang="en-US" dirty="0"/>
          </a:p>
        </p:txBody>
      </p:sp>
      <p:pic>
        <p:nvPicPr>
          <p:cNvPr id="4099" name="Picture 3" descr="X:\Brands\Renasys\Images\Illustrations\Soft port connector (Colorado)\Soft port connector (colorado) pinch apart.jpg"/>
          <p:cNvPicPr>
            <a:picLocks noChangeAspect="1" noChangeArrowheads="1"/>
          </p:cNvPicPr>
          <p:nvPr/>
        </p:nvPicPr>
        <p:blipFill rotWithShape="1">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l="1892" t="2324" r="2018" b="1814"/>
          <a:stretch/>
        </p:blipFill>
        <p:spPr bwMode="auto">
          <a:xfrm>
            <a:off x="4162140" y="2506576"/>
            <a:ext cx="1397527" cy="12104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X:\Brands\Renasys\Images\Illustrations\Soft port connector (Colorado)\Soft port connector (colorado) fastened.jpg"/>
          <p:cNvPicPr>
            <a:picLocks noChangeAspect="1" noChangeArrowheads="1"/>
          </p:cNvPicPr>
          <p:nvPr/>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l="-3" r="-3"/>
          <a:stretch/>
        </p:blipFill>
        <p:spPr bwMode="auto">
          <a:xfrm rot="2136451">
            <a:off x="2131591" y="2717181"/>
            <a:ext cx="1471320" cy="110707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X:\Brands\Renasys\Images\Illustrations\Soft port connector (Colorado)\Soft port connector (colorado) capped.jpg"/>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841905" y="4098378"/>
            <a:ext cx="2543554" cy="113082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8769096" y="2918949"/>
            <a:ext cx="374904" cy="892800"/>
            <a:chOff x="8769096" y="2918949"/>
            <a:chExt cx="374904" cy="892800"/>
          </a:xfrm>
        </p:grpSpPr>
        <p:sp>
          <p:nvSpPr>
            <p:cNvPr id="15" name="Rectangle 14"/>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TextBox 15"/>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23890864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Device orientation</a:t>
            </a:r>
            <a:endParaRPr lang="en-US" dirty="0"/>
          </a:p>
        </p:txBody>
      </p:sp>
      <p:sp>
        <p:nvSpPr>
          <p:cNvPr id="4" name="Text Placeholder 3"/>
          <p:cNvSpPr>
            <a:spLocks noGrp="1"/>
          </p:cNvSpPr>
          <p:nvPr>
            <p:ph type="body" sz="quarter" idx="13"/>
          </p:nvPr>
        </p:nvSpPr>
        <p:spPr/>
        <p:txBody>
          <a:bodyPr/>
          <a:lstStyle/>
          <a:p>
            <a:r>
              <a:rPr lang="en-GB" dirty="0" smtClean="0"/>
              <a:t>During use</a:t>
            </a:r>
            <a:endParaRPr lang="en-US" dirty="0"/>
          </a:p>
        </p:txBody>
      </p:sp>
      <p:pic>
        <p:nvPicPr>
          <p:cNvPr id="6" name="Picture 2" descr="C:\Users\lrkleigh\Documents\Projects\MURDOCH\MARKETING\Photography\edited photos\Non-connected\device 800ml front with carry straps.tif"/>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0" r="100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5693418" y="1870871"/>
            <a:ext cx="1034660" cy="21446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lrkleigh\Documents\Projects\MURDOCH\MARKETING\Photography\edited photos\Non-connected\029_device with 300ml canister front_clinician_continuous home_transparent background.t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429" y="2456887"/>
            <a:ext cx="1325346" cy="14560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8676" y="3848678"/>
            <a:ext cx="1828800" cy="276999"/>
          </a:xfrm>
          <a:prstGeom prst="rect">
            <a:avLst/>
          </a:prstGeom>
          <a:noFill/>
        </p:spPr>
        <p:txBody>
          <a:bodyPr wrap="square" rtlCol="0">
            <a:spAutoFit/>
          </a:bodyPr>
          <a:lstStyle/>
          <a:p>
            <a:pPr algn="ctr"/>
            <a:r>
              <a:rPr lang="en-US" sz="1200" dirty="0" smtClean="0">
                <a:solidFill>
                  <a:schemeClr val="accent1"/>
                </a:solidFill>
                <a:latin typeface="Smith&amp;NephewLF" panose="020F0500030000020004" pitchFamily="34" charset="0"/>
              </a:rPr>
              <a:t>300ml canisters only</a:t>
            </a:r>
            <a:endParaRPr lang="en-US" sz="1200" dirty="0">
              <a:solidFill>
                <a:schemeClr val="accent1"/>
              </a:solidFill>
              <a:latin typeface="Smith&amp;NephewLF" panose="020F0500030000020004" pitchFamily="34" charset="0"/>
            </a:endParaRPr>
          </a:p>
        </p:txBody>
      </p:sp>
      <p:sp>
        <p:nvSpPr>
          <p:cNvPr id="9" name="TextBox 8"/>
          <p:cNvSpPr txBox="1"/>
          <p:nvPr/>
        </p:nvSpPr>
        <p:spPr>
          <a:xfrm>
            <a:off x="5441322" y="3855773"/>
            <a:ext cx="2659069" cy="461665"/>
          </a:xfrm>
          <a:prstGeom prst="rect">
            <a:avLst/>
          </a:prstGeom>
          <a:noFill/>
        </p:spPr>
        <p:txBody>
          <a:bodyPr wrap="square" rtlCol="0">
            <a:spAutoFit/>
          </a:bodyPr>
          <a:lstStyle/>
          <a:p>
            <a:pPr algn="ctr"/>
            <a:r>
              <a:rPr lang="en-US" sz="1200" dirty="0" smtClean="0">
                <a:solidFill>
                  <a:schemeClr val="accent1"/>
                </a:solidFill>
                <a:latin typeface="Smith&amp;NephewLF" panose="020F0500030000020004" pitchFamily="34" charset="0"/>
              </a:rPr>
              <a:t>300ml or 800ml canisters with carry strap or clamp </a:t>
            </a:r>
            <a:endParaRPr lang="en-US" sz="1200" dirty="0">
              <a:solidFill>
                <a:schemeClr val="accent1"/>
              </a:solidFill>
              <a:latin typeface="Smith&amp;NephewLF" panose="020F0500030000020004" pitchFamily="34" charset="0"/>
            </a:endParaRPr>
          </a:p>
        </p:txBody>
      </p:sp>
      <p:pic>
        <p:nvPicPr>
          <p:cNvPr id="10" name="Picture 6" descr="C:\Users\lrkleigh\Documents\Projects\MURDOCH\MARKETING\Photography\edited photos\Non-connected\036_device with 300ml canister front right angle kickstand open_Clinician_Home_Continuous_Therapy Off.tif"/>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6800"/>
                    </a14:imgEffect>
                  </a14:imgLayer>
                </a14:imgProps>
              </a:ext>
              <a:ext uri="{28A0092B-C50C-407E-A947-70E740481C1C}">
                <a14:useLocalDpi xmlns:a14="http://schemas.microsoft.com/office/drawing/2010/main"/>
              </a:ext>
            </a:extLst>
          </a:blip>
          <a:srcRect/>
          <a:stretch/>
        </p:blipFill>
        <p:spPr bwMode="auto">
          <a:xfrm>
            <a:off x="2961624" y="2424513"/>
            <a:ext cx="1214583" cy="146510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627784" y="3848678"/>
            <a:ext cx="1828800" cy="276999"/>
          </a:xfrm>
          <a:prstGeom prst="rect">
            <a:avLst/>
          </a:prstGeom>
          <a:noFill/>
        </p:spPr>
        <p:txBody>
          <a:bodyPr wrap="square" rtlCol="0">
            <a:spAutoFit/>
          </a:bodyPr>
          <a:lstStyle/>
          <a:p>
            <a:pPr algn="ctr"/>
            <a:r>
              <a:rPr lang="en-US" sz="1200" dirty="0" smtClean="0">
                <a:solidFill>
                  <a:schemeClr val="accent1"/>
                </a:solidFill>
                <a:latin typeface="Smith&amp;NephewLF" panose="020F0500030000020004" pitchFamily="34" charset="0"/>
              </a:rPr>
              <a:t>300ml canisters only</a:t>
            </a:r>
            <a:endParaRPr lang="en-US" sz="1200" dirty="0">
              <a:solidFill>
                <a:schemeClr val="accent1"/>
              </a:solidFill>
              <a:latin typeface="Smith&amp;NephewLF" panose="020F0500030000020004" pitchFamily="34" charset="0"/>
            </a:endParaRPr>
          </a:p>
        </p:txBody>
      </p:sp>
      <p:grpSp>
        <p:nvGrpSpPr>
          <p:cNvPr id="12" name="Group 11"/>
          <p:cNvGrpSpPr/>
          <p:nvPr/>
        </p:nvGrpSpPr>
        <p:grpSpPr>
          <a:xfrm>
            <a:off x="2887249" y="5229200"/>
            <a:ext cx="3176714" cy="1200936"/>
            <a:chOff x="2139256" y="5002725"/>
            <a:chExt cx="3466840" cy="1532207"/>
          </a:xfrm>
        </p:grpSpPr>
        <p:pic>
          <p:nvPicPr>
            <p:cNvPr id="13" name="Picture 11"/>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419602" y="5002725"/>
              <a:ext cx="966958" cy="1377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1"/>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139256" y="5316514"/>
              <a:ext cx="1518349" cy="871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209800" y="6257933"/>
              <a:ext cx="3396296" cy="276999"/>
            </a:xfrm>
            <a:prstGeom prst="rect">
              <a:avLst/>
            </a:prstGeom>
            <a:noFill/>
          </p:spPr>
          <p:txBody>
            <a:bodyPr wrap="square" rtlCol="0">
              <a:spAutoFit/>
            </a:bodyPr>
            <a:lstStyle/>
            <a:p>
              <a:pPr algn="ctr"/>
              <a:r>
                <a:rPr lang="en-US" sz="1200" dirty="0" smtClean="0">
                  <a:latin typeface="Smith&amp;NephewLF" panose="020F0500030000020004" pitchFamily="34" charset="0"/>
                </a:rPr>
                <a:t>300ml or 800ml canisters</a:t>
              </a:r>
              <a:endParaRPr lang="en-US" sz="1200" dirty="0">
                <a:latin typeface="Smith&amp;NephewLF" panose="020F0500030000020004" pitchFamily="34" charset="0"/>
              </a:endParaRPr>
            </a:p>
          </p:txBody>
        </p:sp>
      </p:grpSp>
      <p:sp>
        <p:nvSpPr>
          <p:cNvPr id="31" name="Content Placeholder 2"/>
          <p:cNvSpPr txBox="1">
            <a:spLocks/>
          </p:cNvSpPr>
          <p:nvPr/>
        </p:nvSpPr>
        <p:spPr>
          <a:xfrm>
            <a:off x="588447" y="1367562"/>
            <a:ext cx="8229600" cy="4754563"/>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t>The device is designed to operate in an upright position. Operation in the upright                   position optimises canister volume and alarm functionality. </a:t>
            </a:r>
          </a:p>
          <a:p>
            <a:pPr marL="0" indent="0">
              <a:spcBef>
                <a:spcPts val="1200"/>
              </a:spcBef>
              <a:buFont typeface="Arial"/>
              <a:buNone/>
            </a:pPr>
            <a:r>
              <a:rPr lang="en-US" b="1" dirty="0" smtClean="0"/>
              <a:t>Correct orientation:</a:t>
            </a:r>
          </a:p>
          <a:p>
            <a:pPr marL="0" indent="0">
              <a:spcBef>
                <a:spcPts val="480"/>
              </a:spcBef>
              <a:buFont typeface="Arial"/>
              <a:buNone/>
            </a:pPr>
            <a:endParaRPr lang="en-US" dirty="0" smtClean="0"/>
          </a:p>
          <a:p>
            <a:pPr marL="0" indent="0">
              <a:spcBef>
                <a:spcPts val="480"/>
              </a:spcBef>
              <a:buFont typeface="Arial"/>
              <a:buNone/>
            </a:pPr>
            <a:endParaRPr lang="en-GB" dirty="0" smtClean="0"/>
          </a:p>
          <a:p>
            <a:pPr marL="0" indent="0">
              <a:spcBef>
                <a:spcPts val="480"/>
              </a:spcBef>
              <a:buFont typeface="Arial"/>
              <a:buNone/>
            </a:pPr>
            <a:endParaRPr lang="en-US" dirty="0" smtClean="0"/>
          </a:p>
          <a:p>
            <a:pPr marL="0" indent="0">
              <a:spcBef>
                <a:spcPts val="480"/>
              </a:spcBef>
              <a:buFont typeface="Arial"/>
              <a:buNone/>
            </a:pPr>
            <a:endParaRPr lang="en-US" dirty="0" smtClean="0"/>
          </a:p>
          <a:p>
            <a:pPr marL="0" indent="0">
              <a:spcBef>
                <a:spcPts val="480"/>
              </a:spcBef>
              <a:buFont typeface="Arial"/>
              <a:buNone/>
            </a:pPr>
            <a:endParaRPr lang="en-US" dirty="0" smtClean="0"/>
          </a:p>
          <a:p>
            <a:pPr marL="0" indent="0">
              <a:spcBef>
                <a:spcPts val="480"/>
              </a:spcBef>
              <a:buFont typeface="Arial"/>
              <a:buNone/>
            </a:pPr>
            <a:endParaRPr lang="en-US" sz="1000" dirty="0" smtClean="0"/>
          </a:p>
          <a:p>
            <a:pPr marL="0" indent="0">
              <a:spcBef>
                <a:spcPts val="480"/>
              </a:spcBef>
              <a:buFont typeface="Arial"/>
              <a:buNone/>
            </a:pPr>
            <a:endParaRPr lang="en-US" b="1" dirty="0" smtClean="0"/>
          </a:p>
          <a:p>
            <a:pPr marL="0" indent="0">
              <a:spcBef>
                <a:spcPts val="480"/>
              </a:spcBef>
              <a:buFont typeface="Arial"/>
              <a:buNone/>
            </a:pPr>
            <a:r>
              <a:rPr lang="en-US" b="1" dirty="0" smtClean="0"/>
              <a:t>Incorrect orientation:</a:t>
            </a:r>
          </a:p>
          <a:p>
            <a:pPr marL="0" indent="0">
              <a:spcBef>
                <a:spcPts val="480"/>
              </a:spcBef>
              <a:buFont typeface="Arial"/>
              <a:buNone/>
            </a:pPr>
            <a:r>
              <a:rPr lang="en-US" dirty="0" smtClean="0"/>
              <a:t>Operating the device in a face-down position could result in damage to the device and inadvertent changes to therapy settings.  Operating the device in a inverted position could impact filter occlusion resulting in a blockage alarm and requiring a change of canister.</a:t>
            </a:r>
          </a:p>
          <a:p>
            <a:pPr marL="0" indent="0">
              <a:spcBef>
                <a:spcPts val="1800"/>
              </a:spcBef>
              <a:buFont typeface="Arial"/>
              <a:buNone/>
            </a:pPr>
            <a:endParaRPr lang="en-US" dirty="0" smtClean="0"/>
          </a:p>
          <a:p>
            <a:pPr marL="0" indent="0">
              <a:buFont typeface="Arial"/>
              <a:buNone/>
            </a:pPr>
            <a:endParaRPr lang="en-US" sz="1400" dirty="0" smtClean="0"/>
          </a:p>
        </p:txBody>
      </p:sp>
      <p:grpSp>
        <p:nvGrpSpPr>
          <p:cNvPr id="16" name="Group 15"/>
          <p:cNvGrpSpPr/>
          <p:nvPr/>
        </p:nvGrpSpPr>
        <p:grpSpPr>
          <a:xfrm>
            <a:off x="8769096" y="2918949"/>
            <a:ext cx="374904" cy="892800"/>
            <a:chOff x="8769096" y="2918949"/>
            <a:chExt cx="374904" cy="892800"/>
          </a:xfrm>
        </p:grpSpPr>
        <p:sp>
          <p:nvSpPr>
            <p:cNvPr id="17" name="Rectangle 16"/>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TextBox 17"/>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12246" y="2132857"/>
            <a:ext cx="954013" cy="167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1428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38311" y="192996"/>
            <a:ext cx="1858907" cy="461665"/>
          </a:xfrm>
          <a:prstGeom prst="rect">
            <a:avLst/>
          </a:prstGeom>
        </p:spPr>
        <p:txBody>
          <a:bodyPr wrap="none">
            <a:spAutoFit/>
          </a:bodyPr>
          <a:lstStyle/>
          <a:p>
            <a:r>
              <a:rPr lang="en-GB" sz="2400" b="1" dirty="0">
                <a:solidFill>
                  <a:schemeClr val="bg2"/>
                </a:solidFill>
                <a:latin typeface="Smith&amp;NephewLF" panose="020F0500030000020004" pitchFamily="34" charset="0"/>
              </a:rPr>
              <a:t>Functionality</a:t>
            </a:r>
            <a:endParaRPr lang="en-US" sz="2400" b="1" dirty="0">
              <a:solidFill>
                <a:schemeClr val="bg2"/>
              </a:solidFill>
              <a:latin typeface="Smith&amp;NephewLF" panose="020F0500030000020004" pitchFamily="34" charset="0"/>
            </a:endParaRPr>
          </a:p>
        </p:txBody>
      </p:sp>
      <p:sp>
        <p:nvSpPr>
          <p:cNvPr id="16" name="TextBox 15"/>
          <p:cNvSpPr txBox="1"/>
          <p:nvPr/>
        </p:nvSpPr>
        <p:spPr>
          <a:xfrm>
            <a:off x="251520" y="553036"/>
            <a:ext cx="1611467" cy="338554"/>
          </a:xfrm>
          <a:prstGeom prst="rect">
            <a:avLst/>
          </a:prstGeom>
          <a:noFill/>
        </p:spPr>
        <p:txBody>
          <a:bodyPr wrap="none" rtlCol="0">
            <a:spAutoFit/>
          </a:bodyPr>
          <a:lstStyle/>
          <a:p>
            <a:r>
              <a:rPr lang="en-GB" sz="1600" spc="-5" dirty="0" smtClean="0">
                <a:solidFill>
                  <a:srgbClr val="77787B"/>
                </a:solidFill>
                <a:latin typeface="Smith&amp;NephewLF"/>
                <a:cs typeface="Smith&amp;NephewLF"/>
              </a:rPr>
              <a:t>Operating modes</a:t>
            </a:r>
            <a:endParaRPr lang="en-US" sz="1600" spc="-5" dirty="0">
              <a:solidFill>
                <a:srgbClr val="77787B"/>
              </a:solidFill>
              <a:latin typeface="Smith&amp;NephewLF"/>
              <a:cs typeface="Smith&amp;NephewLF"/>
            </a:endParaRPr>
          </a:p>
        </p:txBody>
      </p:sp>
      <p:grpSp>
        <p:nvGrpSpPr>
          <p:cNvPr id="17" name="Group 16"/>
          <p:cNvGrpSpPr/>
          <p:nvPr/>
        </p:nvGrpSpPr>
        <p:grpSpPr>
          <a:xfrm>
            <a:off x="8769096" y="2918949"/>
            <a:ext cx="374904" cy="892800"/>
            <a:chOff x="8769096" y="2918949"/>
            <a:chExt cx="374904" cy="892800"/>
          </a:xfrm>
        </p:grpSpPr>
        <p:sp>
          <p:nvSpPr>
            <p:cNvPr id="18" name="Rectangle 17"/>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TextBox 18"/>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graphicFrame>
        <p:nvGraphicFramePr>
          <p:cNvPr id="34" name="Table 33"/>
          <p:cNvGraphicFramePr>
            <a:graphicFrameLocks noGrp="1"/>
          </p:cNvGraphicFramePr>
          <p:nvPr>
            <p:extLst>
              <p:ext uri="{D42A27DB-BD31-4B8C-83A1-F6EECF244321}">
                <p14:modId xmlns:p14="http://schemas.microsoft.com/office/powerpoint/2010/main" val="1106993980"/>
              </p:ext>
            </p:extLst>
          </p:nvPr>
        </p:nvGraphicFramePr>
        <p:xfrm>
          <a:off x="1619672" y="4365104"/>
          <a:ext cx="5760640" cy="2133600"/>
        </p:xfrm>
        <a:graphic>
          <a:graphicData uri="http://schemas.openxmlformats.org/drawingml/2006/table">
            <a:tbl>
              <a:tblPr firstRow="1" bandRow="1">
                <a:tableStyleId>{5C22544A-7EE6-4342-B048-85BDC9FD1C3A}</a:tableStyleId>
              </a:tblPr>
              <a:tblGrid>
                <a:gridCol w="5760640"/>
              </a:tblGrid>
              <a:tr h="1165880">
                <a:tc>
                  <a:txBody>
                    <a:bodyPr/>
                    <a:lstStyle/>
                    <a:p>
                      <a:r>
                        <a:rPr lang="en-GB" sz="1600" b="0" dirty="0" smtClean="0">
                          <a:solidFill>
                            <a:schemeClr val="accent1"/>
                          </a:solidFill>
                          <a:latin typeface="Smith&amp;NephewLF" panose="020F0500030000020004" pitchFamily="34" charset="0"/>
                        </a:rPr>
                        <a:t>Intermittent</a:t>
                      </a:r>
                      <a:r>
                        <a:rPr lang="en-GB" sz="1600" b="0" baseline="0" dirty="0" smtClean="0">
                          <a:solidFill>
                            <a:schemeClr val="accent1"/>
                          </a:solidFill>
                          <a:latin typeface="Smith&amp;NephewLF" panose="020F0500030000020004" pitchFamily="34" charset="0"/>
                        </a:rPr>
                        <a:t> s</a:t>
                      </a:r>
                      <a:r>
                        <a:rPr lang="en-GB" sz="1600" b="0" dirty="0" smtClean="0">
                          <a:solidFill>
                            <a:schemeClr val="accent1"/>
                          </a:solidFill>
                          <a:latin typeface="Smith&amp;NephewLF" panose="020F0500030000020004" pitchFamily="34" charset="0"/>
                        </a:rPr>
                        <a:t>ettings can be adjusted within the following ranges:</a:t>
                      </a:r>
                    </a:p>
                    <a:p>
                      <a:endParaRPr lang="en-GB" sz="1600" b="0" dirty="0" smtClean="0">
                        <a:solidFill>
                          <a:schemeClr val="accent1"/>
                        </a:solidFill>
                        <a:latin typeface="Smith&amp;NephewLF" panose="020F0500030000020004" pitchFamily="34" charset="0"/>
                      </a:endParaRPr>
                    </a:p>
                    <a:p>
                      <a:r>
                        <a:rPr lang="en-GB" sz="1600" b="1" dirty="0" smtClean="0">
                          <a:solidFill>
                            <a:srgbClr val="FFA00A"/>
                          </a:solidFill>
                          <a:latin typeface="Smith&amp;NephewLF" panose="020F0500030000020004" pitchFamily="34" charset="0"/>
                        </a:rPr>
                        <a:t>High Therapy</a:t>
                      </a:r>
                    </a:p>
                    <a:p>
                      <a:r>
                        <a:rPr lang="en-GB" sz="1600" b="0" dirty="0" smtClean="0">
                          <a:solidFill>
                            <a:schemeClr val="accent1"/>
                          </a:solidFill>
                          <a:latin typeface="Smith&amp;NephewLF" panose="020F0500030000020004" pitchFamily="34" charset="0"/>
                        </a:rPr>
                        <a:t>25, 40, 50, 60, 70, 80, 90, 100, 120, 140, 160, 180, 200mmHg</a:t>
                      </a:r>
                    </a:p>
                    <a:p>
                      <a:r>
                        <a:rPr lang="en-GB" sz="1600" b="1" u="sng" dirty="0" smtClean="0">
                          <a:solidFill>
                            <a:schemeClr val="bg1">
                              <a:lumMod val="50000"/>
                            </a:schemeClr>
                          </a:solidFill>
                          <a:latin typeface="Smith&amp;NephewLF" panose="020F0500030000020004" pitchFamily="34" charset="0"/>
                        </a:rPr>
                        <a:t>High Cycle </a:t>
                      </a:r>
                      <a:r>
                        <a:rPr lang="en-GB" sz="1600" b="1" u="sng" dirty="0" smtClean="0">
                          <a:solidFill>
                            <a:schemeClr val="bg1">
                              <a:lumMod val="50000"/>
                            </a:schemeClr>
                          </a:solidFill>
                          <a:latin typeface="Smith&amp;NephewLF" panose="020F0500030000020004" pitchFamily="34" charset="0"/>
                        </a:rPr>
                        <a:t>times:</a:t>
                      </a:r>
                      <a:r>
                        <a:rPr lang="en-GB" sz="1600" b="1" u="none" dirty="0" smtClean="0">
                          <a:solidFill>
                            <a:schemeClr val="bg1">
                              <a:lumMod val="50000"/>
                            </a:schemeClr>
                          </a:solidFill>
                          <a:latin typeface="Smith&amp;NephewLF" panose="020F0500030000020004" pitchFamily="34" charset="0"/>
                        </a:rPr>
                        <a:t> </a:t>
                      </a:r>
                      <a:r>
                        <a:rPr lang="en-GB" sz="1600" b="0" dirty="0" smtClean="0">
                          <a:solidFill>
                            <a:schemeClr val="accent1"/>
                          </a:solidFill>
                          <a:latin typeface="Smith&amp;NephewLF" panose="020F0500030000020004" pitchFamily="34" charset="0"/>
                        </a:rPr>
                        <a:t>3</a:t>
                      </a:r>
                      <a:r>
                        <a:rPr lang="en-GB" sz="1600" b="0" dirty="0" smtClean="0">
                          <a:solidFill>
                            <a:schemeClr val="accent1"/>
                          </a:solidFill>
                          <a:latin typeface="Smith&amp;NephewLF" panose="020F0500030000020004" pitchFamily="34" charset="0"/>
                        </a:rPr>
                        <a:t>, 5, 8, 10 minutes</a:t>
                      </a:r>
                      <a:endParaRPr lang="en-US" sz="1600" b="0" dirty="0">
                        <a:solidFill>
                          <a:schemeClr val="accent1"/>
                        </a:solidFill>
                        <a:latin typeface="Smith&amp;NephewLF" panose="020F0500030000020004" pitchFamily="34" charset="0"/>
                      </a:endParaRPr>
                    </a:p>
                  </a:txBody>
                  <a:tcPr>
                    <a:lnL w="19050" cap="flat" cmpd="sng" algn="ctr">
                      <a:solidFill>
                        <a:srgbClr val="FFA00A"/>
                      </a:solidFill>
                      <a:prstDash val="solid"/>
                      <a:round/>
                      <a:headEnd type="none" w="med" len="med"/>
                      <a:tailEnd type="none" w="med" len="med"/>
                    </a:lnL>
                    <a:lnR w="19050" cap="flat" cmpd="sng" algn="ctr">
                      <a:solidFill>
                        <a:srgbClr val="FFA00A"/>
                      </a:solidFill>
                      <a:prstDash val="solid"/>
                      <a:round/>
                      <a:headEnd type="none" w="med" len="med"/>
                      <a:tailEnd type="none" w="med" len="med"/>
                    </a:lnR>
                    <a:lnT w="19050" cap="flat" cmpd="sng" algn="ctr">
                      <a:solidFill>
                        <a:srgbClr val="FFA00A"/>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r>
              <a:tr h="587995">
                <a:tc>
                  <a:txBody>
                    <a:bodyPr/>
                    <a:lstStyle/>
                    <a:p>
                      <a:r>
                        <a:rPr lang="en-GB" sz="1600" b="1" dirty="0" smtClean="0">
                          <a:solidFill>
                            <a:srgbClr val="FFA00A"/>
                          </a:solidFill>
                          <a:latin typeface="Smith&amp;NephewLF" panose="020F0500030000020004" pitchFamily="34" charset="0"/>
                        </a:rPr>
                        <a:t>Low Therapy</a:t>
                      </a:r>
                    </a:p>
                    <a:p>
                      <a:r>
                        <a:rPr lang="en-GB" sz="1600" b="0" dirty="0" smtClean="0">
                          <a:solidFill>
                            <a:schemeClr val="accent1"/>
                          </a:solidFill>
                          <a:latin typeface="Smith&amp;NephewLF" panose="020F0500030000020004" pitchFamily="34" charset="0"/>
                        </a:rPr>
                        <a:t>0, 25,40, 50, 60, 70, 80, 90, 100, 120, 140, 160, 180mmHg</a:t>
                      </a:r>
                    </a:p>
                    <a:p>
                      <a:r>
                        <a:rPr lang="en-GB" sz="1600" b="1" u="sng" dirty="0" smtClean="0">
                          <a:solidFill>
                            <a:schemeClr val="bg1">
                              <a:lumMod val="50000"/>
                            </a:schemeClr>
                          </a:solidFill>
                          <a:latin typeface="Smith&amp;NephewLF" panose="020F0500030000020004" pitchFamily="34" charset="0"/>
                        </a:rPr>
                        <a:t>Low Cycle times:</a:t>
                      </a:r>
                      <a:r>
                        <a:rPr lang="en-GB" sz="1600" b="0" u="none" dirty="0" smtClean="0">
                          <a:solidFill>
                            <a:schemeClr val="bg1">
                              <a:lumMod val="50000"/>
                            </a:schemeClr>
                          </a:solidFill>
                          <a:latin typeface="Smith&amp;NephewLF" panose="020F0500030000020004" pitchFamily="34" charset="0"/>
                        </a:rPr>
                        <a:t> </a:t>
                      </a:r>
                      <a:r>
                        <a:rPr lang="en-GB" sz="1600" b="0" dirty="0" smtClean="0">
                          <a:solidFill>
                            <a:schemeClr val="accent1"/>
                          </a:solidFill>
                          <a:latin typeface="Smith&amp;NephewLF" panose="020F0500030000020004" pitchFamily="34" charset="0"/>
                        </a:rPr>
                        <a:t>2, 3, 5, 8, 10 minutes</a:t>
                      </a:r>
                      <a:endParaRPr lang="en-US" sz="1600" b="0" dirty="0">
                        <a:solidFill>
                          <a:schemeClr val="accent1"/>
                        </a:solidFill>
                        <a:latin typeface="Smith&amp;NephewLF" panose="020F0500030000020004" pitchFamily="34" charset="0"/>
                      </a:endParaRPr>
                    </a:p>
                  </a:txBody>
                  <a:tcPr>
                    <a:lnL w="19050" cap="flat" cmpd="sng" algn="ctr">
                      <a:solidFill>
                        <a:srgbClr val="FFA00A"/>
                      </a:solidFill>
                      <a:prstDash val="solid"/>
                      <a:round/>
                      <a:headEnd type="none" w="med" len="med"/>
                      <a:tailEnd type="none" w="med" len="med"/>
                    </a:lnL>
                    <a:lnR w="19050" cap="flat" cmpd="sng" algn="ctr">
                      <a:solidFill>
                        <a:srgbClr val="FFA00A"/>
                      </a:solidFill>
                      <a:prstDash val="solid"/>
                      <a:round/>
                      <a:headEnd type="none" w="med" len="med"/>
                      <a:tailEnd type="none" w="med" len="med"/>
                    </a:lnR>
                    <a:lnT w="38100" cmpd="sng">
                      <a:noFill/>
                    </a:lnT>
                    <a:lnB w="19050" cap="flat" cmpd="sng" algn="ctr">
                      <a:solidFill>
                        <a:srgbClr val="FFA00A"/>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5" name="TextBox 34"/>
          <p:cNvSpPr txBox="1"/>
          <p:nvPr/>
        </p:nvSpPr>
        <p:spPr>
          <a:xfrm>
            <a:off x="539552" y="1196752"/>
            <a:ext cx="8136904" cy="1569660"/>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NPWT can be delivered to the wound bed through:</a:t>
            </a:r>
          </a:p>
          <a:p>
            <a:endParaRPr lang="en-GB" sz="1600" dirty="0" smtClean="0">
              <a:solidFill>
                <a:schemeClr val="accent1"/>
              </a:solidFill>
              <a:latin typeface="Smith&amp;NephewLF" panose="020F0500030000020004" pitchFamily="34" charset="0"/>
            </a:endParaRPr>
          </a:p>
          <a:p>
            <a:r>
              <a:rPr lang="en-GB" sz="1600" b="1" spc="-5" dirty="0" smtClean="0">
                <a:solidFill>
                  <a:schemeClr val="accent1"/>
                </a:solidFill>
                <a:latin typeface="Smith&amp;NephewLF" panose="020F0500030000020004" pitchFamily="34" charset="0"/>
                <a:cs typeface="Smith&amp;NephewLF"/>
              </a:rPr>
              <a:t>Continuous</a:t>
            </a:r>
            <a:r>
              <a:rPr lang="en-GB" sz="1600" spc="-5" dirty="0" smtClean="0">
                <a:solidFill>
                  <a:schemeClr val="accent1"/>
                </a:solidFill>
                <a:latin typeface="Smith&amp;NephewLF" panose="020F0500030000020004" pitchFamily="34" charset="0"/>
                <a:cs typeface="Smith&amp;NephewLF"/>
              </a:rPr>
              <a:t> -  Pressure is applied constantly</a:t>
            </a:r>
          </a:p>
          <a:p>
            <a:r>
              <a:rPr lang="en-GB" sz="1600" b="1" spc="-5" dirty="0" smtClean="0">
                <a:solidFill>
                  <a:schemeClr val="accent1"/>
                </a:solidFill>
                <a:latin typeface="Smith&amp;NephewLF" panose="020F0500030000020004" pitchFamily="34" charset="0"/>
                <a:cs typeface="Smith&amp;NephewLF"/>
              </a:rPr>
              <a:t>Intermittent</a:t>
            </a:r>
            <a:r>
              <a:rPr lang="en-GB" sz="1600" spc="-5" dirty="0" smtClean="0">
                <a:solidFill>
                  <a:schemeClr val="accent1"/>
                </a:solidFill>
                <a:latin typeface="Smith&amp;NephewLF" panose="020F0500030000020004" pitchFamily="34" charset="0"/>
                <a:cs typeface="Smith&amp;NephewLF"/>
              </a:rPr>
              <a:t> -  Pressure is repeatedly switched on and off alternating between 0 and set </a:t>
            </a:r>
            <a:r>
              <a:rPr lang="en-GB" sz="1600" spc="-5" dirty="0" smtClean="0">
                <a:solidFill>
                  <a:schemeClr val="accent1"/>
                </a:solidFill>
                <a:latin typeface="Smith&amp;NephewLF" panose="020F0500030000020004" pitchFamily="34" charset="0"/>
                <a:cs typeface="Smith&amp;NephewLF"/>
              </a:rPr>
              <a:t> 	      pressure</a:t>
            </a:r>
            <a:endParaRPr lang="en-GB" sz="1600" spc="-5" dirty="0" smtClean="0">
              <a:solidFill>
                <a:schemeClr val="accent1"/>
              </a:solidFill>
              <a:latin typeface="Smith&amp;NephewLF" panose="020F0500030000020004" pitchFamily="34" charset="0"/>
              <a:cs typeface="Smith&amp;NephewLF"/>
            </a:endParaRPr>
          </a:p>
          <a:p>
            <a:r>
              <a:rPr lang="en-GB" sz="1600" b="1" spc="-5" dirty="0" smtClean="0">
                <a:solidFill>
                  <a:schemeClr val="accent1"/>
                </a:solidFill>
                <a:latin typeface="Smith&amp;NephewLF" panose="020F0500030000020004" pitchFamily="34" charset="0"/>
                <a:cs typeface="Smith&amp;NephewLF"/>
              </a:rPr>
              <a:t>Adjustable intermittent </a:t>
            </a:r>
            <a:r>
              <a:rPr lang="en-GB" sz="1600" spc="-5" dirty="0" smtClean="0">
                <a:solidFill>
                  <a:schemeClr val="accent1"/>
                </a:solidFill>
                <a:latin typeface="Smith&amp;NephewLF" panose="020F0500030000020004" pitchFamily="34" charset="0"/>
                <a:cs typeface="Smith&amp;NephewLF"/>
              </a:rPr>
              <a:t>- Pressure is varied between two levels (set and low pressure) </a:t>
            </a:r>
            <a:endParaRPr lang="en-US" sz="1600" spc="-5" dirty="0">
              <a:solidFill>
                <a:schemeClr val="accent1"/>
              </a:solidFill>
              <a:latin typeface="Smith&amp;NephewLF" panose="020F0500030000020004" pitchFamily="34" charset="0"/>
              <a:cs typeface="Smith&amp;NephewLF"/>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780928"/>
            <a:ext cx="6988944" cy="1458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71600" y="4005064"/>
            <a:ext cx="19616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156176" y="4005064"/>
            <a:ext cx="19616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563888" y="4013448"/>
            <a:ext cx="19616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604"/>
          <a:stretch/>
        </p:blipFill>
        <p:spPr bwMode="auto">
          <a:xfrm>
            <a:off x="5552196" y="2833476"/>
            <a:ext cx="2148677" cy="140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58991" y="3945972"/>
            <a:ext cx="288032"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0971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4" descr="C:\Users\lrkleigh\Documents\Projects\MURDOCH\MARKETING\Photography\edited photos\device_device 300ml front S&amp;N screen copy.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3599" y="3106742"/>
            <a:ext cx="2886838" cy="31274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Functionality</a:t>
            </a:r>
            <a:endParaRPr lang="en-US" dirty="0"/>
          </a:p>
        </p:txBody>
      </p:sp>
      <p:sp>
        <p:nvSpPr>
          <p:cNvPr id="3" name="Text Placeholder 2"/>
          <p:cNvSpPr>
            <a:spLocks noGrp="1"/>
          </p:cNvSpPr>
          <p:nvPr>
            <p:ph type="body" sz="quarter" idx="13"/>
          </p:nvPr>
        </p:nvSpPr>
        <p:spPr/>
        <p:txBody>
          <a:bodyPr/>
          <a:lstStyle/>
          <a:p>
            <a:r>
              <a:rPr lang="en-GB" dirty="0" smtClean="0"/>
              <a:t>Switching the pump on </a:t>
            </a:r>
            <a:endParaRPr lang="en-US" dirty="0"/>
          </a:p>
        </p:txBody>
      </p:sp>
      <p:grpSp>
        <p:nvGrpSpPr>
          <p:cNvPr id="46" name="Group 45"/>
          <p:cNvGrpSpPr/>
          <p:nvPr/>
        </p:nvGrpSpPr>
        <p:grpSpPr>
          <a:xfrm>
            <a:off x="8769096" y="2918949"/>
            <a:ext cx="374904" cy="892800"/>
            <a:chOff x="8769096" y="2918949"/>
            <a:chExt cx="374904" cy="892800"/>
          </a:xfrm>
        </p:grpSpPr>
        <p:sp>
          <p:nvSpPr>
            <p:cNvPr id="47" name="Rectangle 46"/>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8" name="TextBox 57"/>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grpSp>
        <p:nvGrpSpPr>
          <p:cNvPr id="82" name="Group 81"/>
          <p:cNvGrpSpPr/>
          <p:nvPr/>
        </p:nvGrpSpPr>
        <p:grpSpPr>
          <a:xfrm>
            <a:off x="539552" y="2219150"/>
            <a:ext cx="1852161" cy="584775"/>
            <a:chOff x="514351" y="2662535"/>
            <a:chExt cx="2006508" cy="584775"/>
          </a:xfrm>
        </p:grpSpPr>
        <p:sp>
          <p:nvSpPr>
            <p:cNvPr id="83" name="TextBox 82"/>
            <p:cNvSpPr txBox="1"/>
            <p:nvPr/>
          </p:nvSpPr>
          <p:spPr>
            <a:xfrm>
              <a:off x="514351" y="2662535"/>
              <a:ext cx="2006508" cy="584775"/>
            </a:xfrm>
            <a:prstGeom prst="rect">
              <a:avLst/>
            </a:prstGeom>
            <a:noFill/>
          </p:spPr>
          <p:txBody>
            <a:bodyPr wrap="square" rtlCol="0">
              <a:spAutoFit/>
            </a:bodyPr>
            <a:lstStyle/>
            <a:p>
              <a:pPr marL="228600" indent="-228600">
                <a:tabLst>
                  <a:tab pos="228600" algn="l"/>
                  <a:tab pos="569913" algn="l"/>
                </a:tabLst>
              </a:pPr>
              <a:r>
                <a:rPr lang="en-US" sz="1600" dirty="0" smtClean="0">
                  <a:solidFill>
                    <a:schemeClr val="accent1"/>
                  </a:solidFill>
                  <a:latin typeface="Smith&amp;NephewLF" panose="020F0500030000020004" pitchFamily="34" charset="0"/>
                </a:rPr>
                <a:t>1.  	Smith &amp; Nephew  	screen</a:t>
              </a:r>
              <a:endParaRPr lang="en-US" sz="1600" dirty="0">
                <a:solidFill>
                  <a:schemeClr val="accent1"/>
                </a:solidFill>
                <a:latin typeface="Smith&amp;NephewLF" panose="020F0500030000020004" pitchFamily="34" charset="0"/>
              </a:endParaRPr>
            </a:p>
          </p:txBody>
        </p:sp>
        <p:grpSp>
          <p:nvGrpSpPr>
            <p:cNvPr id="84" name="Group 83"/>
            <p:cNvGrpSpPr/>
            <p:nvPr/>
          </p:nvGrpSpPr>
          <p:grpSpPr>
            <a:xfrm>
              <a:off x="514351" y="2662776"/>
              <a:ext cx="274320" cy="274320"/>
              <a:chOff x="514351" y="2662776"/>
              <a:chExt cx="274320" cy="274320"/>
            </a:xfrm>
          </p:grpSpPr>
          <p:sp>
            <p:nvSpPr>
              <p:cNvPr id="85" name="Block Arc 84"/>
              <p:cNvSpPr>
                <a:spLocks noChangeAspect="1"/>
              </p:cNvSpPr>
              <p:nvPr/>
            </p:nvSpPr>
            <p:spPr>
              <a:xfrm>
                <a:off x="514351" y="2662776"/>
                <a:ext cx="274320" cy="274320"/>
              </a:xfrm>
              <a:prstGeom prst="blockArc">
                <a:avLst>
                  <a:gd name="adj1" fmla="val 16190086"/>
                  <a:gd name="adj2" fmla="val 16142674"/>
                  <a:gd name="adj3" fmla="val 5636"/>
                </a:avLst>
              </a:prstGeom>
              <a:solidFill>
                <a:schemeClr val="bg1">
                  <a:lumMod val="85000"/>
                </a:schemeClr>
              </a:solidFill>
              <a:ln>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solidFill>
                    <a:schemeClr val="accent1"/>
                  </a:solidFill>
                  <a:latin typeface="Smith&amp;NephewLF" panose="020F0500030000020004" pitchFamily="34" charset="0"/>
                </a:endParaRPr>
              </a:p>
            </p:txBody>
          </p:sp>
          <p:sp>
            <p:nvSpPr>
              <p:cNvPr id="86" name="Block Arc 85"/>
              <p:cNvSpPr>
                <a:spLocks noChangeAspect="1"/>
              </p:cNvSpPr>
              <p:nvPr/>
            </p:nvSpPr>
            <p:spPr>
              <a:xfrm>
                <a:off x="514351" y="2662776"/>
                <a:ext cx="274320" cy="274320"/>
              </a:xfrm>
              <a:prstGeom prst="blockArc">
                <a:avLst>
                  <a:gd name="adj1" fmla="val 16190086"/>
                  <a:gd name="adj2" fmla="val 20514839"/>
                  <a:gd name="adj3" fmla="val 538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solidFill>
                    <a:schemeClr val="accent1"/>
                  </a:solidFill>
                  <a:latin typeface="Smith&amp;NephewLF" panose="020F0500030000020004" pitchFamily="34" charset="0"/>
                </a:endParaRPr>
              </a:p>
            </p:txBody>
          </p:sp>
        </p:grpSp>
      </p:grpSp>
      <p:pic>
        <p:nvPicPr>
          <p:cNvPr id="87" name="Picture 5" descr="C:\Users\lrkleigh\Documents\Projects\MURDOCH\MARKETING\Photography\edited photos\device_device 300ml front Welcome screen.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80433" y="3180974"/>
            <a:ext cx="2886838" cy="305317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C:\Users\lrkleigh\Documents\Projects\MURDOCH\MARKETING\Photography\edited photos\Non-connected\device_300ml_front_clinician home continuous_transparent.t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09874" y="2993441"/>
            <a:ext cx="1294574" cy="1402455"/>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89" name="Group 88"/>
          <p:cNvGrpSpPr/>
          <p:nvPr/>
        </p:nvGrpSpPr>
        <p:grpSpPr>
          <a:xfrm>
            <a:off x="4211960" y="2200097"/>
            <a:ext cx="1688123" cy="584775"/>
            <a:chOff x="514351" y="3663490"/>
            <a:chExt cx="1828800" cy="584775"/>
          </a:xfrm>
        </p:grpSpPr>
        <p:sp>
          <p:nvSpPr>
            <p:cNvPr id="90" name="TextBox 89"/>
            <p:cNvSpPr txBox="1"/>
            <p:nvPr/>
          </p:nvSpPr>
          <p:spPr>
            <a:xfrm>
              <a:off x="514352" y="3663490"/>
              <a:ext cx="1828799" cy="584775"/>
            </a:xfrm>
            <a:prstGeom prst="rect">
              <a:avLst/>
            </a:prstGeom>
            <a:noFill/>
          </p:spPr>
          <p:txBody>
            <a:bodyPr wrap="square" rtlCol="0">
              <a:spAutoFit/>
            </a:bodyPr>
            <a:lstStyle/>
            <a:p>
              <a:pPr marL="228600" indent="-228600">
                <a:tabLst>
                  <a:tab pos="228600" algn="l"/>
                  <a:tab pos="457200" algn="l"/>
                </a:tabLst>
              </a:pPr>
              <a:r>
                <a:rPr lang="en-US" sz="1600" dirty="0" smtClean="0">
                  <a:solidFill>
                    <a:schemeClr val="accent1"/>
                  </a:solidFill>
                  <a:latin typeface="Smith&amp;NephewLF" panose="020F0500030000020004" pitchFamily="34" charset="0"/>
                </a:rPr>
                <a:t>3. 	Audible alarm 	sounds</a:t>
              </a:r>
              <a:endParaRPr lang="en-US" sz="1600" dirty="0">
                <a:solidFill>
                  <a:schemeClr val="accent1"/>
                </a:solidFill>
                <a:latin typeface="Smith&amp;NephewLF" panose="020F0500030000020004" pitchFamily="34" charset="0"/>
              </a:endParaRPr>
            </a:p>
          </p:txBody>
        </p:sp>
        <p:grpSp>
          <p:nvGrpSpPr>
            <p:cNvPr id="91" name="Group 90"/>
            <p:cNvGrpSpPr/>
            <p:nvPr/>
          </p:nvGrpSpPr>
          <p:grpSpPr>
            <a:xfrm>
              <a:off x="514351" y="3670104"/>
              <a:ext cx="274320" cy="274320"/>
              <a:chOff x="76200" y="3037165"/>
              <a:chExt cx="274320" cy="274320"/>
            </a:xfrm>
          </p:grpSpPr>
          <p:sp>
            <p:nvSpPr>
              <p:cNvPr id="92" name="Block Arc 91"/>
              <p:cNvSpPr>
                <a:spLocks noChangeAspect="1"/>
              </p:cNvSpPr>
              <p:nvPr/>
            </p:nvSpPr>
            <p:spPr>
              <a:xfrm>
                <a:off x="76200" y="3037165"/>
                <a:ext cx="274320" cy="274320"/>
              </a:xfrm>
              <a:prstGeom prst="blockArc">
                <a:avLst>
                  <a:gd name="adj1" fmla="val 16190086"/>
                  <a:gd name="adj2" fmla="val 16142674"/>
                  <a:gd name="adj3" fmla="val 5636"/>
                </a:avLst>
              </a:prstGeom>
              <a:solidFill>
                <a:schemeClr val="bg1">
                  <a:lumMod val="85000"/>
                </a:schemeClr>
              </a:solidFill>
              <a:ln>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solidFill>
                    <a:schemeClr val="accent1"/>
                  </a:solidFill>
                  <a:latin typeface="Smith&amp;NephewLF" panose="020F0500030000020004" pitchFamily="34" charset="0"/>
                </a:endParaRPr>
              </a:p>
            </p:txBody>
          </p:sp>
          <p:sp>
            <p:nvSpPr>
              <p:cNvPr id="93" name="Block Arc 92"/>
              <p:cNvSpPr>
                <a:spLocks noChangeAspect="1"/>
              </p:cNvSpPr>
              <p:nvPr/>
            </p:nvSpPr>
            <p:spPr>
              <a:xfrm>
                <a:off x="76200" y="3037165"/>
                <a:ext cx="274320" cy="274320"/>
              </a:xfrm>
              <a:prstGeom prst="blockArc">
                <a:avLst>
                  <a:gd name="adj1" fmla="val 16190086"/>
                  <a:gd name="adj2" fmla="val 7621603"/>
                  <a:gd name="adj3" fmla="val 490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solidFill>
                    <a:schemeClr val="accent1"/>
                  </a:solidFill>
                  <a:latin typeface="Smith&amp;NephewLF" panose="020F0500030000020004" pitchFamily="34" charset="0"/>
                </a:endParaRPr>
              </a:p>
            </p:txBody>
          </p:sp>
        </p:grpSp>
      </p:grpSp>
      <p:grpSp>
        <p:nvGrpSpPr>
          <p:cNvPr id="94" name="Group 93"/>
          <p:cNvGrpSpPr/>
          <p:nvPr/>
        </p:nvGrpSpPr>
        <p:grpSpPr>
          <a:xfrm>
            <a:off x="5868144" y="2206712"/>
            <a:ext cx="1422174" cy="584775"/>
            <a:chOff x="504825" y="4106174"/>
            <a:chExt cx="1540689" cy="584775"/>
          </a:xfrm>
        </p:grpSpPr>
        <p:sp>
          <p:nvSpPr>
            <p:cNvPr id="95" name="TextBox 94"/>
            <p:cNvSpPr txBox="1"/>
            <p:nvPr/>
          </p:nvSpPr>
          <p:spPr>
            <a:xfrm>
              <a:off x="504825" y="4106174"/>
              <a:ext cx="1540689" cy="584775"/>
            </a:xfrm>
            <a:prstGeom prst="rect">
              <a:avLst/>
            </a:prstGeom>
            <a:noFill/>
          </p:spPr>
          <p:txBody>
            <a:bodyPr wrap="square" rtlCol="0">
              <a:spAutoFit/>
            </a:bodyPr>
            <a:lstStyle/>
            <a:p>
              <a:pPr marL="228600" indent="-228600">
                <a:tabLst>
                  <a:tab pos="228600" algn="l"/>
                  <a:tab pos="342900" algn="l"/>
                </a:tabLst>
              </a:pPr>
              <a:r>
                <a:rPr lang="en-US" sz="1600" dirty="0" smtClean="0">
                  <a:solidFill>
                    <a:schemeClr val="accent1"/>
                  </a:solidFill>
                  <a:latin typeface="Smith&amp;NephewLF" panose="020F0500030000020004" pitchFamily="34" charset="0"/>
                </a:rPr>
                <a:t>4. 	 Welcome 	screen</a:t>
              </a:r>
              <a:endParaRPr lang="en-US" sz="1600" dirty="0">
                <a:solidFill>
                  <a:schemeClr val="accent1"/>
                </a:solidFill>
                <a:latin typeface="Smith&amp;NephewLF" panose="020F0500030000020004" pitchFamily="34" charset="0"/>
              </a:endParaRPr>
            </a:p>
          </p:txBody>
        </p:sp>
        <p:grpSp>
          <p:nvGrpSpPr>
            <p:cNvPr id="96" name="Group 95"/>
            <p:cNvGrpSpPr/>
            <p:nvPr/>
          </p:nvGrpSpPr>
          <p:grpSpPr>
            <a:xfrm>
              <a:off x="514351" y="4116288"/>
              <a:ext cx="274320" cy="274320"/>
              <a:chOff x="76200" y="2695992"/>
              <a:chExt cx="274320" cy="274320"/>
            </a:xfrm>
          </p:grpSpPr>
          <p:sp>
            <p:nvSpPr>
              <p:cNvPr id="97" name="Block Arc 96"/>
              <p:cNvSpPr>
                <a:spLocks noChangeAspect="1"/>
              </p:cNvSpPr>
              <p:nvPr/>
            </p:nvSpPr>
            <p:spPr>
              <a:xfrm>
                <a:off x="76200" y="2695992"/>
                <a:ext cx="274320" cy="274320"/>
              </a:xfrm>
              <a:prstGeom prst="blockArc">
                <a:avLst>
                  <a:gd name="adj1" fmla="val 16190086"/>
                  <a:gd name="adj2" fmla="val 16142674"/>
                  <a:gd name="adj3" fmla="val 5636"/>
                </a:avLst>
              </a:prstGeom>
              <a:solidFill>
                <a:schemeClr val="bg1">
                  <a:lumMod val="85000"/>
                </a:schemeClr>
              </a:solidFill>
              <a:ln>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solidFill>
                    <a:schemeClr val="accent1"/>
                  </a:solidFill>
                  <a:latin typeface="Smith&amp;NephewLF" panose="020F0500030000020004" pitchFamily="34" charset="0"/>
                </a:endParaRPr>
              </a:p>
            </p:txBody>
          </p:sp>
          <p:sp>
            <p:nvSpPr>
              <p:cNvPr id="98" name="Block Arc 97"/>
              <p:cNvSpPr>
                <a:spLocks noChangeAspect="1"/>
              </p:cNvSpPr>
              <p:nvPr/>
            </p:nvSpPr>
            <p:spPr>
              <a:xfrm>
                <a:off x="76200" y="2695992"/>
                <a:ext cx="274320" cy="274320"/>
              </a:xfrm>
              <a:prstGeom prst="blockArc">
                <a:avLst>
                  <a:gd name="adj1" fmla="val 16190086"/>
                  <a:gd name="adj2" fmla="val 11939567"/>
                  <a:gd name="adj3" fmla="val 515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solidFill>
                    <a:schemeClr val="accent1"/>
                  </a:solidFill>
                  <a:latin typeface="Smith&amp;NephewLF" panose="020F0500030000020004" pitchFamily="34" charset="0"/>
                </a:endParaRPr>
              </a:p>
            </p:txBody>
          </p:sp>
        </p:grpSp>
      </p:grpSp>
      <p:grpSp>
        <p:nvGrpSpPr>
          <p:cNvPr id="99" name="Group 98"/>
          <p:cNvGrpSpPr/>
          <p:nvPr/>
        </p:nvGrpSpPr>
        <p:grpSpPr>
          <a:xfrm>
            <a:off x="2411760" y="2213285"/>
            <a:ext cx="2028092" cy="830997"/>
            <a:chOff x="514351" y="3049875"/>
            <a:chExt cx="2197100" cy="830997"/>
          </a:xfrm>
        </p:grpSpPr>
        <p:sp>
          <p:nvSpPr>
            <p:cNvPr id="100" name="TextBox 99"/>
            <p:cNvSpPr txBox="1"/>
            <p:nvPr/>
          </p:nvSpPr>
          <p:spPr>
            <a:xfrm>
              <a:off x="514351" y="3049875"/>
              <a:ext cx="2197100" cy="830997"/>
            </a:xfrm>
            <a:prstGeom prst="rect">
              <a:avLst/>
            </a:prstGeom>
            <a:noFill/>
          </p:spPr>
          <p:txBody>
            <a:bodyPr wrap="square" rtlCol="0">
              <a:spAutoFit/>
            </a:bodyPr>
            <a:lstStyle/>
            <a:p>
              <a:pPr marL="228600" indent="-228600">
                <a:tabLst>
                  <a:tab pos="228600" algn="l"/>
                </a:tabLst>
              </a:pPr>
              <a:r>
                <a:rPr lang="en-US" sz="1600" dirty="0" smtClean="0">
                  <a:solidFill>
                    <a:schemeClr val="accent1"/>
                  </a:solidFill>
                  <a:latin typeface="Smith&amp;NephewLF" panose="020F0500030000020004" pitchFamily="34" charset="0"/>
                </a:rPr>
                <a:t>2. 	Status indicator flashes yellow then green</a:t>
              </a:r>
              <a:endParaRPr lang="en-US" sz="1600" dirty="0">
                <a:solidFill>
                  <a:schemeClr val="accent1"/>
                </a:solidFill>
                <a:latin typeface="Smith&amp;NephewLF" panose="020F0500030000020004" pitchFamily="34" charset="0"/>
              </a:endParaRPr>
            </a:p>
          </p:txBody>
        </p:sp>
        <p:grpSp>
          <p:nvGrpSpPr>
            <p:cNvPr id="101" name="Group 100"/>
            <p:cNvGrpSpPr/>
            <p:nvPr/>
          </p:nvGrpSpPr>
          <p:grpSpPr>
            <a:xfrm>
              <a:off x="514351" y="3055176"/>
              <a:ext cx="274320" cy="274884"/>
              <a:chOff x="76200" y="3366676"/>
              <a:chExt cx="274320" cy="274884"/>
            </a:xfrm>
          </p:grpSpPr>
          <p:sp>
            <p:nvSpPr>
              <p:cNvPr id="102" name="Block Arc 101"/>
              <p:cNvSpPr>
                <a:spLocks noChangeAspect="1"/>
              </p:cNvSpPr>
              <p:nvPr/>
            </p:nvSpPr>
            <p:spPr>
              <a:xfrm>
                <a:off x="76200" y="3367240"/>
                <a:ext cx="274320" cy="274320"/>
              </a:xfrm>
              <a:prstGeom prst="blockArc">
                <a:avLst>
                  <a:gd name="adj1" fmla="val 16190086"/>
                  <a:gd name="adj2" fmla="val 16142674"/>
                  <a:gd name="adj3" fmla="val 5636"/>
                </a:avLst>
              </a:prstGeom>
              <a:solidFill>
                <a:schemeClr val="bg1">
                  <a:lumMod val="85000"/>
                </a:schemeClr>
              </a:solidFill>
              <a:ln>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solidFill>
                    <a:schemeClr val="accent1"/>
                  </a:solidFill>
                  <a:latin typeface="Smith&amp;NephewLF" panose="020F0500030000020004" pitchFamily="34" charset="0"/>
                </a:endParaRPr>
              </a:p>
            </p:txBody>
          </p:sp>
          <p:sp>
            <p:nvSpPr>
              <p:cNvPr id="103" name="Block Arc 102"/>
              <p:cNvSpPr>
                <a:spLocks noChangeAspect="1"/>
              </p:cNvSpPr>
              <p:nvPr/>
            </p:nvSpPr>
            <p:spPr>
              <a:xfrm>
                <a:off x="76200" y="3366676"/>
                <a:ext cx="274320" cy="274320"/>
              </a:xfrm>
              <a:prstGeom prst="blockArc">
                <a:avLst>
                  <a:gd name="adj1" fmla="val 16190086"/>
                  <a:gd name="adj2" fmla="val 3240488"/>
                  <a:gd name="adj3" fmla="val 504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solidFill>
                    <a:schemeClr val="accent1"/>
                  </a:solidFill>
                  <a:latin typeface="Smith&amp;NephewLF" panose="020F0500030000020004" pitchFamily="34" charset="0"/>
                </a:endParaRPr>
              </a:p>
            </p:txBody>
          </p:sp>
        </p:grpSp>
      </p:grpSp>
      <p:grpSp>
        <p:nvGrpSpPr>
          <p:cNvPr id="104" name="Group 103"/>
          <p:cNvGrpSpPr/>
          <p:nvPr/>
        </p:nvGrpSpPr>
        <p:grpSpPr>
          <a:xfrm>
            <a:off x="7136124" y="2207161"/>
            <a:ext cx="1756356" cy="838176"/>
            <a:chOff x="7305335" y="2586340"/>
            <a:chExt cx="1902718" cy="838177"/>
          </a:xfrm>
        </p:grpSpPr>
        <p:grpSp>
          <p:nvGrpSpPr>
            <p:cNvPr id="105" name="Group 104"/>
            <p:cNvGrpSpPr/>
            <p:nvPr/>
          </p:nvGrpSpPr>
          <p:grpSpPr>
            <a:xfrm>
              <a:off x="7305335" y="2586340"/>
              <a:ext cx="304800" cy="338554"/>
              <a:chOff x="69585" y="2352085"/>
              <a:chExt cx="304800" cy="338554"/>
            </a:xfrm>
          </p:grpSpPr>
          <p:sp>
            <p:nvSpPr>
              <p:cNvPr id="107" name="Block Arc 106"/>
              <p:cNvSpPr>
                <a:spLocks noChangeAspect="1"/>
              </p:cNvSpPr>
              <p:nvPr/>
            </p:nvSpPr>
            <p:spPr>
              <a:xfrm>
                <a:off x="76200" y="2362200"/>
                <a:ext cx="274320" cy="274320"/>
              </a:xfrm>
              <a:prstGeom prst="blockArc">
                <a:avLst>
                  <a:gd name="adj1" fmla="val 16190086"/>
                  <a:gd name="adj2" fmla="val 16142674"/>
                  <a:gd name="adj3" fmla="val 5636"/>
                </a:avLst>
              </a:prstGeom>
              <a:solidFill>
                <a:schemeClr val="bg1">
                  <a:lumMod val="85000"/>
                </a:schemeClr>
              </a:solidFill>
              <a:ln>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solidFill>
                    <a:schemeClr val="accent1"/>
                  </a:solidFill>
                  <a:latin typeface="Smith&amp;NephewLF" panose="020F0500030000020004" pitchFamily="34" charset="0"/>
                </a:endParaRPr>
              </a:p>
            </p:txBody>
          </p:sp>
          <p:sp>
            <p:nvSpPr>
              <p:cNvPr id="108" name="Block Arc 107"/>
              <p:cNvSpPr>
                <a:spLocks noChangeAspect="1"/>
              </p:cNvSpPr>
              <p:nvPr/>
            </p:nvSpPr>
            <p:spPr>
              <a:xfrm>
                <a:off x="76200" y="2362200"/>
                <a:ext cx="274320" cy="274320"/>
              </a:xfrm>
              <a:prstGeom prst="blockArc">
                <a:avLst>
                  <a:gd name="adj1" fmla="val 16190086"/>
                  <a:gd name="adj2" fmla="val 16142674"/>
                  <a:gd name="adj3" fmla="val 563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solidFill>
                    <a:schemeClr val="accent1"/>
                  </a:solidFill>
                  <a:latin typeface="Smith&amp;NephewLF" panose="020F0500030000020004" pitchFamily="34" charset="0"/>
                </a:endParaRPr>
              </a:p>
            </p:txBody>
          </p:sp>
          <p:sp>
            <p:nvSpPr>
              <p:cNvPr id="109" name="TextBox 108"/>
              <p:cNvSpPr txBox="1"/>
              <p:nvPr/>
            </p:nvSpPr>
            <p:spPr>
              <a:xfrm>
                <a:off x="69585" y="2352085"/>
                <a:ext cx="304800" cy="338554"/>
              </a:xfrm>
              <a:prstGeom prst="rect">
                <a:avLst/>
              </a:prstGeom>
              <a:noFill/>
            </p:spPr>
            <p:txBody>
              <a:bodyPr wrap="square" rtlCol="0">
                <a:spAutoFit/>
              </a:bodyPr>
              <a:lstStyle/>
              <a:p>
                <a:r>
                  <a:rPr lang="en-US" sz="1600" dirty="0">
                    <a:solidFill>
                      <a:schemeClr val="accent1"/>
                    </a:solidFill>
                    <a:latin typeface="Smith&amp;NephewLF" panose="020F0500030000020004" pitchFamily="34" charset="0"/>
                  </a:rPr>
                  <a:t>5</a:t>
                </a:r>
              </a:p>
            </p:txBody>
          </p:sp>
        </p:grpSp>
        <p:sp>
          <p:nvSpPr>
            <p:cNvPr id="106" name="TextBox 105"/>
            <p:cNvSpPr txBox="1"/>
            <p:nvPr/>
          </p:nvSpPr>
          <p:spPr>
            <a:xfrm>
              <a:off x="7412323" y="2593519"/>
              <a:ext cx="1795730" cy="830998"/>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Home screen displays upon completion</a:t>
              </a:r>
              <a:endParaRPr lang="en-US" sz="1600" dirty="0">
                <a:solidFill>
                  <a:schemeClr val="accent1"/>
                </a:solidFill>
                <a:latin typeface="Smith&amp;NephewLF" panose="020F0500030000020004" pitchFamily="34" charset="0"/>
              </a:endParaRPr>
            </a:p>
          </p:txBody>
        </p:sp>
      </p:grpSp>
      <p:pic>
        <p:nvPicPr>
          <p:cNvPr id="110" name="Picture 4" descr="C:\Users\lrkleigh\Documents\Projects\MURDOCH\MARKETING\Photography\edited photos\Non-connected\device_300ml front_NC Clinician Home Intermittent Therapy off.t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02732" y="4575794"/>
            <a:ext cx="1301716" cy="1410193"/>
          </a:xfrm>
          <a:prstGeom prst="rect">
            <a:avLst/>
          </a:prstGeom>
          <a:noFill/>
          <a:extLst>
            <a:ext uri="{909E8E84-426E-40DD-AFC4-6F175D3DCCD1}">
              <a14:hiddenFill xmlns:a14="http://schemas.microsoft.com/office/drawing/2010/main">
                <a:solidFill>
                  <a:srgbClr val="FFFFFF"/>
                </a:solidFill>
              </a14:hiddenFill>
            </a:ext>
          </a:extLst>
        </p:spPr>
      </p:pic>
      <p:sp>
        <p:nvSpPr>
          <p:cNvPr id="111" name="Oval 110"/>
          <p:cNvSpPr/>
          <p:nvPr/>
        </p:nvSpPr>
        <p:spPr>
          <a:xfrm rot="21261319">
            <a:off x="2620930" y="3050402"/>
            <a:ext cx="725578" cy="640639"/>
          </a:xfrm>
          <a:prstGeom prst="ellipse">
            <a:avLst/>
          </a:prstGeom>
          <a:solidFill>
            <a:schemeClr val="bg1"/>
          </a:solidFill>
          <a:ln w="63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99669">
                        <a14:foregroundMark x1="59558" y1="34338" x2="59558" y2="34338"/>
                        <a14:foregroundMark x1="75470" y1="27785" x2="75470" y2="30537"/>
                        <a14:foregroundMark x1="90387" y1="22149" x2="90387" y2="22149"/>
                      </a14:backgroundRemoval>
                    </a14:imgEffect>
                  </a14:imgLayer>
                </a14:imgProps>
              </a:ext>
              <a:ext uri="{28A0092B-C50C-407E-A947-70E740481C1C}">
                <a14:useLocalDpi xmlns:a14="http://schemas.microsoft.com/office/drawing/2010/main"/>
              </a:ext>
            </a:extLst>
          </a:blip>
          <a:srcRect/>
          <a:stretch/>
        </p:blipFill>
        <p:spPr bwMode="auto">
          <a:xfrm>
            <a:off x="4285625" y="3106742"/>
            <a:ext cx="494581" cy="45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3" name="Straight Connector 112"/>
          <p:cNvCxnSpPr/>
          <p:nvPr/>
        </p:nvCxnSpPr>
        <p:spPr>
          <a:xfrm flipV="1">
            <a:off x="6914324" y="4007205"/>
            <a:ext cx="291526" cy="30480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6914324" y="4320626"/>
            <a:ext cx="351692" cy="661939"/>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endCxn id="111" idx="1"/>
          </p:cNvCxnSpPr>
          <p:nvPr/>
        </p:nvCxnSpPr>
        <p:spPr>
          <a:xfrm flipV="1">
            <a:off x="1960677" y="3170551"/>
            <a:ext cx="745477" cy="47756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111" idx="2"/>
          </p:cNvCxnSpPr>
          <p:nvPr/>
        </p:nvCxnSpPr>
        <p:spPr>
          <a:xfrm flipV="1">
            <a:off x="1960678" y="3406406"/>
            <a:ext cx="662011" cy="241706"/>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17" name="Picture 6" descr="http://www.clker.com/cliparts/8/Z/i/1/6/v/white-jellybean-md.png">
            <a:hlinkClick r:id="rId8"/>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rot="16464594">
            <a:off x="2784960" y="3104698"/>
            <a:ext cx="287623" cy="485196"/>
          </a:xfrm>
          <a:prstGeom prst="rect">
            <a:avLst/>
          </a:prstGeom>
          <a:solidFill>
            <a:schemeClr val="accent1"/>
          </a:solidFill>
          <a:extLst/>
        </p:spPr>
      </p:pic>
      <p:pic>
        <p:nvPicPr>
          <p:cNvPr id="118" name="Picture 6" descr="http://www.clker.com/cliparts/8/Z/i/1/6/v/white-jellybean-md.png">
            <a:hlinkClick r:id="rId8"/>
          </p:cNvPr>
          <p:cNvPicPr>
            <a:picLocks noChangeAspect="1" noChangeArrowheads="1"/>
          </p:cNvPicPr>
          <p:nvPr/>
        </p:nvPicPr>
        <p:blipFill>
          <a:blip r:embed="rId9" cstate="print">
            <a:duotone>
              <a:prstClr val="black"/>
              <a:srgbClr val="0CB80C">
                <a:tint val="45000"/>
                <a:satMod val="400000"/>
              </a:srgbClr>
            </a:duotone>
            <a:extLst>
              <a:ext uri="{28A0092B-C50C-407E-A947-70E740481C1C}">
                <a14:useLocalDpi xmlns:a14="http://schemas.microsoft.com/office/drawing/2010/main"/>
              </a:ext>
            </a:extLst>
          </a:blip>
          <a:srcRect/>
          <a:stretch>
            <a:fillRect/>
          </a:stretch>
        </p:blipFill>
        <p:spPr bwMode="auto">
          <a:xfrm rot="16464594">
            <a:off x="2784960" y="3103650"/>
            <a:ext cx="287623" cy="485196"/>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p:cNvSpPr txBox="1"/>
          <p:nvPr/>
        </p:nvSpPr>
        <p:spPr>
          <a:xfrm>
            <a:off x="579350" y="6000372"/>
            <a:ext cx="1853385" cy="338554"/>
          </a:xfrm>
          <a:prstGeom prst="rect">
            <a:avLst/>
          </a:prstGeom>
          <a:noFill/>
        </p:spPr>
        <p:txBody>
          <a:bodyPr wrap="square" rtlCol="0">
            <a:spAutoFit/>
          </a:bodyPr>
          <a:lstStyle/>
          <a:p>
            <a:r>
              <a:rPr lang="en-US" sz="1600" dirty="0" smtClean="0">
                <a:solidFill>
                  <a:schemeClr val="accent1"/>
                </a:solidFill>
                <a:latin typeface="Smith&amp;NephewLF" panose="020F0500030000020004" pitchFamily="34" charset="0"/>
              </a:rPr>
              <a:t>Power</a:t>
            </a:r>
            <a:endParaRPr lang="en-US" sz="1600" dirty="0">
              <a:solidFill>
                <a:schemeClr val="accent1"/>
              </a:solidFill>
              <a:latin typeface="Smith&amp;NephewLF" panose="020F0500030000020004" pitchFamily="34" charset="0"/>
            </a:endParaRPr>
          </a:p>
        </p:txBody>
      </p:sp>
      <p:sp>
        <p:nvSpPr>
          <p:cNvPr id="4" name="Rectangle 3"/>
          <p:cNvSpPr/>
          <p:nvPr/>
        </p:nvSpPr>
        <p:spPr>
          <a:xfrm>
            <a:off x="386635" y="1356938"/>
            <a:ext cx="7958841" cy="623248"/>
          </a:xfrm>
          <a:prstGeom prst="rect">
            <a:avLst/>
          </a:prstGeom>
        </p:spPr>
        <p:txBody>
          <a:bodyPr wrap="square">
            <a:spAutoFit/>
          </a:bodyPr>
          <a:lstStyle/>
          <a:p>
            <a:r>
              <a:rPr lang="en-US" sz="1600" b="1" dirty="0">
                <a:solidFill>
                  <a:schemeClr val="accent1"/>
                </a:solidFill>
                <a:latin typeface="Smith&amp;NephewLF" panose="020F0500030000020004" pitchFamily="34" charset="0"/>
              </a:rPr>
              <a:t>Press and hold the Power button for 2 </a:t>
            </a:r>
            <a:r>
              <a:rPr lang="en-US" sz="1600" b="1" dirty="0" smtClean="0">
                <a:solidFill>
                  <a:schemeClr val="accent1"/>
                </a:solidFill>
                <a:latin typeface="Smith&amp;NephewLF" panose="020F0500030000020004" pitchFamily="34" charset="0"/>
              </a:rPr>
              <a:t>seconds to power On (or power Off) the pump</a:t>
            </a:r>
            <a:endParaRPr lang="en-US" sz="1600" b="1" dirty="0">
              <a:solidFill>
                <a:schemeClr val="accent1"/>
              </a:solidFill>
              <a:latin typeface="Smith&amp;NephewLF" panose="020F0500030000020004" pitchFamily="34" charset="0"/>
            </a:endParaRPr>
          </a:p>
          <a:p>
            <a:pPr>
              <a:spcBef>
                <a:spcPts val="300"/>
              </a:spcBef>
            </a:pPr>
            <a:r>
              <a:rPr lang="en-US" sz="1600" dirty="0">
                <a:solidFill>
                  <a:schemeClr val="accent1"/>
                </a:solidFill>
                <a:latin typeface="Smith&amp;NephewLF" panose="020F0500030000020004" pitchFamily="34" charset="0"/>
              </a:rPr>
              <a:t>The touchscreen will illuminate and initiate the step start up sequence.</a:t>
            </a:r>
          </a:p>
        </p:txBody>
      </p:sp>
      <p:cxnSp>
        <p:nvCxnSpPr>
          <p:cNvPr id="48" name="Straight Connector 47"/>
          <p:cNvCxnSpPr/>
          <p:nvPr/>
        </p:nvCxnSpPr>
        <p:spPr>
          <a:xfrm flipV="1">
            <a:off x="863825" y="4999150"/>
            <a:ext cx="745477" cy="1010204"/>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59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lrkleigh\Documents\Projects\MURDOCH\MARKETING\Photography\edited photos\Non-connected\029_device with 300ml canister front_clinician_continuous home_transparent background.ti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7364"/>
          <a:stretch/>
        </p:blipFill>
        <p:spPr bwMode="auto">
          <a:xfrm>
            <a:off x="1207166" y="2011877"/>
            <a:ext cx="7187565" cy="2367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Functionality</a:t>
            </a:r>
            <a:endParaRPr lang="en-US" dirty="0"/>
          </a:p>
        </p:txBody>
      </p:sp>
      <p:sp>
        <p:nvSpPr>
          <p:cNvPr id="4" name="Text Placeholder 3"/>
          <p:cNvSpPr>
            <a:spLocks noGrp="1"/>
          </p:cNvSpPr>
          <p:nvPr>
            <p:ph type="body" sz="quarter" idx="13"/>
          </p:nvPr>
        </p:nvSpPr>
        <p:spPr/>
        <p:txBody>
          <a:bodyPr/>
          <a:lstStyle/>
          <a:p>
            <a:r>
              <a:rPr lang="en-GB" dirty="0" smtClean="0"/>
              <a:t>Navigating the touchscreen interface</a:t>
            </a:r>
            <a:endParaRPr lang="en-US" dirty="0"/>
          </a:p>
        </p:txBody>
      </p:sp>
      <p:sp>
        <p:nvSpPr>
          <p:cNvPr id="13" name="Content Placeholder 2051"/>
          <p:cNvSpPr txBox="1">
            <a:spLocks/>
          </p:cNvSpPr>
          <p:nvPr/>
        </p:nvSpPr>
        <p:spPr>
          <a:xfrm>
            <a:off x="488465" y="5085184"/>
            <a:ext cx="8229600" cy="1219199"/>
          </a:xfrm>
          <a:prstGeom prst="rect">
            <a:avLst/>
          </a:prstGeom>
        </p:spPr>
        <p:txBody>
          <a:bodyPr>
            <a:no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800"/>
              </a:spcBef>
              <a:buNone/>
            </a:pPr>
            <a:r>
              <a:rPr lang="en-US" b="1" dirty="0" smtClean="0"/>
              <a:t>The screen on the RENASYS</a:t>
            </a:r>
            <a:r>
              <a:rPr lang="en-GB" dirty="0" smtClean="0">
                <a:solidFill>
                  <a:schemeClr val="bg1">
                    <a:lumMod val="50000"/>
                  </a:schemeClr>
                </a:solidFill>
                <a:latin typeface="Smith&amp;NephewLF"/>
              </a:rPr>
              <a:t>™</a:t>
            </a:r>
            <a:r>
              <a:rPr lang="en-US" b="1" dirty="0" smtClean="0"/>
              <a:t> TOUCH device is touch sensitive.</a:t>
            </a:r>
          </a:p>
          <a:p>
            <a:pPr marL="0" indent="0">
              <a:lnSpc>
                <a:spcPct val="120000"/>
              </a:lnSpc>
              <a:spcBef>
                <a:spcPts val="800"/>
              </a:spcBef>
              <a:buFont typeface="Arial"/>
              <a:buNone/>
            </a:pPr>
            <a:r>
              <a:rPr lang="en-US" dirty="0" smtClean="0"/>
              <a:t>Tap the touchscreen to make a selection.  Slide your finger up, down or across the screen to scroll.</a:t>
            </a:r>
          </a:p>
          <a:p>
            <a:pPr marL="0" indent="0">
              <a:lnSpc>
                <a:spcPct val="120000"/>
              </a:lnSpc>
              <a:spcBef>
                <a:spcPts val="800"/>
              </a:spcBef>
              <a:buFont typeface="Arial"/>
              <a:buNone/>
            </a:pPr>
            <a:r>
              <a:rPr lang="en-US" sz="1200" dirty="0" smtClean="0">
                <a:solidFill>
                  <a:schemeClr val="bg2"/>
                </a:solidFill>
              </a:rPr>
              <a:t>Note: The touchscreen should only be actuated by finger. Using pens or other pointed objects may damage the screen.</a:t>
            </a:r>
            <a:endParaRPr lang="en-US" sz="1200" b="1" dirty="0" smtClean="0">
              <a:solidFill>
                <a:schemeClr val="bg2"/>
              </a:solidFill>
            </a:endParaRPr>
          </a:p>
        </p:txBody>
      </p:sp>
      <p:sp>
        <p:nvSpPr>
          <p:cNvPr id="14" name="TextBox 13"/>
          <p:cNvSpPr txBox="1"/>
          <p:nvPr/>
        </p:nvSpPr>
        <p:spPr>
          <a:xfrm>
            <a:off x="4399071" y="1556792"/>
            <a:ext cx="1748413" cy="338554"/>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Therapy set point</a:t>
            </a:r>
            <a:endParaRPr lang="en-US" sz="1600" dirty="0">
              <a:solidFill>
                <a:schemeClr val="accent1"/>
              </a:solidFill>
              <a:latin typeface="Smith&amp;NephewLF" panose="020F0500030000020004" pitchFamily="34" charset="0"/>
            </a:endParaRPr>
          </a:p>
        </p:txBody>
      </p:sp>
      <p:sp>
        <p:nvSpPr>
          <p:cNvPr id="15" name="TextBox 14"/>
          <p:cNvSpPr txBox="1"/>
          <p:nvPr/>
        </p:nvSpPr>
        <p:spPr>
          <a:xfrm>
            <a:off x="2120778" y="1556792"/>
            <a:ext cx="2039816" cy="338554"/>
          </a:xfrm>
          <a:prstGeom prst="rect">
            <a:avLst/>
          </a:prstGeom>
          <a:noFill/>
        </p:spPr>
        <p:txBody>
          <a:bodyPr wrap="square" rtlCol="0">
            <a:spAutoFit/>
          </a:bodyPr>
          <a:lstStyle/>
          <a:p>
            <a:r>
              <a:rPr lang="en-US" sz="1600" dirty="0" smtClean="0">
                <a:solidFill>
                  <a:schemeClr val="accent1"/>
                </a:solidFill>
                <a:latin typeface="Smith&amp;NephewLF" panose="020F0500030000020004" pitchFamily="34" charset="0"/>
              </a:rPr>
              <a:t>Date &amp; time indicators</a:t>
            </a:r>
            <a:endParaRPr lang="en-US" sz="1600" dirty="0">
              <a:solidFill>
                <a:schemeClr val="accent1"/>
              </a:solidFill>
              <a:latin typeface="Smith&amp;NephewLF" panose="020F0500030000020004" pitchFamily="34" charset="0"/>
            </a:endParaRPr>
          </a:p>
        </p:txBody>
      </p:sp>
      <p:sp>
        <p:nvSpPr>
          <p:cNvPr id="17" name="TextBox 16"/>
          <p:cNvSpPr txBox="1"/>
          <p:nvPr/>
        </p:nvSpPr>
        <p:spPr>
          <a:xfrm>
            <a:off x="6285578" y="1623544"/>
            <a:ext cx="2373921" cy="338554"/>
          </a:xfrm>
          <a:prstGeom prst="rect">
            <a:avLst/>
          </a:prstGeom>
          <a:noFill/>
        </p:spPr>
        <p:txBody>
          <a:bodyPr wrap="square" rtlCol="0">
            <a:spAutoFit/>
          </a:bodyPr>
          <a:lstStyle/>
          <a:p>
            <a:r>
              <a:rPr lang="en-US" sz="1600" dirty="0" smtClean="0">
                <a:solidFill>
                  <a:schemeClr val="accent1"/>
                </a:solidFill>
                <a:latin typeface="Smith&amp;NephewLF" panose="020F0500030000020004" pitchFamily="34" charset="0"/>
              </a:rPr>
              <a:t>Alarm volume indicator</a:t>
            </a:r>
            <a:endParaRPr lang="en-US" sz="1600" dirty="0">
              <a:solidFill>
                <a:schemeClr val="accent1"/>
              </a:solidFill>
              <a:latin typeface="Smith&amp;NephewLF" panose="020F0500030000020004" pitchFamily="34" charset="0"/>
            </a:endParaRPr>
          </a:p>
        </p:txBody>
      </p:sp>
      <p:sp>
        <p:nvSpPr>
          <p:cNvPr id="18" name="TextBox 17"/>
          <p:cNvSpPr txBox="1"/>
          <p:nvPr/>
        </p:nvSpPr>
        <p:spPr>
          <a:xfrm>
            <a:off x="6893715" y="2143275"/>
            <a:ext cx="2039815" cy="338554"/>
          </a:xfrm>
          <a:prstGeom prst="rect">
            <a:avLst/>
          </a:prstGeom>
          <a:noFill/>
        </p:spPr>
        <p:txBody>
          <a:bodyPr wrap="square" rtlCol="0">
            <a:spAutoFit/>
          </a:bodyPr>
          <a:lstStyle/>
          <a:p>
            <a:r>
              <a:rPr lang="en-US" sz="1600" dirty="0" smtClean="0">
                <a:solidFill>
                  <a:schemeClr val="accent1"/>
                </a:solidFill>
                <a:latin typeface="Smith&amp;NephewLF" panose="020F0500030000020004" pitchFamily="34" charset="0"/>
              </a:rPr>
              <a:t>Battery indicator</a:t>
            </a:r>
            <a:endParaRPr lang="en-US" sz="1600" dirty="0">
              <a:solidFill>
                <a:schemeClr val="accent1"/>
              </a:solidFill>
              <a:latin typeface="Smith&amp;NephewLF" panose="020F0500030000020004" pitchFamily="34" charset="0"/>
            </a:endParaRPr>
          </a:p>
        </p:txBody>
      </p:sp>
      <p:sp>
        <p:nvSpPr>
          <p:cNvPr id="19" name="TextBox 18"/>
          <p:cNvSpPr txBox="1"/>
          <p:nvPr/>
        </p:nvSpPr>
        <p:spPr>
          <a:xfrm>
            <a:off x="1221341" y="2120544"/>
            <a:ext cx="1045058" cy="338554"/>
          </a:xfrm>
          <a:prstGeom prst="rect">
            <a:avLst/>
          </a:prstGeom>
          <a:noFill/>
        </p:spPr>
        <p:txBody>
          <a:bodyPr wrap="square" rtlCol="0">
            <a:spAutoFit/>
          </a:bodyPr>
          <a:lstStyle/>
          <a:p>
            <a:r>
              <a:rPr lang="en-US" sz="1600" dirty="0" smtClean="0">
                <a:solidFill>
                  <a:schemeClr val="accent1"/>
                </a:solidFill>
                <a:latin typeface="Smith&amp;NephewLF" panose="020F0500030000020004" pitchFamily="34" charset="0"/>
              </a:rPr>
              <a:t>Settings</a:t>
            </a:r>
            <a:endParaRPr lang="en-US" sz="1600" dirty="0">
              <a:solidFill>
                <a:schemeClr val="accent1"/>
              </a:solidFill>
              <a:latin typeface="Smith&amp;NephewLF" panose="020F0500030000020004" pitchFamily="34" charset="0"/>
            </a:endParaRPr>
          </a:p>
        </p:txBody>
      </p:sp>
      <p:sp>
        <p:nvSpPr>
          <p:cNvPr id="20" name="TextBox 19"/>
          <p:cNvSpPr txBox="1"/>
          <p:nvPr/>
        </p:nvSpPr>
        <p:spPr>
          <a:xfrm>
            <a:off x="1221341" y="2557309"/>
            <a:ext cx="823353" cy="338554"/>
          </a:xfrm>
          <a:prstGeom prst="rect">
            <a:avLst/>
          </a:prstGeom>
          <a:noFill/>
        </p:spPr>
        <p:txBody>
          <a:bodyPr wrap="square" rtlCol="0">
            <a:spAutoFit/>
          </a:bodyPr>
          <a:lstStyle/>
          <a:p>
            <a:r>
              <a:rPr lang="en-US" sz="1600" dirty="0" smtClean="0">
                <a:solidFill>
                  <a:schemeClr val="accent1"/>
                </a:solidFill>
                <a:latin typeface="Smith&amp;NephewLF" panose="020F0500030000020004" pitchFamily="34" charset="0"/>
              </a:rPr>
              <a:t>Log</a:t>
            </a:r>
            <a:endParaRPr lang="en-US" sz="1600" dirty="0">
              <a:solidFill>
                <a:schemeClr val="accent1"/>
              </a:solidFill>
              <a:latin typeface="Smith&amp;NephewLF" panose="020F0500030000020004" pitchFamily="34" charset="0"/>
            </a:endParaRPr>
          </a:p>
        </p:txBody>
      </p:sp>
      <p:sp>
        <p:nvSpPr>
          <p:cNvPr id="21" name="TextBox 20"/>
          <p:cNvSpPr txBox="1"/>
          <p:nvPr/>
        </p:nvSpPr>
        <p:spPr>
          <a:xfrm>
            <a:off x="1688125" y="4068728"/>
            <a:ext cx="823353" cy="338554"/>
          </a:xfrm>
          <a:prstGeom prst="rect">
            <a:avLst/>
          </a:prstGeom>
          <a:noFill/>
        </p:spPr>
        <p:txBody>
          <a:bodyPr wrap="square" rtlCol="0">
            <a:spAutoFit/>
          </a:bodyPr>
          <a:lstStyle/>
          <a:p>
            <a:r>
              <a:rPr lang="en-US" sz="1600" dirty="0" smtClean="0">
                <a:solidFill>
                  <a:schemeClr val="accent1"/>
                </a:solidFill>
                <a:latin typeface="Smith&amp;NephewLF" panose="020F0500030000020004" pitchFamily="34" charset="0"/>
              </a:rPr>
              <a:t>Help</a:t>
            </a:r>
            <a:endParaRPr lang="en-US" sz="1600" dirty="0">
              <a:solidFill>
                <a:schemeClr val="accent1"/>
              </a:solidFill>
              <a:latin typeface="Smith&amp;NephewLF" panose="020F0500030000020004" pitchFamily="34" charset="0"/>
            </a:endParaRPr>
          </a:p>
        </p:txBody>
      </p:sp>
      <p:sp>
        <p:nvSpPr>
          <p:cNvPr id="22" name="TextBox 21"/>
          <p:cNvSpPr txBox="1"/>
          <p:nvPr/>
        </p:nvSpPr>
        <p:spPr>
          <a:xfrm>
            <a:off x="2411760" y="4654483"/>
            <a:ext cx="2461588" cy="338554"/>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Therapy mode toggle</a:t>
            </a:r>
            <a:endParaRPr lang="en-US" sz="1600" dirty="0">
              <a:solidFill>
                <a:schemeClr val="accent1"/>
              </a:solidFill>
              <a:latin typeface="Smith&amp;NephewLF" panose="020F0500030000020004" pitchFamily="34" charset="0"/>
            </a:endParaRPr>
          </a:p>
        </p:txBody>
      </p:sp>
      <p:sp>
        <p:nvSpPr>
          <p:cNvPr id="23" name="TextBox 22"/>
          <p:cNvSpPr txBox="1"/>
          <p:nvPr/>
        </p:nvSpPr>
        <p:spPr>
          <a:xfrm>
            <a:off x="4873348" y="4654483"/>
            <a:ext cx="1957532" cy="338554"/>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Y-Connect toggle</a:t>
            </a:r>
            <a:endParaRPr lang="en-US" sz="1600" dirty="0">
              <a:solidFill>
                <a:schemeClr val="accent1"/>
              </a:solidFill>
              <a:latin typeface="Smith&amp;NephewLF" panose="020F0500030000020004" pitchFamily="34" charset="0"/>
            </a:endParaRPr>
          </a:p>
        </p:txBody>
      </p:sp>
      <p:sp>
        <p:nvSpPr>
          <p:cNvPr id="24" name="TextBox 23"/>
          <p:cNvSpPr txBox="1"/>
          <p:nvPr/>
        </p:nvSpPr>
        <p:spPr>
          <a:xfrm>
            <a:off x="6541483" y="3086350"/>
            <a:ext cx="1748413" cy="338554"/>
          </a:xfrm>
          <a:prstGeom prst="rect">
            <a:avLst/>
          </a:prstGeom>
          <a:noFill/>
        </p:spPr>
        <p:txBody>
          <a:bodyPr wrap="square" rtlCol="0">
            <a:spAutoFit/>
          </a:bodyPr>
          <a:lstStyle/>
          <a:p>
            <a:r>
              <a:rPr lang="en-US" sz="1600" dirty="0" smtClean="0">
                <a:solidFill>
                  <a:schemeClr val="accent1"/>
                </a:solidFill>
                <a:latin typeface="Smith&amp;NephewLF" panose="020F0500030000020004" pitchFamily="34" charset="0"/>
              </a:rPr>
              <a:t>Increase value</a:t>
            </a:r>
            <a:endParaRPr lang="en-US" sz="1600" dirty="0">
              <a:solidFill>
                <a:schemeClr val="accent1"/>
              </a:solidFill>
              <a:latin typeface="Smith&amp;NephewLF" panose="020F0500030000020004" pitchFamily="34" charset="0"/>
            </a:endParaRPr>
          </a:p>
        </p:txBody>
      </p:sp>
      <p:sp>
        <p:nvSpPr>
          <p:cNvPr id="25" name="TextBox 24"/>
          <p:cNvSpPr txBox="1"/>
          <p:nvPr/>
        </p:nvSpPr>
        <p:spPr>
          <a:xfrm>
            <a:off x="703390" y="3505206"/>
            <a:ext cx="1766423" cy="338554"/>
          </a:xfrm>
          <a:prstGeom prst="rect">
            <a:avLst/>
          </a:prstGeom>
          <a:noFill/>
        </p:spPr>
        <p:txBody>
          <a:bodyPr wrap="square" rtlCol="0">
            <a:spAutoFit/>
          </a:bodyPr>
          <a:lstStyle/>
          <a:p>
            <a:pPr algn="r"/>
            <a:r>
              <a:rPr lang="en-US" sz="1600" dirty="0" smtClean="0">
                <a:solidFill>
                  <a:schemeClr val="accent1"/>
                </a:solidFill>
                <a:latin typeface="Smith&amp;NephewLF" panose="020F0500030000020004" pitchFamily="34" charset="0"/>
              </a:rPr>
              <a:t>Decrease value</a:t>
            </a:r>
            <a:endParaRPr lang="en-US" sz="1600" dirty="0">
              <a:solidFill>
                <a:schemeClr val="accent1"/>
              </a:solidFill>
              <a:latin typeface="Smith&amp;NephewLF" panose="020F0500030000020004" pitchFamily="34" charset="0"/>
            </a:endParaRPr>
          </a:p>
        </p:txBody>
      </p:sp>
      <p:grpSp>
        <p:nvGrpSpPr>
          <p:cNvPr id="28" name="Group 27"/>
          <p:cNvGrpSpPr/>
          <p:nvPr/>
        </p:nvGrpSpPr>
        <p:grpSpPr>
          <a:xfrm>
            <a:off x="8769096" y="2918949"/>
            <a:ext cx="374904" cy="892800"/>
            <a:chOff x="8769096" y="2918949"/>
            <a:chExt cx="374904" cy="892800"/>
          </a:xfrm>
        </p:grpSpPr>
        <p:sp>
          <p:nvSpPr>
            <p:cNvPr id="29" name="Rectangle 2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0" name="TextBox 29"/>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cxnSp>
        <p:nvCxnSpPr>
          <p:cNvPr id="31" name="Straight Connector 30"/>
          <p:cNvCxnSpPr/>
          <p:nvPr/>
        </p:nvCxnSpPr>
        <p:spPr>
          <a:xfrm flipV="1">
            <a:off x="6084168" y="1813125"/>
            <a:ext cx="746712" cy="536327"/>
          </a:xfrm>
          <a:prstGeom prst="line">
            <a:avLst/>
          </a:prstGeom>
          <a:noFill/>
          <a:ln w="9525" cap="flat" cmpd="sng" algn="ctr">
            <a:solidFill>
              <a:schemeClr val="accent2"/>
            </a:solidFill>
            <a:prstDash val="sysDot"/>
          </a:ln>
          <a:effectLst/>
        </p:spPr>
      </p:cxnSp>
      <p:cxnSp>
        <p:nvCxnSpPr>
          <p:cNvPr id="32" name="Straight Connector 31"/>
          <p:cNvCxnSpPr/>
          <p:nvPr/>
        </p:nvCxnSpPr>
        <p:spPr>
          <a:xfrm flipV="1">
            <a:off x="5359946" y="4068729"/>
            <a:ext cx="292174" cy="585756"/>
          </a:xfrm>
          <a:prstGeom prst="line">
            <a:avLst/>
          </a:prstGeom>
          <a:noFill/>
          <a:ln w="9525" cap="flat" cmpd="sng" algn="ctr">
            <a:solidFill>
              <a:schemeClr val="accent2"/>
            </a:solidFill>
            <a:prstDash val="sysDot"/>
          </a:ln>
          <a:effectLst/>
        </p:spPr>
      </p:cxnSp>
      <p:cxnSp>
        <p:nvCxnSpPr>
          <p:cNvPr id="33" name="Straight Connector 32"/>
          <p:cNvCxnSpPr>
            <a:stCxn id="22" idx="0"/>
          </p:cNvCxnSpPr>
          <p:nvPr/>
        </p:nvCxnSpPr>
        <p:spPr>
          <a:xfrm flipV="1">
            <a:off x="3642554" y="4068729"/>
            <a:ext cx="611404" cy="585754"/>
          </a:xfrm>
          <a:prstGeom prst="line">
            <a:avLst/>
          </a:prstGeom>
          <a:noFill/>
          <a:ln w="9525" cap="flat" cmpd="sng" algn="ctr">
            <a:solidFill>
              <a:schemeClr val="accent2"/>
            </a:solidFill>
            <a:prstDash val="sysDot"/>
          </a:ln>
          <a:effectLst/>
        </p:spPr>
      </p:cxnSp>
      <p:cxnSp>
        <p:nvCxnSpPr>
          <p:cNvPr id="34" name="Straight Connector 33"/>
          <p:cNvCxnSpPr>
            <a:endCxn id="18" idx="1"/>
          </p:cNvCxnSpPr>
          <p:nvPr/>
        </p:nvCxnSpPr>
        <p:spPr>
          <a:xfrm flipV="1">
            <a:off x="6156176" y="2312552"/>
            <a:ext cx="737539" cy="52207"/>
          </a:xfrm>
          <a:prstGeom prst="line">
            <a:avLst/>
          </a:prstGeom>
          <a:noFill/>
          <a:ln w="9525" cap="flat" cmpd="sng" algn="ctr">
            <a:solidFill>
              <a:schemeClr val="accent2"/>
            </a:solidFill>
            <a:prstDash val="sysDot"/>
          </a:ln>
          <a:effectLst/>
        </p:spPr>
      </p:cxnSp>
      <p:cxnSp>
        <p:nvCxnSpPr>
          <p:cNvPr id="35" name="Straight Connector 34"/>
          <p:cNvCxnSpPr/>
          <p:nvPr/>
        </p:nvCxnSpPr>
        <p:spPr>
          <a:xfrm>
            <a:off x="6147484" y="3195837"/>
            <a:ext cx="439051" cy="26986"/>
          </a:xfrm>
          <a:prstGeom prst="line">
            <a:avLst/>
          </a:prstGeom>
          <a:noFill/>
          <a:ln w="9525" cap="flat" cmpd="sng" algn="ctr">
            <a:solidFill>
              <a:schemeClr val="accent2"/>
            </a:solidFill>
            <a:prstDash val="sysDot"/>
          </a:ln>
          <a:effectLst/>
        </p:spPr>
      </p:cxnSp>
      <p:cxnSp>
        <p:nvCxnSpPr>
          <p:cNvPr id="36" name="Straight Connector 35"/>
          <p:cNvCxnSpPr/>
          <p:nvPr/>
        </p:nvCxnSpPr>
        <p:spPr>
          <a:xfrm flipV="1">
            <a:off x="5015255" y="1792822"/>
            <a:ext cx="258022" cy="1126127"/>
          </a:xfrm>
          <a:prstGeom prst="line">
            <a:avLst/>
          </a:prstGeom>
          <a:noFill/>
          <a:ln w="9525" cap="flat" cmpd="sng" algn="ctr">
            <a:solidFill>
              <a:schemeClr val="accent2"/>
            </a:solidFill>
            <a:prstDash val="sysDot"/>
          </a:ln>
          <a:effectLst/>
        </p:spPr>
      </p:cxnSp>
      <p:cxnSp>
        <p:nvCxnSpPr>
          <p:cNvPr id="38" name="Straight Connector 37"/>
          <p:cNvCxnSpPr/>
          <p:nvPr/>
        </p:nvCxnSpPr>
        <p:spPr>
          <a:xfrm flipH="1" flipV="1">
            <a:off x="3707904" y="1813125"/>
            <a:ext cx="186678" cy="617574"/>
          </a:xfrm>
          <a:prstGeom prst="line">
            <a:avLst/>
          </a:prstGeom>
          <a:noFill/>
          <a:ln w="9525" cap="flat" cmpd="sng" algn="ctr">
            <a:solidFill>
              <a:schemeClr val="accent2"/>
            </a:solidFill>
            <a:prstDash val="sysDot"/>
          </a:ln>
          <a:effectLst/>
        </p:spPr>
      </p:cxnSp>
      <p:cxnSp>
        <p:nvCxnSpPr>
          <p:cNvPr id="40" name="Straight Connector 39"/>
          <p:cNvCxnSpPr/>
          <p:nvPr/>
        </p:nvCxnSpPr>
        <p:spPr>
          <a:xfrm flipH="1" flipV="1">
            <a:off x="2099801" y="2342959"/>
            <a:ext cx="1248063" cy="277740"/>
          </a:xfrm>
          <a:prstGeom prst="line">
            <a:avLst/>
          </a:prstGeom>
          <a:noFill/>
          <a:ln w="9525" cap="flat" cmpd="sng" algn="ctr">
            <a:solidFill>
              <a:schemeClr val="accent2"/>
            </a:solidFill>
            <a:prstDash val="sysDot"/>
          </a:ln>
          <a:effectLst/>
        </p:spPr>
      </p:cxnSp>
      <p:cxnSp>
        <p:nvCxnSpPr>
          <p:cNvPr id="43" name="Straight Connector 42"/>
          <p:cNvCxnSpPr/>
          <p:nvPr/>
        </p:nvCxnSpPr>
        <p:spPr>
          <a:xfrm flipH="1" flipV="1">
            <a:off x="1614084" y="2780079"/>
            <a:ext cx="1805788" cy="442744"/>
          </a:xfrm>
          <a:prstGeom prst="line">
            <a:avLst/>
          </a:prstGeom>
          <a:noFill/>
          <a:ln w="9525" cap="flat" cmpd="sng" algn="ctr">
            <a:solidFill>
              <a:schemeClr val="accent2"/>
            </a:solidFill>
            <a:prstDash val="sysDot"/>
          </a:ln>
          <a:effectLst/>
        </p:spPr>
      </p:cxnSp>
      <p:cxnSp>
        <p:nvCxnSpPr>
          <p:cNvPr id="45" name="Straight Connector 44"/>
          <p:cNvCxnSpPr/>
          <p:nvPr/>
        </p:nvCxnSpPr>
        <p:spPr>
          <a:xfrm flipH="1">
            <a:off x="2044694" y="3843760"/>
            <a:ext cx="1375178" cy="405815"/>
          </a:xfrm>
          <a:prstGeom prst="line">
            <a:avLst/>
          </a:prstGeom>
          <a:noFill/>
          <a:ln w="9525" cap="flat" cmpd="sng" algn="ctr">
            <a:solidFill>
              <a:schemeClr val="accent2"/>
            </a:solidFill>
            <a:prstDash val="sysDot"/>
          </a:ln>
          <a:effectLst/>
        </p:spPr>
      </p:cxnSp>
      <p:cxnSp>
        <p:nvCxnSpPr>
          <p:cNvPr id="47" name="Straight Connector 46"/>
          <p:cNvCxnSpPr/>
          <p:nvPr/>
        </p:nvCxnSpPr>
        <p:spPr>
          <a:xfrm flipH="1">
            <a:off x="2318828" y="3222823"/>
            <a:ext cx="1575754" cy="451660"/>
          </a:xfrm>
          <a:prstGeom prst="line">
            <a:avLst/>
          </a:prstGeom>
          <a:noFill/>
          <a:ln w="9525" cap="flat" cmpd="sng" algn="ctr">
            <a:solidFill>
              <a:schemeClr val="accent2"/>
            </a:solidFill>
            <a:prstDash val="sysDot"/>
          </a:ln>
          <a:effectLst/>
        </p:spPr>
      </p:cxnSp>
    </p:spTree>
    <p:extLst>
      <p:ext uri="{BB962C8B-B14F-4D97-AF65-F5344CB8AC3E}">
        <p14:creationId xmlns:p14="http://schemas.microsoft.com/office/powerpoint/2010/main" val="33060646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X:\Brands\Renasys Touch\Images\Screen shots\Clinician_Home Screen_Continuous_Therapy Of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8013" y="1484910"/>
            <a:ext cx="2708489" cy="15348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7544" y="1536174"/>
            <a:ext cx="3657600" cy="5016758"/>
          </a:xfrm>
          <a:prstGeom prst="rect">
            <a:avLst/>
          </a:prstGeom>
          <a:noFill/>
        </p:spPr>
        <p:txBody>
          <a:bodyPr wrap="square" rtlCol="0">
            <a:spAutoFit/>
          </a:bodyPr>
          <a:lstStyle/>
          <a:p>
            <a:r>
              <a:rPr lang="en-GB" sz="1600" b="1" dirty="0" smtClean="0">
                <a:solidFill>
                  <a:schemeClr val="accent1"/>
                </a:solidFill>
                <a:latin typeface="Smith&amp;NephewLF" panose="020F0500030000020004" pitchFamily="34" charset="0"/>
              </a:rPr>
              <a:t>Step 1: </a:t>
            </a:r>
            <a:r>
              <a:rPr lang="en-GB" sz="1600" dirty="0" smtClean="0">
                <a:solidFill>
                  <a:schemeClr val="accent1"/>
                </a:solidFill>
                <a:latin typeface="Smith&amp;NephewLF" panose="020F0500030000020004" pitchFamily="34" charset="0"/>
              </a:rPr>
              <a:t>Ensure that the device is powered on and use the therapy mode toggle to select continuous therapy</a:t>
            </a:r>
          </a:p>
          <a:p>
            <a:endParaRPr lang="en-GB" sz="1600" dirty="0">
              <a:solidFill>
                <a:schemeClr val="accent1"/>
              </a:solidFill>
              <a:latin typeface="Smith&amp;NephewLF" panose="020F0500030000020004" pitchFamily="34" charset="0"/>
            </a:endParaRPr>
          </a:p>
          <a:p>
            <a:r>
              <a:rPr lang="en-GB" sz="1600" b="1" dirty="0" smtClean="0">
                <a:solidFill>
                  <a:schemeClr val="accent1"/>
                </a:solidFill>
                <a:latin typeface="Smith&amp;NephewLF" panose="020F0500030000020004" pitchFamily="34" charset="0"/>
              </a:rPr>
              <a:t>Step 2: </a:t>
            </a:r>
            <a:r>
              <a:rPr lang="en-GB" sz="1600" dirty="0" smtClean="0">
                <a:solidFill>
                  <a:schemeClr val="accent1"/>
                </a:solidFill>
                <a:latin typeface="Smith&amp;NephewLF" panose="020F0500030000020004" pitchFamily="34" charset="0"/>
              </a:rPr>
              <a:t>Use the + or – buttons to select prescribed pressure setting</a:t>
            </a:r>
          </a:p>
          <a:p>
            <a:endParaRPr lang="en-GB" sz="1600" dirty="0">
              <a:solidFill>
                <a:schemeClr val="accent1"/>
              </a:solidFill>
              <a:latin typeface="Smith&amp;NephewLF" panose="020F0500030000020004" pitchFamily="34" charset="0"/>
            </a:endParaRPr>
          </a:p>
          <a:p>
            <a:r>
              <a:rPr lang="en-GB" sz="1600" b="1" dirty="0" smtClean="0">
                <a:solidFill>
                  <a:schemeClr val="accent1"/>
                </a:solidFill>
                <a:latin typeface="Smith&amp;NephewLF" panose="020F0500030000020004" pitchFamily="34" charset="0"/>
              </a:rPr>
              <a:t>Step 3: </a:t>
            </a:r>
            <a:r>
              <a:rPr lang="en-GB" sz="1600" dirty="0" smtClean="0">
                <a:solidFill>
                  <a:schemeClr val="accent1"/>
                </a:solidFill>
                <a:latin typeface="Smith&amp;NephewLF" panose="020F0500030000020004" pitchFamily="34" charset="0"/>
              </a:rPr>
              <a:t>Press the Start/Pause button to start delivering therapy</a:t>
            </a:r>
          </a:p>
          <a:p>
            <a:endParaRPr lang="en-GB" sz="1600" dirty="0">
              <a:solidFill>
                <a:schemeClr val="accent1"/>
              </a:solidFill>
              <a:latin typeface="Smith&amp;NephewLF" panose="020F0500030000020004" pitchFamily="34" charset="0"/>
            </a:endParaRPr>
          </a:p>
          <a:p>
            <a:r>
              <a:rPr lang="en-GB" sz="1600" dirty="0" smtClean="0">
                <a:solidFill>
                  <a:schemeClr val="accent1"/>
                </a:solidFill>
                <a:latin typeface="Smith&amp;NephewLF" panose="020F0500030000020004" pitchFamily="34" charset="0"/>
              </a:rPr>
              <a:t>When therapy is active the status indicator on top of the device illuminates green and the therapy indicator at the top of the screen will rotate orange.</a:t>
            </a:r>
          </a:p>
          <a:p>
            <a:endParaRPr lang="en-GB" sz="1600" dirty="0" smtClean="0">
              <a:solidFill>
                <a:schemeClr val="accent1"/>
              </a:solidFill>
              <a:latin typeface="Smith&amp;NephewLF" panose="020F0500030000020004" pitchFamily="34" charset="0"/>
            </a:endParaRPr>
          </a:p>
          <a:p>
            <a:r>
              <a:rPr lang="en-GB" sz="1600" dirty="0" smtClean="0">
                <a:solidFill>
                  <a:schemeClr val="accent1"/>
                </a:solidFill>
                <a:latin typeface="Smith&amp;NephewLF" panose="020F0500030000020004" pitchFamily="34" charset="0"/>
              </a:rPr>
              <a:t>As </a:t>
            </a:r>
            <a:r>
              <a:rPr lang="en-GB" sz="1600" dirty="0">
                <a:solidFill>
                  <a:schemeClr val="accent1"/>
                </a:solidFill>
                <a:latin typeface="Smith&amp;NephewLF" panose="020F0500030000020004" pitchFamily="34" charset="0"/>
              </a:rPr>
              <a:t>the pump begins delivering therapy, it will perform a leak check to determine if the system </a:t>
            </a:r>
            <a:r>
              <a:rPr lang="en-GB" sz="1600" dirty="0" smtClean="0">
                <a:solidFill>
                  <a:schemeClr val="accent1"/>
                </a:solidFill>
                <a:latin typeface="Smith&amp;NephewLF" panose="020F0500030000020004" pitchFamily="34" charset="0"/>
              </a:rPr>
              <a:t>is </a:t>
            </a:r>
            <a:r>
              <a:rPr lang="en-GB" sz="1600" dirty="0">
                <a:solidFill>
                  <a:schemeClr val="accent1"/>
                </a:solidFill>
                <a:latin typeface="Smith&amp;NephewLF" panose="020F0500030000020004" pitchFamily="34" charset="0"/>
              </a:rPr>
              <a:t>sealed </a:t>
            </a:r>
            <a:r>
              <a:rPr lang="en-GB" sz="1600" dirty="0" smtClean="0">
                <a:solidFill>
                  <a:schemeClr val="accent1"/>
                </a:solidFill>
                <a:latin typeface="Smith&amp;NephewLF" panose="020F0500030000020004" pitchFamily="34" charset="0"/>
              </a:rPr>
              <a:t>or </a:t>
            </a:r>
            <a:r>
              <a:rPr lang="en-GB" sz="1600" dirty="0">
                <a:solidFill>
                  <a:schemeClr val="accent1"/>
                </a:solidFill>
                <a:latin typeface="Smith&amp;NephewLF" panose="020F0500030000020004" pitchFamily="34" charset="0"/>
              </a:rPr>
              <a:t>if there is a </a:t>
            </a:r>
            <a:r>
              <a:rPr lang="en-GB" sz="1600" dirty="0" smtClean="0">
                <a:solidFill>
                  <a:schemeClr val="accent1"/>
                </a:solidFill>
                <a:latin typeface="Smith&amp;NephewLF" panose="020F0500030000020004" pitchFamily="34" charset="0"/>
              </a:rPr>
              <a:t>significant </a:t>
            </a:r>
            <a:r>
              <a:rPr lang="en-GB" sz="1600" dirty="0">
                <a:solidFill>
                  <a:schemeClr val="accent1"/>
                </a:solidFill>
                <a:latin typeface="Smith&amp;NephewLF" panose="020F0500030000020004" pitchFamily="34" charset="0"/>
              </a:rPr>
              <a:t>leak in the system</a:t>
            </a:r>
            <a:endParaRPr lang="en-US" sz="1600" dirty="0">
              <a:solidFill>
                <a:schemeClr val="accent1"/>
              </a:solidFill>
              <a:latin typeface="Smith&amp;NephewLF" panose="020F0500030000020004" pitchFamily="34" charset="0"/>
            </a:endParaRPr>
          </a:p>
          <a:p>
            <a:endParaRPr lang="en-US" sz="1600" dirty="0">
              <a:solidFill>
                <a:schemeClr val="accent1"/>
              </a:solidFill>
              <a:latin typeface="Smith&amp;NephewLF" panose="020F0500030000020004" pitchFamily="34" charset="0"/>
            </a:endParaRPr>
          </a:p>
        </p:txBody>
      </p:sp>
      <p:pic>
        <p:nvPicPr>
          <p:cNvPr id="4" name="Picture 3" descr="X:\Brands\Renasys Touch\Images\Product Shots\001_device front_empty screen_status indicator off_trans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33" t="68621" r="17913" b="7348"/>
          <a:stretch/>
        </p:blipFill>
        <p:spPr bwMode="auto">
          <a:xfrm>
            <a:off x="5325643" y="3657600"/>
            <a:ext cx="3261938" cy="73541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172950" y="4386783"/>
            <a:ext cx="2913062" cy="2047154"/>
            <a:chOff x="4572000" y="4343400"/>
            <a:chExt cx="2913062" cy="2047154"/>
          </a:xfrm>
        </p:grpSpPr>
        <p:pic>
          <p:nvPicPr>
            <p:cNvPr id="6" name="Picture 4" descr="X:\Brands\Renasys Touch\Images\Product Shots\029_device front_300ml_empty screen_no tubing_therapy on_transp.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9725"/>
            <a:stretch/>
          </p:blipFill>
          <p:spPr bwMode="auto">
            <a:xfrm>
              <a:off x="4572000" y="4343400"/>
              <a:ext cx="2913062" cy="20471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X:\Brands\Renasys Touch\Images\Screen shots\Deliverying Therapy_Continuous_Battery Charg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9506" y="5159721"/>
              <a:ext cx="1318045" cy="74689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4283968" y="2197415"/>
            <a:ext cx="1019840" cy="584775"/>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Decrease value</a:t>
            </a:r>
            <a:endParaRPr lang="en-US" sz="1600" dirty="0">
              <a:solidFill>
                <a:schemeClr val="accent1"/>
              </a:solidFill>
              <a:latin typeface="Smith&amp;NephewLF" panose="020F0500030000020004" pitchFamily="34" charset="0"/>
            </a:endParaRPr>
          </a:p>
        </p:txBody>
      </p:sp>
      <p:sp>
        <p:nvSpPr>
          <p:cNvPr id="9" name="TextBox 8"/>
          <p:cNvSpPr txBox="1"/>
          <p:nvPr/>
        </p:nvSpPr>
        <p:spPr>
          <a:xfrm>
            <a:off x="5050485" y="3152001"/>
            <a:ext cx="2039680" cy="338554"/>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Therapy mode toggle</a:t>
            </a:r>
            <a:endParaRPr lang="en-US" sz="1600" dirty="0">
              <a:solidFill>
                <a:schemeClr val="accent1"/>
              </a:solidFill>
              <a:latin typeface="Smith&amp;NephewLF" panose="020F0500030000020004" pitchFamily="34" charset="0"/>
            </a:endParaRPr>
          </a:p>
        </p:txBody>
      </p:sp>
      <p:sp>
        <p:nvSpPr>
          <p:cNvPr id="10" name="TextBox 9"/>
          <p:cNvSpPr txBox="1"/>
          <p:nvPr/>
        </p:nvSpPr>
        <p:spPr>
          <a:xfrm>
            <a:off x="7927925" y="1628647"/>
            <a:ext cx="964555" cy="584775"/>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Increase value</a:t>
            </a:r>
            <a:endParaRPr lang="en-US" sz="1600" dirty="0">
              <a:solidFill>
                <a:schemeClr val="accent1"/>
              </a:solidFill>
              <a:latin typeface="Smith&amp;NephewLF" panose="020F0500030000020004" pitchFamily="34" charset="0"/>
            </a:endParaRPr>
          </a:p>
        </p:txBody>
      </p:sp>
      <p:sp>
        <p:nvSpPr>
          <p:cNvPr id="12" name="TextBox 11"/>
          <p:cNvSpPr txBox="1"/>
          <p:nvPr/>
        </p:nvSpPr>
        <p:spPr>
          <a:xfrm>
            <a:off x="7584608" y="4336162"/>
            <a:ext cx="1019840" cy="584775"/>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Therapy Indicator</a:t>
            </a:r>
            <a:endParaRPr lang="en-US" sz="1600" dirty="0">
              <a:solidFill>
                <a:schemeClr val="accent1"/>
              </a:solidFill>
              <a:latin typeface="Smith&amp;NephewLF" panose="020F0500030000020004" pitchFamily="34" charset="0"/>
            </a:endParaRPr>
          </a:p>
        </p:txBody>
      </p:sp>
      <p:sp>
        <p:nvSpPr>
          <p:cNvPr id="13" name="TextBox 12"/>
          <p:cNvSpPr txBox="1"/>
          <p:nvPr/>
        </p:nvSpPr>
        <p:spPr>
          <a:xfrm>
            <a:off x="4450791" y="4534558"/>
            <a:ext cx="1019840" cy="584775"/>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Status Indicator </a:t>
            </a:r>
            <a:endParaRPr lang="en-US" sz="1600" dirty="0">
              <a:solidFill>
                <a:schemeClr val="accent1"/>
              </a:solidFill>
              <a:latin typeface="Smith&amp;NephewLF" panose="020F0500030000020004" pitchFamily="34" charset="0"/>
            </a:endParaRPr>
          </a:p>
        </p:txBody>
      </p:sp>
      <p:sp>
        <p:nvSpPr>
          <p:cNvPr id="14" name="TextBox 13"/>
          <p:cNvSpPr txBox="1"/>
          <p:nvPr/>
        </p:nvSpPr>
        <p:spPr>
          <a:xfrm>
            <a:off x="4139952" y="3492297"/>
            <a:ext cx="1257466" cy="584775"/>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Start/Pause Therapy</a:t>
            </a:r>
            <a:endParaRPr lang="en-US" sz="1600" dirty="0">
              <a:solidFill>
                <a:schemeClr val="accent1"/>
              </a:solidFill>
              <a:latin typeface="Smith&amp;NephewLF" panose="020F0500030000020004" pitchFamily="34" charset="0"/>
            </a:endParaRPr>
          </a:p>
        </p:txBody>
      </p:sp>
      <p:sp>
        <p:nvSpPr>
          <p:cNvPr id="15" name="Rectangle 14"/>
          <p:cNvSpPr/>
          <p:nvPr/>
        </p:nvSpPr>
        <p:spPr>
          <a:xfrm>
            <a:off x="251520" y="260648"/>
            <a:ext cx="1858907" cy="461665"/>
          </a:xfrm>
          <a:prstGeom prst="rect">
            <a:avLst/>
          </a:prstGeom>
        </p:spPr>
        <p:txBody>
          <a:bodyPr wrap="none">
            <a:spAutoFit/>
          </a:bodyPr>
          <a:lstStyle/>
          <a:p>
            <a:r>
              <a:rPr lang="en-GB" sz="2400" b="1" dirty="0">
                <a:solidFill>
                  <a:schemeClr val="bg2"/>
                </a:solidFill>
                <a:latin typeface="Smith&amp;NephewLF" panose="020F0500030000020004" pitchFamily="34" charset="0"/>
              </a:rPr>
              <a:t>Functionality</a:t>
            </a:r>
            <a:endParaRPr lang="en-US" sz="2400" b="1" dirty="0">
              <a:solidFill>
                <a:schemeClr val="bg2"/>
              </a:solidFill>
              <a:latin typeface="Smith&amp;NephewLF" panose="020F0500030000020004" pitchFamily="34" charset="0"/>
            </a:endParaRPr>
          </a:p>
        </p:txBody>
      </p:sp>
      <p:sp>
        <p:nvSpPr>
          <p:cNvPr id="16" name="TextBox 15"/>
          <p:cNvSpPr txBox="1"/>
          <p:nvPr/>
        </p:nvSpPr>
        <p:spPr>
          <a:xfrm>
            <a:off x="235650" y="618061"/>
            <a:ext cx="3749553" cy="338554"/>
          </a:xfrm>
          <a:prstGeom prst="rect">
            <a:avLst/>
          </a:prstGeom>
          <a:noFill/>
        </p:spPr>
        <p:txBody>
          <a:bodyPr wrap="none" rtlCol="0">
            <a:spAutoFit/>
          </a:bodyPr>
          <a:lstStyle/>
          <a:p>
            <a:r>
              <a:rPr lang="en-GB" sz="1600" spc="-5" dirty="0" smtClean="0">
                <a:solidFill>
                  <a:srgbClr val="77787B"/>
                </a:solidFill>
                <a:latin typeface="Smith&amp;NephewLF"/>
                <a:cs typeface="Smith&amp;NephewLF"/>
              </a:rPr>
              <a:t>Setting therapy – Continuous therapy mode</a:t>
            </a:r>
            <a:endParaRPr lang="en-US" sz="1600" spc="-5" dirty="0">
              <a:solidFill>
                <a:srgbClr val="77787B"/>
              </a:solidFill>
              <a:latin typeface="Smith&amp;NephewLF"/>
              <a:cs typeface="Smith&amp;NephewLF"/>
            </a:endParaRPr>
          </a:p>
        </p:txBody>
      </p:sp>
      <p:grpSp>
        <p:nvGrpSpPr>
          <p:cNvPr id="17" name="Group 16"/>
          <p:cNvGrpSpPr/>
          <p:nvPr/>
        </p:nvGrpSpPr>
        <p:grpSpPr>
          <a:xfrm>
            <a:off x="8769096" y="2918949"/>
            <a:ext cx="374904" cy="892800"/>
            <a:chOff x="8769096" y="2918949"/>
            <a:chExt cx="374904" cy="892800"/>
          </a:xfrm>
        </p:grpSpPr>
        <p:sp>
          <p:nvSpPr>
            <p:cNvPr id="18" name="Rectangle 17"/>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TextBox 18"/>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cxnSp>
        <p:nvCxnSpPr>
          <p:cNvPr id="20" name="Straight Connector 19"/>
          <p:cNvCxnSpPr/>
          <p:nvPr/>
        </p:nvCxnSpPr>
        <p:spPr>
          <a:xfrm flipV="1">
            <a:off x="5064068" y="2197416"/>
            <a:ext cx="732068" cy="261611"/>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725407" y="2093032"/>
            <a:ext cx="186369" cy="52191"/>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620319" y="2826464"/>
            <a:ext cx="534623" cy="386512"/>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303808" y="3811749"/>
            <a:ext cx="1500440" cy="10678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5397418" y="5085184"/>
            <a:ext cx="1172065" cy="826747"/>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717426" y="4920937"/>
            <a:ext cx="867182" cy="640074"/>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600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553" y="1359927"/>
            <a:ext cx="4826519" cy="4278094"/>
          </a:xfrm>
          <a:prstGeom prst="rect">
            <a:avLst/>
          </a:prstGeom>
          <a:noFill/>
        </p:spPr>
        <p:txBody>
          <a:bodyPr wrap="square" rtlCol="0">
            <a:spAutoFit/>
          </a:bodyPr>
          <a:lstStyle/>
          <a:p>
            <a:r>
              <a:rPr lang="en-GB" sz="1600" b="1" dirty="0" smtClean="0">
                <a:solidFill>
                  <a:schemeClr val="accent1"/>
                </a:solidFill>
                <a:latin typeface="Smith&amp;NephewLF" panose="020F0500030000020004" pitchFamily="34" charset="0"/>
              </a:rPr>
              <a:t>Step 1: </a:t>
            </a:r>
            <a:r>
              <a:rPr lang="en-GB" sz="1600" dirty="0" smtClean="0">
                <a:solidFill>
                  <a:schemeClr val="accent1"/>
                </a:solidFill>
                <a:latin typeface="Smith&amp;NephewLF" panose="020F0500030000020004" pitchFamily="34" charset="0"/>
              </a:rPr>
              <a:t>Ensure that the device is powered on and </a:t>
            </a:r>
            <a:r>
              <a:rPr lang="en-GB" sz="1600" dirty="0">
                <a:solidFill>
                  <a:schemeClr val="accent1"/>
                </a:solidFill>
                <a:latin typeface="Smith&amp;NephewLF" panose="020F0500030000020004" pitchFamily="34" charset="0"/>
              </a:rPr>
              <a:t>use the therapy mode toggle to select </a:t>
            </a:r>
            <a:r>
              <a:rPr lang="en-GB" sz="1600" dirty="0" smtClean="0">
                <a:solidFill>
                  <a:schemeClr val="accent1"/>
                </a:solidFill>
                <a:latin typeface="Smith&amp;NephewLF" panose="020F0500030000020004" pitchFamily="34" charset="0"/>
              </a:rPr>
              <a:t>intermittent therapy</a:t>
            </a:r>
          </a:p>
          <a:p>
            <a:endParaRPr lang="en-GB" sz="1600" dirty="0">
              <a:solidFill>
                <a:schemeClr val="accent1"/>
              </a:solidFill>
              <a:latin typeface="Smith&amp;NephewLF" panose="020F0500030000020004" pitchFamily="34" charset="0"/>
            </a:endParaRPr>
          </a:p>
          <a:p>
            <a:r>
              <a:rPr lang="en-GB" sz="1600" b="1" dirty="0" smtClean="0">
                <a:solidFill>
                  <a:schemeClr val="accent1"/>
                </a:solidFill>
                <a:latin typeface="Smith&amp;NephewLF" panose="020F0500030000020004" pitchFamily="34" charset="0"/>
              </a:rPr>
              <a:t>Step 2: </a:t>
            </a:r>
            <a:r>
              <a:rPr lang="en-GB" sz="1600" dirty="0" smtClean="0">
                <a:solidFill>
                  <a:schemeClr val="accent1"/>
                </a:solidFill>
                <a:latin typeface="Smith&amp;NephewLF" panose="020F0500030000020004" pitchFamily="34" charset="0"/>
              </a:rPr>
              <a:t>Use the high and low therapy settings and cycle times by selecting the setting and then + or – to adjust to the prescribed pressure/time</a:t>
            </a:r>
          </a:p>
          <a:p>
            <a:endParaRPr lang="en-GB" sz="1600" dirty="0">
              <a:solidFill>
                <a:schemeClr val="accent1"/>
              </a:solidFill>
              <a:latin typeface="Smith&amp;NephewLF" panose="020F0500030000020004" pitchFamily="34" charset="0"/>
            </a:endParaRPr>
          </a:p>
          <a:p>
            <a:r>
              <a:rPr lang="en-GB" sz="1600" b="1" dirty="0" smtClean="0">
                <a:solidFill>
                  <a:schemeClr val="accent1"/>
                </a:solidFill>
                <a:latin typeface="Smith&amp;NephewLF" panose="020F0500030000020004" pitchFamily="34" charset="0"/>
              </a:rPr>
              <a:t>Step 3: </a:t>
            </a:r>
            <a:r>
              <a:rPr lang="en-GB" sz="1600" dirty="0" smtClean="0">
                <a:solidFill>
                  <a:schemeClr val="accent1"/>
                </a:solidFill>
                <a:latin typeface="Smith&amp;NephewLF" panose="020F0500030000020004" pitchFamily="34" charset="0"/>
              </a:rPr>
              <a:t>Press the Start/Pause button to start delivering therapy</a:t>
            </a:r>
          </a:p>
          <a:p>
            <a:endParaRPr lang="en-GB" sz="1600" dirty="0">
              <a:solidFill>
                <a:schemeClr val="accent1"/>
              </a:solidFill>
              <a:latin typeface="Smith&amp;NephewLF" panose="020F0500030000020004" pitchFamily="34" charset="0"/>
            </a:endParaRPr>
          </a:p>
          <a:p>
            <a:r>
              <a:rPr lang="en-GB" sz="1600" dirty="0" smtClean="0">
                <a:solidFill>
                  <a:schemeClr val="accent1"/>
                </a:solidFill>
                <a:latin typeface="Smith&amp;NephewLF" panose="020F0500030000020004" pitchFamily="34" charset="0"/>
              </a:rPr>
              <a:t>When therapy is active the status indicator on top of the device illuminates green and the therapy indicator at the top of the screen will rotate orange.</a:t>
            </a:r>
          </a:p>
          <a:p>
            <a:endParaRPr lang="en-GB" sz="1600" dirty="0">
              <a:solidFill>
                <a:schemeClr val="accent1"/>
              </a:solidFill>
              <a:latin typeface="Smith&amp;NephewLF" panose="020F0500030000020004" pitchFamily="34" charset="0"/>
            </a:endParaRPr>
          </a:p>
          <a:p>
            <a:r>
              <a:rPr lang="en-GB" sz="1600" dirty="0" smtClean="0">
                <a:solidFill>
                  <a:schemeClr val="accent1"/>
                </a:solidFill>
                <a:latin typeface="Smith&amp;NephewLF" panose="020F0500030000020004" pitchFamily="34" charset="0"/>
              </a:rPr>
              <a:t>As the pump begins delivering therapy, it will perform a leak check to determine if the system is sealed or if there is a significant leak in the system</a:t>
            </a:r>
            <a:endParaRPr lang="en-US" sz="1600" dirty="0">
              <a:solidFill>
                <a:schemeClr val="accent1"/>
              </a:solidFill>
              <a:latin typeface="Smith&amp;NephewLF" panose="020F0500030000020004" pitchFamily="34" charset="0"/>
            </a:endParaRPr>
          </a:p>
        </p:txBody>
      </p:sp>
      <p:pic>
        <p:nvPicPr>
          <p:cNvPr id="3" name="Picture 3" descr="X:\Brands\Renasys Touch\Images\Product Shots\001_device front_empty screen_status indicator off_transp.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33" t="68621" r="17913" b="7348"/>
          <a:stretch/>
        </p:blipFill>
        <p:spPr bwMode="auto">
          <a:xfrm>
            <a:off x="5506361" y="4641645"/>
            <a:ext cx="3261938" cy="73541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861578" y="4704184"/>
            <a:ext cx="551503" cy="381000"/>
          </a:xfrm>
          <a:prstGeom prst="ellipse">
            <a:avLst/>
          </a:prstGeom>
          <a:noFill/>
          <a:ln w="285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6364177" y="4337986"/>
            <a:ext cx="2744327" cy="338554"/>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Start/Pause Therapy</a:t>
            </a:r>
            <a:endParaRPr lang="en-US" sz="1600" dirty="0">
              <a:solidFill>
                <a:schemeClr val="accent1"/>
              </a:solidFill>
              <a:latin typeface="Smith&amp;NephewLF" panose="020F0500030000020004" pitchFamily="34" charset="0"/>
            </a:endParaRPr>
          </a:p>
        </p:txBody>
      </p:sp>
      <p:pic>
        <p:nvPicPr>
          <p:cNvPr id="9" name="Picture 3" descr="X:\Brands\Renasys Touch\Images\Screen shots\Clinician_Home Screen_Intermittent_Therapy Of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167" y="1775327"/>
            <a:ext cx="3041730" cy="17236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1520" y="260648"/>
            <a:ext cx="2736304" cy="461665"/>
          </a:xfrm>
          <a:prstGeom prst="rect">
            <a:avLst/>
          </a:prstGeom>
          <a:noFill/>
        </p:spPr>
        <p:txBody>
          <a:bodyPr wrap="square" rtlCol="0">
            <a:spAutoFit/>
          </a:bodyPr>
          <a:lstStyle/>
          <a:p>
            <a:r>
              <a:rPr lang="en-GB" sz="2400" b="1" dirty="0">
                <a:solidFill>
                  <a:schemeClr val="bg2"/>
                </a:solidFill>
                <a:latin typeface="Smith&amp;NephewLF" panose="020F0500030000020004" pitchFamily="34" charset="0"/>
              </a:rPr>
              <a:t>Functionality</a:t>
            </a:r>
            <a:endParaRPr lang="en-US" sz="2400" b="1" spc="-5" dirty="0">
              <a:solidFill>
                <a:schemeClr val="bg2"/>
              </a:solidFill>
              <a:latin typeface="Smith&amp;NephewLF" panose="020F0500030000020004" pitchFamily="34" charset="0"/>
              <a:cs typeface="Smith&amp;NephewLF"/>
            </a:endParaRPr>
          </a:p>
        </p:txBody>
      </p:sp>
      <p:sp>
        <p:nvSpPr>
          <p:cNvPr id="12" name="TextBox 11"/>
          <p:cNvSpPr txBox="1"/>
          <p:nvPr/>
        </p:nvSpPr>
        <p:spPr>
          <a:xfrm>
            <a:off x="251520" y="620688"/>
            <a:ext cx="2311980" cy="338554"/>
          </a:xfrm>
          <a:prstGeom prst="rect">
            <a:avLst/>
          </a:prstGeom>
          <a:noFill/>
        </p:spPr>
        <p:txBody>
          <a:bodyPr wrap="none" rtlCol="0">
            <a:spAutoFit/>
          </a:bodyPr>
          <a:lstStyle/>
          <a:p>
            <a:r>
              <a:rPr lang="en-GB" sz="1600" dirty="0" smtClean="0">
                <a:solidFill>
                  <a:schemeClr val="accent1"/>
                </a:solidFill>
                <a:latin typeface="Smith&amp;NephewLF" panose="020F0500030000020004" pitchFamily="34" charset="0"/>
              </a:rPr>
              <a:t>Intermittent therapy mode</a:t>
            </a:r>
            <a:endParaRPr lang="en-US" sz="1600" spc="-5" dirty="0">
              <a:solidFill>
                <a:schemeClr val="accent1"/>
              </a:solidFill>
              <a:latin typeface="Smith&amp;NephewLF" panose="020F0500030000020004" pitchFamily="34" charset="0"/>
              <a:cs typeface="Smith&amp;NephewLF"/>
            </a:endParaRPr>
          </a:p>
        </p:txBody>
      </p:sp>
      <p:grpSp>
        <p:nvGrpSpPr>
          <p:cNvPr id="13" name="Group 12"/>
          <p:cNvGrpSpPr/>
          <p:nvPr/>
        </p:nvGrpSpPr>
        <p:grpSpPr>
          <a:xfrm>
            <a:off x="8769096" y="2918949"/>
            <a:ext cx="374904" cy="892800"/>
            <a:chOff x="8769096" y="2918949"/>
            <a:chExt cx="374904" cy="892800"/>
          </a:xfrm>
        </p:grpSpPr>
        <p:sp>
          <p:nvSpPr>
            <p:cNvPr id="14" name="Rectangle 13"/>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TextBox 14"/>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
        <p:nvSpPr>
          <p:cNvPr id="16" name="TextBox 15"/>
          <p:cNvSpPr txBox="1"/>
          <p:nvPr/>
        </p:nvSpPr>
        <p:spPr>
          <a:xfrm>
            <a:off x="6156176" y="5262299"/>
            <a:ext cx="2160240" cy="830997"/>
          </a:xfrm>
          <a:prstGeom prst="rect">
            <a:avLst/>
          </a:prstGeom>
          <a:noFill/>
        </p:spPr>
        <p:txBody>
          <a:bodyPr wrap="square" rtlCol="0">
            <a:spAutoFit/>
          </a:bodyPr>
          <a:lstStyle/>
          <a:p>
            <a:pPr algn="ctr"/>
            <a:r>
              <a:rPr lang="en-GB" sz="1600" spc="-5" dirty="0" smtClean="0">
                <a:solidFill>
                  <a:schemeClr val="bg2"/>
                </a:solidFill>
                <a:latin typeface="Smith&amp;NephewLF"/>
                <a:cs typeface="Smith&amp;NephewLF"/>
              </a:rPr>
              <a:t>Note – Therapy must be paused to change cycle times</a:t>
            </a:r>
            <a:endParaRPr lang="en-US" sz="1600" spc="-5" dirty="0">
              <a:solidFill>
                <a:schemeClr val="bg2"/>
              </a:solidFill>
              <a:latin typeface="Smith&amp;NephewLF"/>
              <a:cs typeface="Smith&amp;NephewLF"/>
            </a:endParaRPr>
          </a:p>
        </p:txBody>
      </p:sp>
      <p:sp>
        <p:nvSpPr>
          <p:cNvPr id="17" name="TextBox 16"/>
          <p:cNvSpPr txBox="1"/>
          <p:nvPr/>
        </p:nvSpPr>
        <p:spPr>
          <a:xfrm>
            <a:off x="5587289" y="1182133"/>
            <a:ext cx="1019840" cy="584775"/>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Decrease value</a:t>
            </a:r>
            <a:endParaRPr lang="en-US" sz="1600" dirty="0">
              <a:solidFill>
                <a:schemeClr val="accent1"/>
              </a:solidFill>
              <a:latin typeface="Smith&amp;NephewLF" panose="020F0500030000020004" pitchFamily="34" charset="0"/>
            </a:endParaRPr>
          </a:p>
        </p:txBody>
      </p:sp>
      <p:sp>
        <p:nvSpPr>
          <p:cNvPr id="18" name="TextBox 17"/>
          <p:cNvSpPr txBox="1"/>
          <p:nvPr/>
        </p:nvSpPr>
        <p:spPr>
          <a:xfrm>
            <a:off x="5344680" y="3618865"/>
            <a:ext cx="2039680" cy="338554"/>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Therapy mode toggle</a:t>
            </a:r>
            <a:endParaRPr lang="en-US" sz="1600" dirty="0">
              <a:solidFill>
                <a:schemeClr val="accent1"/>
              </a:solidFill>
              <a:latin typeface="Smith&amp;NephewLF" panose="020F0500030000020004" pitchFamily="34" charset="0"/>
            </a:endParaRPr>
          </a:p>
        </p:txBody>
      </p:sp>
      <p:sp>
        <p:nvSpPr>
          <p:cNvPr id="19" name="TextBox 18"/>
          <p:cNvSpPr txBox="1"/>
          <p:nvPr/>
        </p:nvSpPr>
        <p:spPr>
          <a:xfrm>
            <a:off x="7853492" y="1182133"/>
            <a:ext cx="891022" cy="584775"/>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Increase value</a:t>
            </a:r>
            <a:endParaRPr lang="en-US" sz="1600" dirty="0">
              <a:solidFill>
                <a:schemeClr val="accent1"/>
              </a:solidFill>
              <a:latin typeface="Smith&amp;NephewLF" panose="020F0500030000020004" pitchFamily="34" charset="0"/>
            </a:endParaRPr>
          </a:p>
        </p:txBody>
      </p:sp>
      <p:cxnSp>
        <p:nvCxnSpPr>
          <p:cNvPr id="20" name="Straight Connector 19"/>
          <p:cNvCxnSpPr/>
          <p:nvPr/>
        </p:nvCxnSpPr>
        <p:spPr>
          <a:xfrm>
            <a:off x="5940152" y="1700808"/>
            <a:ext cx="424368" cy="72008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8226231" y="1700810"/>
            <a:ext cx="90185" cy="576062"/>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150636" y="3305718"/>
            <a:ext cx="534623" cy="386512"/>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253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Functionality	</a:t>
            </a:r>
            <a:endParaRPr lang="en-US" dirty="0"/>
          </a:p>
        </p:txBody>
      </p:sp>
      <p:sp>
        <p:nvSpPr>
          <p:cNvPr id="3" name="Text Placeholder 2"/>
          <p:cNvSpPr>
            <a:spLocks noGrp="1"/>
          </p:cNvSpPr>
          <p:nvPr>
            <p:ph type="body" sz="quarter" idx="11"/>
          </p:nvPr>
        </p:nvSpPr>
        <p:spPr/>
        <p:txBody>
          <a:bodyPr/>
          <a:lstStyle/>
          <a:p>
            <a:pPr marL="0" indent="0">
              <a:buNone/>
            </a:pPr>
            <a:r>
              <a:rPr lang="en-GB" dirty="0" smtClean="0"/>
              <a:t>Intermittent therapy is not recommended for:</a:t>
            </a:r>
          </a:p>
          <a:p>
            <a:r>
              <a:rPr lang="en-GB" dirty="0" smtClean="0"/>
              <a:t>Highly exuding wounds</a:t>
            </a:r>
          </a:p>
          <a:p>
            <a:r>
              <a:rPr lang="en-GB" dirty="0" smtClean="0"/>
              <a:t>Wounds with tunnels or undermining</a:t>
            </a:r>
          </a:p>
          <a:p>
            <a:r>
              <a:rPr lang="en-GB" dirty="0" smtClean="0"/>
              <a:t>Wounds in difficult areas where maintaining a seal is problematic</a:t>
            </a:r>
          </a:p>
          <a:p>
            <a:r>
              <a:rPr lang="en-GB" dirty="0" smtClean="0"/>
              <a:t>Patients who experience pain during intermittent therapy</a:t>
            </a:r>
            <a:endParaRPr lang="en-US" dirty="0"/>
          </a:p>
        </p:txBody>
      </p:sp>
      <p:sp>
        <p:nvSpPr>
          <p:cNvPr id="4" name="Text Placeholder 3"/>
          <p:cNvSpPr>
            <a:spLocks noGrp="1"/>
          </p:cNvSpPr>
          <p:nvPr>
            <p:ph type="body" sz="quarter" idx="13"/>
          </p:nvPr>
        </p:nvSpPr>
        <p:spPr/>
        <p:txBody>
          <a:bodyPr/>
          <a:lstStyle/>
          <a:p>
            <a:r>
              <a:rPr lang="en-GB" dirty="0" smtClean="0"/>
              <a:t>Intermittent therapy</a:t>
            </a:r>
            <a:endParaRPr lang="en-US" dirty="0"/>
          </a:p>
        </p:txBody>
      </p:sp>
      <p:grpSp>
        <p:nvGrpSpPr>
          <p:cNvPr id="5" name="Group 4"/>
          <p:cNvGrpSpPr/>
          <p:nvPr/>
        </p:nvGrpSpPr>
        <p:grpSpPr>
          <a:xfrm>
            <a:off x="8769096" y="2918949"/>
            <a:ext cx="374904" cy="892800"/>
            <a:chOff x="8769096" y="2918949"/>
            <a:chExt cx="374904" cy="892800"/>
          </a:xfrm>
        </p:grpSpPr>
        <p:sp>
          <p:nvSpPr>
            <p:cNvPr id="6" name="Rectangle 5"/>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4068923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475656" y="2648421"/>
            <a:ext cx="4984012" cy="1917594"/>
            <a:chOff x="356211" y="1143000"/>
            <a:chExt cx="9082881" cy="3225809"/>
          </a:xfrm>
        </p:grpSpPr>
        <p:pic>
          <p:nvPicPr>
            <p:cNvPr id="3" name="Picture 2" descr="C:\Users\lrkleigh\Documents\Projects\MURDOCH\MARKETING\Photography\edited photos\Non-connected\Device 300ml front_NC_Clinician_Home_Continuous_Y Connect ON_Therapy Off.ti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6211" y="1143000"/>
              <a:ext cx="9082881" cy="31869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9303" y="1143002"/>
              <a:ext cx="8395330" cy="3225807"/>
            </a:xfrm>
            <a:prstGeom prst="rect">
              <a:avLst/>
            </a:prstGeom>
            <a:gradFill flip="none" rotWithShape="1">
              <a:gsLst>
                <a:gs pos="73000">
                  <a:schemeClr val="bg1">
                    <a:alpha val="0"/>
                  </a:schemeClr>
                </a:gs>
                <a:gs pos="87000">
                  <a:schemeClr val="bg1"/>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6"/>
          <p:cNvSpPr txBox="1">
            <a:spLocks/>
          </p:cNvSpPr>
          <p:nvPr/>
        </p:nvSpPr>
        <p:spPr>
          <a:xfrm>
            <a:off x="457200" y="1268761"/>
            <a:ext cx="8229600" cy="4857404"/>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408"/>
              </a:spcBef>
              <a:buFont typeface="Arial"/>
              <a:buNone/>
            </a:pPr>
            <a:r>
              <a:rPr lang="en-US" dirty="0" smtClean="0"/>
              <a:t>Select Y-Connect ON to adjust the blockage alarm for the controlled leak paths (CLPs) of two dressings to a single wound.</a:t>
            </a:r>
          </a:p>
          <a:p>
            <a:pPr marL="0" indent="0">
              <a:spcBef>
                <a:spcPts val="408"/>
              </a:spcBef>
              <a:buFont typeface="Arial"/>
              <a:buNone/>
            </a:pPr>
            <a:r>
              <a:rPr lang="en-US" dirty="0" smtClean="0"/>
              <a:t>Select Y-Connect OFF if only one dressing is connected to the device. </a:t>
            </a:r>
          </a:p>
          <a:p>
            <a:pPr marL="0" indent="0">
              <a:spcBef>
                <a:spcPts val="408"/>
              </a:spcBef>
              <a:buFont typeface="Arial"/>
              <a:buNone/>
            </a:pPr>
            <a:r>
              <a:rPr lang="en-GB" dirty="0" smtClean="0"/>
              <a:t>Press the Y-Connect toggle icon to switch and press Accept to confirm selection.</a:t>
            </a:r>
          </a:p>
          <a:p>
            <a:pPr marL="0" indent="0">
              <a:spcBef>
                <a:spcPts val="408"/>
              </a:spcBef>
              <a:buFont typeface="Arial"/>
              <a:buNone/>
            </a:pPr>
            <a:r>
              <a:rPr lang="en-GB" dirty="0" smtClean="0"/>
              <a:t>Therapy must be paused to change Y-Connect setting. Feature not available in patient </a:t>
            </a:r>
            <a:r>
              <a:rPr lang="en-GB" dirty="0" smtClean="0"/>
              <a:t>mode.</a:t>
            </a:r>
            <a:endParaRPr lang="en-US" dirty="0"/>
          </a:p>
        </p:txBody>
      </p:sp>
      <p:pic>
        <p:nvPicPr>
          <p:cNvPr id="7" name="Picture 3" descr="C:\Users\lrkleigh\Documents\Projects\MURDOCH\MARKETING\Photography\edited photos\Y-Connector_tb.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3109" flipH="1">
            <a:off x="399004" y="2800038"/>
            <a:ext cx="1812566" cy="15069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lrkleigh\Documents\Projects\MURDOCH\MARKETING\Photography\Screens\Non-Connected\Y-Connect ON Pop Up_Therapy Off.png"/>
          <p:cNvPicPr>
            <a:picLocks noChangeAspect="1" noChangeArrowheads="1"/>
          </p:cNvPicPr>
          <p:nvPr/>
        </p:nvPicPr>
        <p:blipFill rotWithShape="1">
          <a:blip r:embed="rId5">
            <a:extLst>
              <a:ext uri="{28A0092B-C50C-407E-A947-70E740481C1C}">
                <a14:useLocalDpi xmlns:a14="http://schemas.microsoft.com/office/drawing/2010/main"/>
              </a:ext>
            </a:extLst>
          </a:blip>
          <a:srcRect l="8194" t="7440" r="8085" b="12234"/>
          <a:stretch/>
        </p:blipFill>
        <p:spPr bwMode="auto">
          <a:xfrm>
            <a:off x="6782937" y="2677695"/>
            <a:ext cx="1520065" cy="895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descr="C:\Users\lrkleigh\Documents\Projects\MURDOCH\MARKETING\Photography\Screens\Non-Connected\Y-Connect OFF Pop Up_Therapy Off.png"/>
          <p:cNvPicPr>
            <a:picLocks noChangeAspect="1" noChangeArrowheads="1"/>
          </p:cNvPicPr>
          <p:nvPr/>
        </p:nvPicPr>
        <p:blipFill rotWithShape="1">
          <a:blip r:embed="rId6">
            <a:extLst>
              <a:ext uri="{28A0092B-C50C-407E-A947-70E740481C1C}">
                <a14:useLocalDpi xmlns:a14="http://schemas.microsoft.com/office/drawing/2010/main"/>
              </a:ext>
            </a:extLst>
          </a:blip>
          <a:srcRect l="8465" t="8712" r="7814" b="6765"/>
          <a:stretch/>
        </p:blipFill>
        <p:spPr bwMode="auto">
          <a:xfrm>
            <a:off x="6796351" y="3651832"/>
            <a:ext cx="1520065" cy="942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505084" y="4725144"/>
            <a:ext cx="8133832" cy="1774845"/>
          </a:xfrm>
          <a:prstGeom prst="rect">
            <a:avLst/>
          </a:prstGeom>
        </p:spPr>
        <p:txBody>
          <a:bodyPr wrap="square">
            <a:spAutoFit/>
          </a:bodyPr>
          <a:lstStyle/>
          <a:p>
            <a:pPr>
              <a:spcBef>
                <a:spcPts val="1200"/>
              </a:spcBef>
            </a:pPr>
            <a:r>
              <a:rPr lang="en-US" sz="1600" dirty="0" smtClean="0">
                <a:solidFill>
                  <a:schemeClr val="bg2"/>
                </a:solidFill>
                <a:latin typeface="Smith&amp;NephewLF" panose="020F0500030000020004" pitchFamily="34" charset="0"/>
              </a:rPr>
              <a:t>Caution - The system will only detect a blockage if both connections are blocked. Therapy will not be delivered through the blocked dressing. </a:t>
            </a:r>
          </a:p>
          <a:p>
            <a:pPr>
              <a:spcBef>
                <a:spcPts val="1200"/>
              </a:spcBef>
            </a:pPr>
            <a:r>
              <a:rPr lang="en-US" sz="1600" dirty="0" smtClean="0">
                <a:solidFill>
                  <a:schemeClr val="bg2"/>
                </a:solidFill>
                <a:latin typeface="Smith&amp;NephewLF" panose="020F0500030000020004" pitchFamily="34" charset="0"/>
              </a:rPr>
              <a:t>Setting Y-Connect ON when only one dressing is connected to the device  may cause nuisance alarms. </a:t>
            </a:r>
          </a:p>
          <a:p>
            <a:pPr>
              <a:spcBef>
                <a:spcPts val="408"/>
              </a:spcBef>
            </a:pPr>
            <a:r>
              <a:rPr lang="en-US" sz="1600" dirty="0" smtClean="0">
                <a:solidFill>
                  <a:schemeClr val="bg2"/>
                </a:solidFill>
                <a:latin typeface="Smith&amp;NephewLF" panose="020F0500030000020004" pitchFamily="34" charset="0"/>
              </a:rPr>
              <a:t>Setting Y-Connect OFF when two dressings are connected to the device may prevent the blockage alarm from sounding.</a:t>
            </a:r>
            <a:endParaRPr lang="en-US" sz="1600" dirty="0">
              <a:solidFill>
                <a:schemeClr val="bg2"/>
              </a:solidFill>
              <a:latin typeface="Smith&amp;NephewLF" panose="020F0500030000020004" pitchFamily="34" charset="0"/>
            </a:endParaRPr>
          </a:p>
        </p:txBody>
      </p:sp>
      <p:grpSp>
        <p:nvGrpSpPr>
          <p:cNvPr id="11" name="Group 10"/>
          <p:cNvGrpSpPr/>
          <p:nvPr/>
        </p:nvGrpSpPr>
        <p:grpSpPr>
          <a:xfrm>
            <a:off x="8769096" y="2918949"/>
            <a:ext cx="374904" cy="892800"/>
            <a:chOff x="8769096" y="2918949"/>
            <a:chExt cx="374904" cy="892800"/>
          </a:xfrm>
        </p:grpSpPr>
        <p:sp>
          <p:nvSpPr>
            <p:cNvPr id="12" name="Rectangle 11"/>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Box 12"/>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
        <p:nvSpPr>
          <p:cNvPr id="15" name="TextBox 14"/>
          <p:cNvSpPr txBox="1"/>
          <p:nvPr/>
        </p:nvSpPr>
        <p:spPr>
          <a:xfrm>
            <a:off x="395533" y="620688"/>
            <a:ext cx="2845291" cy="338554"/>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Setting the Y-Connect</a:t>
            </a:r>
            <a:endParaRPr lang="en-US" sz="1600" spc="-5" dirty="0">
              <a:solidFill>
                <a:schemeClr val="accent1"/>
              </a:solidFill>
              <a:latin typeface="Smith&amp;NephewLF" panose="020F0500030000020004" pitchFamily="34" charset="0"/>
              <a:cs typeface="Smith&amp;NephewLF"/>
            </a:endParaRPr>
          </a:p>
        </p:txBody>
      </p:sp>
      <p:sp>
        <p:nvSpPr>
          <p:cNvPr id="18" name="Rectangle 17"/>
          <p:cNvSpPr/>
          <p:nvPr/>
        </p:nvSpPr>
        <p:spPr>
          <a:xfrm>
            <a:off x="370666" y="257803"/>
            <a:ext cx="1858907" cy="461665"/>
          </a:xfrm>
          <a:prstGeom prst="rect">
            <a:avLst/>
          </a:prstGeom>
        </p:spPr>
        <p:txBody>
          <a:bodyPr wrap="none">
            <a:spAutoFit/>
          </a:bodyPr>
          <a:lstStyle/>
          <a:p>
            <a:r>
              <a:rPr lang="en-GB" sz="2400" b="1" dirty="0">
                <a:solidFill>
                  <a:schemeClr val="bg2"/>
                </a:solidFill>
                <a:latin typeface="Smith&amp;NephewLF" panose="020F0500030000020004" pitchFamily="34" charset="0"/>
              </a:rPr>
              <a:t>Functionality</a:t>
            </a:r>
            <a:endParaRPr lang="en-US" sz="2400" b="1" dirty="0">
              <a:solidFill>
                <a:schemeClr val="bg2"/>
              </a:solidFill>
              <a:latin typeface="Smith&amp;NephewLF" panose="020F0500030000020004" pitchFamily="34" charset="0"/>
            </a:endParaRPr>
          </a:p>
        </p:txBody>
      </p:sp>
      <p:pic>
        <p:nvPicPr>
          <p:cNvPr id="16" name="Picture 3" descr="C:\Users\lrkleigh\Documents\Projects\MURDOCH\MARKETING\Photography\edited photos\Y-Connector_tb.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3109" flipH="1">
            <a:off x="399005" y="2804445"/>
            <a:ext cx="1812566" cy="1506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644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83147" y="1371601"/>
            <a:ext cx="8229600" cy="4754563"/>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400"/>
              </a:spcAft>
              <a:buFont typeface="Arial"/>
              <a:buNone/>
            </a:pPr>
            <a:r>
              <a:rPr lang="en-US" dirty="0" smtClean="0"/>
              <a:t>Therapy must be paused to change the following therapy settings and features:</a:t>
            </a:r>
          </a:p>
          <a:p>
            <a:pPr>
              <a:spcBef>
                <a:spcPts val="400"/>
              </a:spcBef>
            </a:pPr>
            <a:r>
              <a:rPr lang="en-US" dirty="0" smtClean="0"/>
              <a:t>Therapy mode</a:t>
            </a:r>
          </a:p>
          <a:p>
            <a:pPr>
              <a:spcBef>
                <a:spcPts val="400"/>
              </a:spcBef>
            </a:pPr>
            <a:r>
              <a:rPr lang="en-US" dirty="0" smtClean="0"/>
              <a:t>Y-Connect setting</a:t>
            </a:r>
          </a:p>
          <a:p>
            <a:pPr>
              <a:spcBef>
                <a:spcPts val="400"/>
              </a:spcBef>
            </a:pPr>
            <a:r>
              <a:rPr lang="en-US" dirty="0" smtClean="0"/>
              <a:t>Intermittent therapy cycle times</a:t>
            </a:r>
          </a:p>
          <a:p>
            <a:pPr>
              <a:spcBef>
                <a:spcPts val="400"/>
              </a:spcBef>
            </a:pPr>
            <a:r>
              <a:rPr lang="en-US" dirty="0" smtClean="0"/>
              <a:t>Compression rate</a:t>
            </a:r>
          </a:p>
          <a:p>
            <a:pPr>
              <a:spcBef>
                <a:spcPts val="400"/>
              </a:spcBef>
            </a:pPr>
            <a:r>
              <a:rPr lang="en-US" dirty="0" smtClean="0"/>
              <a:t>Restore presets</a:t>
            </a:r>
            <a:endParaRPr lang="en-US" dirty="0"/>
          </a:p>
        </p:txBody>
      </p:sp>
      <p:sp>
        <p:nvSpPr>
          <p:cNvPr id="12" name="Rectangle 11"/>
          <p:cNvSpPr/>
          <p:nvPr/>
        </p:nvSpPr>
        <p:spPr>
          <a:xfrm>
            <a:off x="395536" y="260648"/>
            <a:ext cx="1858907" cy="461665"/>
          </a:xfrm>
          <a:prstGeom prst="rect">
            <a:avLst/>
          </a:prstGeom>
        </p:spPr>
        <p:txBody>
          <a:bodyPr wrap="none">
            <a:spAutoFit/>
          </a:bodyPr>
          <a:lstStyle/>
          <a:p>
            <a:r>
              <a:rPr lang="en-GB" sz="2400" b="1" dirty="0">
                <a:solidFill>
                  <a:schemeClr val="bg2"/>
                </a:solidFill>
                <a:latin typeface="Smith&amp;NephewLF" panose="020F0500030000020004" pitchFamily="34" charset="0"/>
              </a:rPr>
              <a:t>Functionality</a:t>
            </a:r>
            <a:endParaRPr lang="en-US" sz="2400" b="1" dirty="0">
              <a:solidFill>
                <a:schemeClr val="bg2"/>
              </a:solidFill>
              <a:latin typeface="Smith&amp;NephewLF" panose="020F0500030000020004" pitchFamily="34" charset="0"/>
            </a:endParaRPr>
          </a:p>
        </p:txBody>
      </p:sp>
      <p:sp>
        <p:nvSpPr>
          <p:cNvPr id="13" name="TextBox 12"/>
          <p:cNvSpPr txBox="1"/>
          <p:nvPr/>
        </p:nvSpPr>
        <p:spPr>
          <a:xfrm>
            <a:off x="395533" y="620688"/>
            <a:ext cx="2845291" cy="338554"/>
          </a:xfrm>
          <a:prstGeom prst="rect">
            <a:avLst/>
          </a:prstGeom>
          <a:noFill/>
        </p:spPr>
        <p:txBody>
          <a:bodyPr wrap="square" rtlCol="0">
            <a:spAutoFit/>
          </a:bodyPr>
          <a:lstStyle/>
          <a:p>
            <a:r>
              <a:rPr lang="en-GB" sz="1600" dirty="0" smtClean="0">
                <a:solidFill>
                  <a:schemeClr val="accent1"/>
                </a:solidFill>
                <a:latin typeface="Smith&amp;NephewLF" panose="020F0500030000020004" pitchFamily="34" charset="0"/>
              </a:rPr>
              <a:t>Pause therapy</a:t>
            </a:r>
            <a:endParaRPr lang="en-US" sz="1600" spc="-5" dirty="0">
              <a:solidFill>
                <a:schemeClr val="accent1"/>
              </a:solidFill>
              <a:latin typeface="Smith&amp;NephewLF" panose="020F0500030000020004" pitchFamily="34" charset="0"/>
              <a:cs typeface="Smith&amp;NephewLF"/>
            </a:endParaRPr>
          </a:p>
        </p:txBody>
      </p:sp>
      <p:grpSp>
        <p:nvGrpSpPr>
          <p:cNvPr id="14" name="Group 13"/>
          <p:cNvGrpSpPr/>
          <p:nvPr/>
        </p:nvGrpSpPr>
        <p:grpSpPr>
          <a:xfrm>
            <a:off x="8769096" y="2918949"/>
            <a:ext cx="374904" cy="892800"/>
            <a:chOff x="8769096" y="2918949"/>
            <a:chExt cx="374904" cy="892800"/>
          </a:xfrm>
        </p:grpSpPr>
        <p:sp>
          <p:nvSpPr>
            <p:cNvPr id="15" name="Rectangle 14"/>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TextBox 15"/>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31640531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RENASYS</a:t>
            </a:r>
            <a:r>
              <a:rPr lang="en-GB" dirty="0" smtClean="0">
                <a:solidFill>
                  <a:srgbClr val="EF7D00"/>
                </a:solidFill>
                <a:latin typeface="Smith&amp;NephewLF"/>
              </a:rPr>
              <a:t>™</a:t>
            </a:r>
            <a:r>
              <a:rPr lang="en-GB" dirty="0" smtClean="0"/>
              <a:t> TOUCH</a:t>
            </a:r>
            <a:endParaRPr lang="en-US" dirty="0"/>
          </a:p>
        </p:txBody>
      </p:sp>
      <p:sp>
        <p:nvSpPr>
          <p:cNvPr id="3" name="Text Placeholder 2"/>
          <p:cNvSpPr>
            <a:spLocks noGrp="1"/>
          </p:cNvSpPr>
          <p:nvPr>
            <p:ph type="body" sz="quarter" idx="11"/>
          </p:nvPr>
        </p:nvSpPr>
        <p:spPr/>
        <p:txBody>
          <a:bodyPr/>
          <a:lstStyle/>
          <a:p>
            <a:pPr lvl="0"/>
            <a:r>
              <a:rPr lang="en-GB" dirty="0">
                <a:solidFill>
                  <a:srgbClr val="7C7C7C"/>
                </a:solidFill>
                <a:hlinkClick r:id="rId3" action="ppaction://hlinksldjump"/>
              </a:rPr>
              <a:t>Overview</a:t>
            </a:r>
            <a:endParaRPr lang="en-GB" dirty="0">
              <a:solidFill>
                <a:srgbClr val="7C7C7C"/>
              </a:solidFill>
            </a:endParaRPr>
          </a:p>
          <a:p>
            <a:pPr lvl="0"/>
            <a:r>
              <a:rPr lang="en-GB" dirty="0">
                <a:solidFill>
                  <a:srgbClr val="7C7C7C"/>
                </a:solidFill>
                <a:hlinkClick r:id="rId4" action="ppaction://hlinksldjump"/>
              </a:rPr>
              <a:t>Device features</a:t>
            </a:r>
            <a:endParaRPr lang="en-GB" dirty="0">
              <a:solidFill>
                <a:srgbClr val="7C7C7C"/>
              </a:solidFill>
            </a:endParaRPr>
          </a:p>
          <a:p>
            <a:pPr lvl="0"/>
            <a:r>
              <a:rPr lang="en-GB" dirty="0">
                <a:solidFill>
                  <a:srgbClr val="7C7C7C"/>
                </a:solidFill>
                <a:hlinkClick r:id="rId5" action="ppaction://hlinksldjump"/>
              </a:rPr>
              <a:t>Canisters</a:t>
            </a:r>
            <a:endParaRPr lang="en-GB" dirty="0">
              <a:solidFill>
                <a:srgbClr val="7C7C7C"/>
              </a:solidFill>
            </a:endParaRPr>
          </a:p>
          <a:p>
            <a:pPr lvl="1"/>
            <a:r>
              <a:rPr lang="en-GB" dirty="0">
                <a:solidFill>
                  <a:srgbClr val="7C7C7C"/>
                </a:solidFill>
              </a:rPr>
              <a:t>Canister selection </a:t>
            </a:r>
          </a:p>
          <a:p>
            <a:pPr lvl="1"/>
            <a:r>
              <a:rPr lang="en-GB" dirty="0">
                <a:solidFill>
                  <a:srgbClr val="7C7C7C"/>
                </a:solidFill>
              </a:rPr>
              <a:t>Canister installation</a:t>
            </a:r>
          </a:p>
          <a:p>
            <a:pPr lvl="1"/>
            <a:r>
              <a:rPr lang="en-GB" dirty="0">
                <a:solidFill>
                  <a:srgbClr val="7C7C7C"/>
                </a:solidFill>
              </a:rPr>
              <a:t>Removing/changing the canister</a:t>
            </a:r>
          </a:p>
          <a:p>
            <a:pPr lvl="0"/>
            <a:r>
              <a:rPr lang="en-GB" dirty="0" smtClean="0">
                <a:solidFill>
                  <a:srgbClr val="7C7C7C"/>
                </a:solidFill>
                <a:hlinkClick r:id="rId6" action="ppaction://hlinksldjump"/>
              </a:rPr>
              <a:t>Functionality</a:t>
            </a:r>
            <a:endParaRPr lang="en-GB" dirty="0" smtClean="0">
              <a:solidFill>
                <a:srgbClr val="7C7C7C"/>
              </a:solidFill>
            </a:endParaRPr>
          </a:p>
          <a:p>
            <a:pPr lvl="0"/>
            <a:r>
              <a:rPr lang="en-GB" dirty="0" smtClean="0">
                <a:solidFill>
                  <a:srgbClr val="7C7C7C"/>
                </a:solidFill>
                <a:hlinkClick r:id="rId7" action="ppaction://hlinksldjump"/>
              </a:rPr>
              <a:t>Alarms</a:t>
            </a:r>
            <a:endParaRPr lang="en-GB" dirty="0" smtClean="0">
              <a:solidFill>
                <a:srgbClr val="7C7C7C"/>
              </a:solidFill>
            </a:endParaRPr>
          </a:p>
          <a:p>
            <a:pPr lvl="0"/>
            <a:r>
              <a:rPr lang="en-GB" dirty="0" smtClean="0">
                <a:solidFill>
                  <a:srgbClr val="7C7C7C"/>
                </a:solidFill>
                <a:hlinkClick r:id="rId8" action="ppaction://hlinksldjump"/>
              </a:rPr>
              <a:t>RENASYS TOUCH accessories</a:t>
            </a:r>
            <a:endParaRPr lang="en-GB" dirty="0">
              <a:solidFill>
                <a:srgbClr val="7C7C7C"/>
              </a:solidFill>
            </a:endParaRPr>
          </a:p>
          <a:p>
            <a:pPr lvl="0"/>
            <a:r>
              <a:rPr lang="en-GB" dirty="0" smtClean="0">
                <a:solidFill>
                  <a:srgbClr val="7C7C7C"/>
                </a:solidFill>
                <a:hlinkClick r:id="rId9" action="ppaction://hlinksldjump"/>
              </a:rPr>
              <a:t>Maintenance </a:t>
            </a:r>
            <a:r>
              <a:rPr lang="en-GB" dirty="0">
                <a:solidFill>
                  <a:srgbClr val="7C7C7C"/>
                </a:solidFill>
                <a:hlinkClick r:id="rId9" action="ppaction://hlinksldjump"/>
              </a:rPr>
              <a:t>and service </a:t>
            </a:r>
            <a:endParaRPr lang="en-GB" dirty="0">
              <a:solidFill>
                <a:srgbClr val="7C7C7C"/>
              </a:solidFill>
            </a:endParaRPr>
          </a:p>
          <a:p>
            <a:pPr lvl="0"/>
            <a:r>
              <a:rPr lang="en-GB" dirty="0">
                <a:solidFill>
                  <a:srgbClr val="7C7C7C"/>
                </a:solidFill>
                <a:hlinkClick r:id="rId10" action="ppaction://hlinksldjump"/>
              </a:rPr>
              <a:t>RENASYS </a:t>
            </a:r>
            <a:r>
              <a:rPr lang="en-GB" dirty="0" smtClean="0">
                <a:solidFill>
                  <a:srgbClr val="7C7C7C"/>
                </a:solidFill>
                <a:hlinkClick r:id="rId10" action="ppaction://hlinksldjump"/>
              </a:rPr>
              <a:t>TOUCH </a:t>
            </a:r>
            <a:r>
              <a:rPr lang="en-GB" dirty="0" smtClean="0">
                <a:solidFill>
                  <a:srgbClr val="7C7C7C"/>
                </a:solidFill>
                <a:hlinkClick r:id="rId10" action="ppaction://hlinksldjump"/>
              </a:rPr>
              <a:t>specific precautions</a:t>
            </a:r>
            <a:endParaRPr lang="en-GB" dirty="0">
              <a:solidFill>
                <a:srgbClr val="7C7C7C"/>
              </a:solidFill>
            </a:endParaRPr>
          </a:p>
          <a:p>
            <a:r>
              <a:rPr lang="en-GB" dirty="0">
                <a:solidFill>
                  <a:srgbClr val="7C7C7C"/>
                </a:solidFill>
                <a:hlinkClick r:id="rId11" action="ppaction://hlinksldjump"/>
              </a:rPr>
              <a:t>Product quiz</a:t>
            </a:r>
            <a:endParaRPr lang="en-GB" dirty="0">
              <a:solidFill>
                <a:srgbClr val="7C7C7C"/>
              </a:solidFill>
            </a:endParaRPr>
          </a:p>
          <a:p>
            <a:r>
              <a:rPr lang="en-GB" dirty="0">
                <a:solidFill>
                  <a:srgbClr val="7C7C7C"/>
                </a:solidFill>
                <a:hlinkClick r:id="rId12" action="ppaction://hlinksldjump"/>
              </a:rPr>
              <a:t>Demonstration</a:t>
            </a:r>
            <a:endParaRPr lang="en-US" dirty="0">
              <a:solidFill>
                <a:srgbClr val="7C7C7C"/>
              </a:solidFill>
            </a:endParaRPr>
          </a:p>
        </p:txBody>
      </p:sp>
      <p:sp>
        <p:nvSpPr>
          <p:cNvPr id="4" name="Text Placeholder 3"/>
          <p:cNvSpPr>
            <a:spLocks noGrp="1"/>
          </p:cNvSpPr>
          <p:nvPr>
            <p:ph type="body" sz="quarter" idx="13"/>
          </p:nvPr>
        </p:nvSpPr>
        <p:spPr/>
        <p:txBody>
          <a:bodyPr/>
          <a:lstStyle/>
          <a:p>
            <a:r>
              <a:rPr lang="en-US" dirty="0" smtClean="0"/>
              <a:t>Agenda</a:t>
            </a:r>
            <a:endParaRPr lang="en-US" dirty="0"/>
          </a:p>
        </p:txBody>
      </p:sp>
      <p:pic>
        <p:nvPicPr>
          <p:cNvPr id="5" name="Picture 6" descr="C:\Users\lrkleigh\Documents\Projects\MURDOCH\MARKETING\Photography\edited photos\Non-connected\device_300ml_front_clinician home continuous_transparent.tif"/>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355976" y="1556792"/>
            <a:ext cx="3953394" cy="428284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597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Functionality</a:t>
            </a:r>
            <a:endParaRPr lang="en-US" dirty="0"/>
          </a:p>
        </p:txBody>
      </p:sp>
      <p:sp>
        <p:nvSpPr>
          <p:cNvPr id="4" name="Text Placeholder 3"/>
          <p:cNvSpPr>
            <a:spLocks noGrp="1"/>
          </p:cNvSpPr>
          <p:nvPr>
            <p:ph type="body" sz="quarter" idx="13"/>
          </p:nvPr>
        </p:nvSpPr>
        <p:spPr/>
        <p:txBody>
          <a:bodyPr/>
          <a:lstStyle/>
          <a:p>
            <a:r>
              <a:rPr lang="en-GB" dirty="0" smtClean="0"/>
              <a:t>Lock/Unlock feature</a:t>
            </a:r>
            <a:endParaRPr lang="en-US" dirty="0"/>
          </a:p>
        </p:txBody>
      </p:sp>
      <p:grpSp>
        <p:nvGrpSpPr>
          <p:cNvPr id="5" name="Group 4"/>
          <p:cNvGrpSpPr/>
          <p:nvPr/>
        </p:nvGrpSpPr>
        <p:grpSpPr>
          <a:xfrm>
            <a:off x="299432" y="2300283"/>
            <a:ext cx="8132402" cy="2087923"/>
            <a:chOff x="234022" y="3023043"/>
            <a:chExt cx="8322791" cy="2438718"/>
          </a:xfrm>
        </p:grpSpPr>
        <p:pic>
          <p:nvPicPr>
            <p:cNvPr id="13" name="Picture 2" descr="C:\Users\lrkleigh\Documents\Projects\MURDOCH\MARKETING\Photography\edited photos\device_device 300ml front empty screen_therapy on.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34022" y="3026707"/>
              <a:ext cx="2970866" cy="24350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lrkleigh\Documents\Projects\MURDOCH\MARKETING\Photography\edited photos\device_device 300ml front empty screen_therapy on.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85947" y="3023043"/>
              <a:ext cx="2970866" cy="24350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lrkleigh\Documents\Projects\MURDOCH\MARKETING\Photography\edited photos\device_device 300ml front empty screen_therapy on.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907543" y="3024137"/>
              <a:ext cx="2970866" cy="2435054"/>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3" descr="C:\Users\lrkleigh\Documents\Projects\MURDOCH\MARKETING\Photography\Screens\Non-Connected\Locking_Continuous.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9194" y="3078413"/>
            <a:ext cx="1368152" cy="73333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457200" y="1189037"/>
            <a:ext cx="8229600" cy="4754563"/>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smtClean="0"/>
              <a:t>Press and hold the Lock/Unlock button for 2 </a:t>
            </a:r>
            <a:r>
              <a:rPr lang="en-US" b="1" dirty="0" smtClean="0"/>
              <a:t>seconds.</a:t>
            </a:r>
            <a:endParaRPr lang="en-US" b="1" dirty="0" smtClean="0"/>
          </a:p>
          <a:p>
            <a:pPr marL="0" indent="0">
              <a:buFont typeface="Arial"/>
              <a:buNone/>
            </a:pPr>
            <a:r>
              <a:rPr lang="en-US" dirty="0" smtClean="0"/>
              <a:t>Therapy must be active to Lock.</a:t>
            </a:r>
            <a:endParaRPr lang="en-US" dirty="0"/>
          </a:p>
        </p:txBody>
      </p:sp>
      <p:sp>
        <p:nvSpPr>
          <p:cNvPr id="17" name="Content Placeholder 2051"/>
          <p:cNvSpPr txBox="1">
            <a:spLocks/>
          </p:cNvSpPr>
          <p:nvPr/>
        </p:nvSpPr>
        <p:spPr>
          <a:xfrm>
            <a:off x="475750" y="4732434"/>
            <a:ext cx="8229600" cy="7315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Smith&amp;NephewLF" panose="020F05000300000200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mith&amp;NephewLF" panose="020F05000300000200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mith&amp;NephewLF" panose="020F05000300000200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mith&amp;NephewLF" panose="020F05000300000200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mith&amp;NephewLF" panose="020F05000300000200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smtClean="0">
                <a:solidFill>
                  <a:schemeClr val="accent1"/>
                </a:solidFill>
              </a:rPr>
              <a:t>The </a:t>
            </a:r>
            <a:r>
              <a:rPr lang="en-US" sz="1400" dirty="0">
                <a:solidFill>
                  <a:schemeClr val="accent1"/>
                </a:solidFill>
              </a:rPr>
              <a:t>Lock function locks the touchscreen and  Start/Pause Therapy icon – Power icon is not locked</a:t>
            </a:r>
            <a:r>
              <a:rPr lang="en-US" sz="1400" dirty="0" smtClean="0">
                <a:solidFill>
                  <a:schemeClr val="accent1"/>
                </a:solidFill>
              </a:rPr>
              <a:t>.</a:t>
            </a:r>
          </a:p>
          <a:p>
            <a:r>
              <a:rPr lang="en-US" sz="1400" dirty="0" smtClean="0">
                <a:solidFill>
                  <a:schemeClr val="accent1"/>
                </a:solidFill>
              </a:rPr>
              <a:t>The status indicator continues to illuminate green to indicate the device is still delivering therapy.</a:t>
            </a:r>
          </a:p>
          <a:p>
            <a:r>
              <a:rPr lang="en-US" sz="1400" dirty="0" smtClean="0">
                <a:solidFill>
                  <a:schemeClr val="accent1"/>
                </a:solidFill>
              </a:rPr>
              <a:t>In the event of an alarm, the device will automatically unlock and the alarm screen will display.</a:t>
            </a:r>
          </a:p>
          <a:p>
            <a:r>
              <a:rPr lang="en-US" sz="1400" dirty="0" smtClean="0">
                <a:solidFill>
                  <a:schemeClr val="accent1"/>
                </a:solidFill>
              </a:rPr>
              <a:t>The device will automatically lock and enter Sleep mode after 5 minutes without user interaction when therapy is active.</a:t>
            </a:r>
            <a:endParaRPr lang="en-US" sz="1400" dirty="0">
              <a:solidFill>
                <a:schemeClr val="accent1"/>
              </a:solidFill>
            </a:endParaRPr>
          </a:p>
        </p:txBody>
      </p:sp>
      <p:grpSp>
        <p:nvGrpSpPr>
          <p:cNvPr id="18" name="Group 17"/>
          <p:cNvGrpSpPr/>
          <p:nvPr/>
        </p:nvGrpSpPr>
        <p:grpSpPr>
          <a:xfrm>
            <a:off x="659957" y="2007896"/>
            <a:ext cx="2547001" cy="584775"/>
            <a:chOff x="514350" y="2649835"/>
            <a:chExt cx="2759251" cy="584775"/>
          </a:xfrm>
        </p:grpSpPr>
        <p:sp>
          <p:nvSpPr>
            <p:cNvPr id="19" name="TextBox 18"/>
            <p:cNvSpPr txBox="1"/>
            <p:nvPr/>
          </p:nvSpPr>
          <p:spPr>
            <a:xfrm>
              <a:off x="514350" y="2649835"/>
              <a:ext cx="2759251" cy="584775"/>
            </a:xfrm>
            <a:prstGeom prst="rect">
              <a:avLst/>
            </a:prstGeom>
            <a:noFill/>
          </p:spPr>
          <p:txBody>
            <a:bodyPr wrap="square" rtlCol="0">
              <a:spAutoFit/>
            </a:bodyPr>
            <a:lstStyle/>
            <a:p>
              <a:pPr marL="228600" indent="-228600">
                <a:tabLst>
                  <a:tab pos="228600" algn="l"/>
                  <a:tab pos="569913" algn="l"/>
                </a:tabLst>
              </a:pPr>
              <a:r>
                <a:rPr lang="en-US" sz="1600" dirty="0" smtClean="0">
                  <a:solidFill>
                    <a:schemeClr val="accent1"/>
                  </a:solidFill>
                  <a:latin typeface="Smith&amp;NephewLF" panose="020F0500030000020004" pitchFamily="34" charset="0"/>
                </a:rPr>
                <a:t>1.  	Press and hold Lock button</a:t>
              </a:r>
              <a:endParaRPr lang="en-US" sz="1600" dirty="0">
                <a:solidFill>
                  <a:schemeClr val="accent1"/>
                </a:solidFill>
                <a:latin typeface="Smith&amp;NephewLF" panose="020F0500030000020004" pitchFamily="34" charset="0"/>
              </a:endParaRPr>
            </a:p>
          </p:txBody>
        </p:sp>
        <p:grpSp>
          <p:nvGrpSpPr>
            <p:cNvPr id="20" name="Group 19"/>
            <p:cNvGrpSpPr/>
            <p:nvPr/>
          </p:nvGrpSpPr>
          <p:grpSpPr>
            <a:xfrm>
              <a:off x="514351" y="2662776"/>
              <a:ext cx="274320" cy="274320"/>
              <a:chOff x="514351" y="2662776"/>
              <a:chExt cx="274320" cy="274320"/>
            </a:xfrm>
          </p:grpSpPr>
          <p:sp>
            <p:nvSpPr>
              <p:cNvPr id="21" name="Block Arc 20"/>
              <p:cNvSpPr>
                <a:spLocks noChangeAspect="1"/>
              </p:cNvSpPr>
              <p:nvPr/>
            </p:nvSpPr>
            <p:spPr>
              <a:xfrm>
                <a:off x="514351" y="2662776"/>
                <a:ext cx="274320" cy="274320"/>
              </a:xfrm>
              <a:prstGeom prst="blockArc">
                <a:avLst>
                  <a:gd name="adj1" fmla="val 16190086"/>
                  <a:gd name="adj2" fmla="val 16142674"/>
                  <a:gd name="adj3" fmla="val 5636"/>
                </a:avLst>
              </a:prstGeom>
              <a:solidFill>
                <a:schemeClr val="bg1">
                  <a:lumMod val="85000"/>
                </a:schemeClr>
              </a:solidFill>
              <a:ln>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accent1"/>
                  </a:solidFill>
                </a:endParaRPr>
              </a:p>
            </p:txBody>
          </p:sp>
          <p:sp>
            <p:nvSpPr>
              <p:cNvPr id="22" name="Block Arc 21"/>
              <p:cNvSpPr>
                <a:spLocks noChangeAspect="1"/>
              </p:cNvSpPr>
              <p:nvPr/>
            </p:nvSpPr>
            <p:spPr>
              <a:xfrm>
                <a:off x="514351" y="2662776"/>
                <a:ext cx="274320" cy="274320"/>
              </a:xfrm>
              <a:prstGeom prst="blockArc">
                <a:avLst>
                  <a:gd name="adj1" fmla="val 16190086"/>
                  <a:gd name="adj2" fmla="val 20514839"/>
                  <a:gd name="adj3" fmla="val 538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accent1"/>
                  </a:solidFill>
                </a:endParaRPr>
              </a:p>
            </p:txBody>
          </p:sp>
        </p:grpSp>
      </p:grpSp>
      <p:grpSp>
        <p:nvGrpSpPr>
          <p:cNvPr id="23" name="Group 22"/>
          <p:cNvGrpSpPr/>
          <p:nvPr/>
        </p:nvGrpSpPr>
        <p:grpSpPr>
          <a:xfrm>
            <a:off x="6144271" y="1988844"/>
            <a:ext cx="2532185" cy="338554"/>
            <a:chOff x="501652" y="3650790"/>
            <a:chExt cx="2743200" cy="338553"/>
          </a:xfrm>
        </p:grpSpPr>
        <p:sp>
          <p:nvSpPr>
            <p:cNvPr id="24" name="TextBox 23"/>
            <p:cNvSpPr txBox="1"/>
            <p:nvPr/>
          </p:nvSpPr>
          <p:spPr>
            <a:xfrm>
              <a:off x="501652" y="3650790"/>
              <a:ext cx="2743200" cy="338553"/>
            </a:xfrm>
            <a:prstGeom prst="rect">
              <a:avLst/>
            </a:prstGeom>
            <a:noFill/>
          </p:spPr>
          <p:txBody>
            <a:bodyPr wrap="square" rtlCol="0">
              <a:spAutoFit/>
            </a:bodyPr>
            <a:lstStyle/>
            <a:p>
              <a:pPr marL="228600" indent="-228600">
                <a:tabLst>
                  <a:tab pos="228600" algn="l"/>
                  <a:tab pos="457200" algn="l"/>
                </a:tabLst>
              </a:pPr>
              <a:r>
                <a:rPr lang="en-US" sz="1600" dirty="0" smtClean="0">
                  <a:solidFill>
                    <a:schemeClr val="accent1"/>
                  </a:solidFill>
                  <a:latin typeface="Smith&amp;NephewLF" panose="020F0500030000020004" pitchFamily="34" charset="0"/>
                </a:rPr>
                <a:t>3. 	Sleep mode</a:t>
              </a:r>
              <a:endParaRPr lang="en-US" sz="1400" i="1" dirty="0">
                <a:solidFill>
                  <a:schemeClr val="accent1"/>
                </a:solidFill>
                <a:latin typeface="Smith&amp;NephewLF" panose="020F0500030000020004" pitchFamily="34" charset="0"/>
              </a:endParaRPr>
            </a:p>
          </p:txBody>
        </p:sp>
        <p:grpSp>
          <p:nvGrpSpPr>
            <p:cNvPr id="25" name="Group 24"/>
            <p:cNvGrpSpPr/>
            <p:nvPr/>
          </p:nvGrpSpPr>
          <p:grpSpPr>
            <a:xfrm>
              <a:off x="514351" y="3670104"/>
              <a:ext cx="274320" cy="274320"/>
              <a:chOff x="76200" y="3037165"/>
              <a:chExt cx="274320" cy="274320"/>
            </a:xfrm>
          </p:grpSpPr>
          <p:sp>
            <p:nvSpPr>
              <p:cNvPr id="26" name="Block Arc 25"/>
              <p:cNvSpPr>
                <a:spLocks noChangeAspect="1"/>
              </p:cNvSpPr>
              <p:nvPr/>
            </p:nvSpPr>
            <p:spPr>
              <a:xfrm>
                <a:off x="76200" y="3037165"/>
                <a:ext cx="274320" cy="274320"/>
              </a:xfrm>
              <a:prstGeom prst="blockArc">
                <a:avLst>
                  <a:gd name="adj1" fmla="val 16190086"/>
                  <a:gd name="adj2" fmla="val 16142674"/>
                  <a:gd name="adj3" fmla="val 5636"/>
                </a:avLst>
              </a:prstGeom>
              <a:solidFill>
                <a:schemeClr val="bg1">
                  <a:lumMod val="85000"/>
                </a:schemeClr>
              </a:solidFill>
              <a:ln>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accent1"/>
                  </a:solidFill>
                </a:endParaRPr>
              </a:p>
            </p:txBody>
          </p:sp>
          <p:sp>
            <p:nvSpPr>
              <p:cNvPr id="27" name="Block Arc 26"/>
              <p:cNvSpPr>
                <a:spLocks noChangeAspect="1"/>
              </p:cNvSpPr>
              <p:nvPr/>
            </p:nvSpPr>
            <p:spPr>
              <a:xfrm>
                <a:off x="76200" y="3037165"/>
                <a:ext cx="274320" cy="274320"/>
              </a:xfrm>
              <a:prstGeom prst="blockArc">
                <a:avLst>
                  <a:gd name="adj1" fmla="val 16190086"/>
                  <a:gd name="adj2" fmla="val 7621603"/>
                  <a:gd name="adj3" fmla="val 490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accent1"/>
                  </a:solidFill>
                </a:endParaRPr>
              </a:p>
            </p:txBody>
          </p:sp>
        </p:grpSp>
      </p:grpSp>
      <p:grpSp>
        <p:nvGrpSpPr>
          <p:cNvPr id="28" name="Group 27"/>
          <p:cNvGrpSpPr/>
          <p:nvPr/>
        </p:nvGrpSpPr>
        <p:grpSpPr>
          <a:xfrm>
            <a:off x="3371322" y="1988840"/>
            <a:ext cx="2136782" cy="584775"/>
            <a:chOff x="501650" y="3037175"/>
            <a:chExt cx="2314847" cy="584775"/>
          </a:xfrm>
        </p:grpSpPr>
        <p:sp>
          <p:nvSpPr>
            <p:cNvPr id="29" name="TextBox 28"/>
            <p:cNvSpPr txBox="1"/>
            <p:nvPr/>
          </p:nvSpPr>
          <p:spPr>
            <a:xfrm>
              <a:off x="501650" y="3037175"/>
              <a:ext cx="2314847" cy="584775"/>
            </a:xfrm>
            <a:prstGeom prst="rect">
              <a:avLst/>
            </a:prstGeom>
            <a:noFill/>
          </p:spPr>
          <p:txBody>
            <a:bodyPr wrap="square" rtlCol="0">
              <a:spAutoFit/>
            </a:bodyPr>
            <a:lstStyle/>
            <a:p>
              <a:pPr marL="228600" indent="-228600">
                <a:tabLst>
                  <a:tab pos="228600" algn="l"/>
                </a:tabLst>
              </a:pPr>
              <a:r>
                <a:rPr lang="en-US" sz="1600" dirty="0" smtClean="0">
                  <a:solidFill>
                    <a:schemeClr val="accent1"/>
                  </a:solidFill>
                  <a:latin typeface="Smith&amp;NephewLF" panose="020F0500030000020004" pitchFamily="34" charset="0"/>
                </a:rPr>
                <a:t>2. 	Lock symbol on screen</a:t>
              </a:r>
              <a:endParaRPr lang="en-US" sz="1600" dirty="0">
                <a:solidFill>
                  <a:schemeClr val="accent1"/>
                </a:solidFill>
                <a:latin typeface="Smith&amp;NephewLF" panose="020F0500030000020004" pitchFamily="34" charset="0"/>
              </a:endParaRPr>
            </a:p>
          </p:txBody>
        </p:sp>
        <p:grpSp>
          <p:nvGrpSpPr>
            <p:cNvPr id="30" name="Group 29"/>
            <p:cNvGrpSpPr/>
            <p:nvPr/>
          </p:nvGrpSpPr>
          <p:grpSpPr>
            <a:xfrm>
              <a:off x="514351" y="3055176"/>
              <a:ext cx="274320" cy="274884"/>
              <a:chOff x="76200" y="3366676"/>
              <a:chExt cx="274320" cy="274884"/>
            </a:xfrm>
          </p:grpSpPr>
          <p:sp>
            <p:nvSpPr>
              <p:cNvPr id="31" name="Block Arc 30"/>
              <p:cNvSpPr>
                <a:spLocks noChangeAspect="1"/>
              </p:cNvSpPr>
              <p:nvPr/>
            </p:nvSpPr>
            <p:spPr>
              <a:xfrm>
                <a:off x="76200" y="3367240"/>
                <a:ext cx="274320" cy="274320"/>
              </a:xfrm>
              <a:prstGeom prst="blockArc">
                <a:avLst>
                  <a:gd name="adj1" fmla="val 16190086"/>
                  <a:gd name="adj2" fmla="val 16142674"/>
                  <a:gd name="adj3" fmla="val 5636"/>
                </a:avLst>
              </a:prstGeom>
              <a:solidFill>
                <a:schemeClr val="bg1">
                  <a:lumMod val="85000"/>
                </a:schemeClr>
              </a:solidFill>
              <a:ln>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accent1"/>
                  </a:solidFill>
                </a:endParaRPr>
              </a:p>
            </p:txBody>
          </p:sp>
          <p:sp>
            <p:nvSpPr>
              <p:cNvPr id="32" name="Block Arc 31"/>
              <p:cNvSpPr>
                <a:spLocks noChangeAspect="1"/>
              </p:cNvSpPr>
              <p:nvPr/>
            </p:nvSpPr>
            <p:spPr>
              <a:xfrm>
                <a:off x="76200" y="3366676"/>
                <a:ext cx="274320" cy="274320"/>
              </a:xfrm>
              <a:prstGeom prst="blockArc">
                <a:avLst>
                  <a:gd name="adj1" fmla="val 16190086"/>
                  <a:gd name="adj2" fmla="val 3240488"/>
                  <a:gd name="adj3" fmla="val 504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accent1"/>
                  </a:solidFill>
                </a:endParaRPr>
              </a:p>
            </p:txBody>
          </p:sp>
        </p:grpSp>
      </p:grpSp>
      <p:sp>
        <p:nvSpPr>
          <p:cNvPr id="33" name="TextBox 32"/>
          <p:cNvSpPr txBox="1"/>
          <p:nvPr/>
        </p:nvSpPr>
        <p:spPr>
          <a:xfrm>
            <a:off x="7464803" y="2362784"/>
            <a:ext cx="1375335" cy="584775"/>
          </a:xfrm>
          <a:prstGeom prst="rect">
            <a:avLst/>
          </a:prstGeom>
          <a:noFill/>
        </p:spPr>
        <p:txBody>
          <a:bodyPr wrap="square" rtlCol="0">
            <a:spAutoFit/>
          </a:bodyPr>
          <a:lstStyle/>
          <a:p>
            <a:pPr algn="ctr"/>
            <a:r>
              <a:rPr lang="en-US" sz="1600" dirty="0">
                <a:solidFill>
                  <a:schemeClr val="accent1"/>
                </a:solidFill>
                <a:latin typeface="Smith&amp;NephewLF" panose="020F0500030000020004" pitchFamily="34" charset="0"/>
              </a:rPr>
              <a:t>Status indicator</a:t>
            </a:r>
          </a:p>
        </p:txBody>
      </p:sp>
      <p:grpSp>
        <p:nvGrpSpPr>
          <p:cNvPr id="34" name="Group 33"/>
          <p:cNvGrpSpPr/>
          <p:nvPr/>
        </p:nvGrpSpPr>
        <p:grpSpPr>
          <a:xfrm>
            <a:off x="8769096" y="2918949"/>
            <a:ext cx="374904" cy="892800"/>
            <a:chOff x="8769096" y="2918949"/>
            <a:chExt cx="374904" cy="892800"/>
          </a:xfrm>
        </p:grpSpPr>
        <p:sp>
          <p:nvSpPr>
            <p:cNvPr id="35" name="Rectangle 34"/>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TextBox 35"/>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cxnSp>
        <p:nvCxnSpPr>
          <p:cNvPr id="37" name="Straight Connector 36"/>
          <p:cNvCxnSpPr/>
          <p:nvPr/>
        </p:nvCxnSpPr>
        <p:spPr>
          <a:xfrm flipV="1">
            <a:off x="6938177" y="2571290"/>
            <a:ext cx="944372" cy="214735"/>
          </a:xfrm>
          <a:prstGeom prst="line">
            <a:avLst/>
          </a:prstGeom>
          <a:noFill/>
          <a:ln w="9525" cap="flat" cmpd="sng" algn="ctr">
            <a:solidFill>
              <a:schemeClr val="accent2"/>
            </a:solidFill>
            <a:prstDash val="sysDot"/>
          </a:ln>
          <a:effectLst/>
        </p:spPr>
      </p:cxnSp>
      <p:pic>
        <p:nvPicPr>
          <p:cNvPr id="38" name="Picture 4" descr="C:\Users\lrkleigh\Documents\Projects\MURDOCH\MARKETING\Photography\Screens\Non-Connected\Locked_Continuous.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07904" y="3059557"/>
            <a:ext cx="1338426" cy="77104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39" name="Rectangle 38"/>
          <p:cNvSpPr/>
          <p:nvPr/>
        </p:nvSpPr>
        <p:spPr>
          <a:xfrm>
            <a:off x="6326183" y="3033601"/>
            <a:ext cx="1342058" cy="82296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p:cNvCxnSpPr/>
          <p:nvPr/>
        </p:nvCxnSpPr>
        <p:spPr>
          <a:xfrm flipV="1">
            <a:off x="2183881" y="2705371"/>
            <a:ext cx="443903" cy="1285272"/>
          </a:xfrm>
          <a:prstGeom prst="line">
            <a:avLst/>
          </a:prstGeom>
          <a:noFill/>
          <a:ln w="9525" cap="flat" cmpd="sng" algn="ctr">
            <a:solidFill>
              <a:schemeClr val="accent2"/>
            </a:solidFill>
            <a:prstDash val="sysDot"/>
          </a:ln>
          <a:effectLst/>
        </p:spPr>
      </p:cxnSp>
      <p:sp>
        <p:nvSpPr>
          <p:cNvPr id="6" name="TextBox 5"/>
          <p:cNvSpPr txBox="1"/>
          <p:nvPr/>
        </p:nvSpPr>
        <p:spPr>
          <a:xfrm>
            <a:off x="2406270" y="2493638"/>
            <a:ext cx="1135247" cy="584775"/>
          </a:xfrm>
          <a:prstGeom prst="rect">
            <a:avLst/>
          </a:prstGeom>
          <a:noFill/>
        </p:spPr>
        <p:txBody>
          <a:bodyPr wrap="none" rtlCol="0">
            <a:spAutoFit/>
          </a:bodyPr>
          <a:lstStyle/>
          <a:p>
            <a:r>
              <a:rPr lang="en-US" sz="1600" dirty="0" smtClean="0">
                <a:solidFill>
                  <a:schemeClr val="accent1"/>
                </a:solidFill>
                <a:latin typeface="Smith&amp;NephewLF" panose="020F0500030000020004" pitchFamily="34" charset="0"/>
              </a:rPr>
              <a:t>Lock button</a:t>
            </a:r>
            <a:endParaRPr lang="en-US" sz="1600" dirty="0">
              <a:solidFill>
                <a:schemeClr val="accent1"/>
              </a:solidFill>
              <a:latin typeface="Smith&amp;NephewLF" panose="020F0500030000020004" pitchFamily="34" charset="0"/>
            </a:endParaRPr>
          </a:p>
          <a:p>
            <a:endParaRPr lang="en-US" sz="1600" spc="-5" dirty="0">
              <a:solidFill>
                <a:srgbClr val="77787B"/>
              </a:solidFill>
              <a:latin typeface="Smith&amp;NephewLF"/>
              <a:cs typeface="Smith&amp;NephewLF"/>
            </a:endParaRPr>
          </a:p>
        </p:txBody>
      </p:sp>
    </p:spTree>
    <p:extLst>
      <p:ext uri="{BB962C8B-B14F-4D97-AF65-F5344CB8AC3E}">
        <p14:creationId xmlns:p14="http://schemas.microsoft.com/office/powerpoint/2010/main" val="42928389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Setting</a:t>
            </a:r>
            <a:endParaRPr lang="en-US" dirty="0"/>
          </a:p>
        </p:txBody>
      </p:sp>
      <p:sp>
        <p:nvSpPr>
          <p:cNvPr id="4" name="Text Placeholder 3"/>
          <p:cNvSpPr>
            <a:spLocks noGrp="1"/>
          </p:cNvSpPr>
          <p:nvPr>
            <p:ph type="body" sz="quarter" idx="13"/>
          </p:nvPr>
        </p:nvSpPr>
        <p:spPr/>
        <p:txBody>
          <a:bodyPr/>
          <a:lstStyle/>
          <a:p>
            <a:r>
              <a:rPr lang="en-GB" dirty="0" smtClean="0"/>
              <a:t>Alarm volume</a:t>
            </a:r>
            <a:endParaRPr lang="en-US" dirty="0"/>
          </a:p>
        </p:txBody>
      </p:sp>
      <p:sp>
        <p:nvSpPr>
          <p:cNvPr id="5" name="Content Placeholder 2"/>
          <p:cNvSpPr txBox="1">
            <a:spLocks/>
          </p:cNvSpPr>
          <p:nvPr/>
        </p:nvSpPr>
        <p:spPr>
          <a:xfrm>
            <a:off x="539552" y="1296463"/>
            <a:ext cx="8229600" cy="5029200"/>
          </a:xfrm>
          <a:prstGeom prst="rect">
            <a:avLst/>
          </a:prstGeom>
        </p:spPr>
        <p:txBody>
          <a:bodyPr>
            <a:normAutofit fontScale="92500" lnSpcReduction="10000"/>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700" dirty="0" smtClean="0"/>
              <a:t>Alarm volume can be adjusted to: Low (60dB), Medium (68dB) </a:t>
            </a:r>
            <a:br>
              <a:rPr lang="en-US" sz="1700" dirty="0" smtClean="0"/>
            </a:br>
            <a:r>
              <a:rPr lang="en-US" sz="1700" dirty="0" smtClean="0"/>
              <a:t>and High (74dB) 1 metre from </a:t>
            </a:r>
            <a:r>
              <a:rPr lang="en-US" sz="1700" dirty="0" smtClean="0"/>
              <a:t>device.</a:t>
            </a:r>
            <a:endParaRPr lang="en-US" sz="1700" dirty="0" smtClean="0"/>
          </a:p>
          <a:p>
            <a:pPr marL="0" indent="0">
              <a:buFont typeface="Arial"/>
              <a:buNone/>
            </a:pPr>
            <a:endParaRPr lang="en-US" sz="23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1800" dirty="0" smtClean="0"/>
          </a:p>
          <a:p>
            <a:endParaRPr lang="en-US" sz="1800" dirty="0" smtClean="0"/>
          </a:p>
          <a:p>
            <a:endParaRPr lang="en-US" sz="1800" dirty="0" smtClean="0"/>
          </a:p>
          <a:p>
            <a:endParaRPr lang="en-US" sz="1700" dirty="0" smtClean="0"/>
          </a:p>
          <a:p>
            <a:pPr marL="0" indent="0">
              <a:buFont typeface="Arial"/>
              <a:buNone/>
            </a:pPr>
            <a:r>
              <a:rPr lang="en-US" sz="1700" dirty="0" smtClean="0"/>
              <a:t>The device will issue a sample tone as you make your selection. The Alarm Volume indicator on the Settings menu and at the top of the screen will update based on the selection.</a:t>
            </a:r>
            <a:endParaRPr lang="en-US" sz="1700" dirty="0"/>
          </a:p>
        </p:txBody>
      </p:sp>
      <p:grpSp>
        <p:nvGrpSpPr>
          <p:cNvPr id="6" name="Group 5"/>
          <p:cNvGrpSpPr/>
          <p:nvPr/>
        </p:nvGrpSpPr>
        <p:grpSpPr>
          <a:xfrm>
            <a:off x="1594339" y="2209800"/>
            <a:ext cx="5967042" cy="3134619"/>
            <a:chOff x="990600" y="2427982"/>
            <a:chExt cx="6464296" cy="3134618"/>
          </a:xfrm>
        </p:grpSpPr>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90800" y="2495889"/>
              <a:ext cx="2362200" cy="30667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0600" y="2495886"/>
              <a:ext cx="1456540" cy="8167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1154744" y="2427982"/>
              <a:ext cx="1880673" cy="499120"/>
              <a:chOff x="392740" y="2185221"/>
              <a:chExt cx="1880673" cy="499120"/>
            </a:xfrm>
          </p:grpSpPr>
          <p:cxnSp>
            <p:nvCxnSpPr>
              <p:cNvPr id="12" name="Straight Arrow Connector 11"/>
              <p:cNvCxnSpPr/>
              <p:nvPr/>
            </p:nvCxnSpPr>
            <p:spPr>
              <a:xfrm>
                <a:off x="1816213" y="2684341"/>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7" descr="http://www.topendsports.com/image/cache/clipart/non-sporting/people/finger-point-there_500_copyright.gif"/>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5172" y1="37864" x2="5172" y2="37864"/>
                            <a14:foregroundMark x1="38793" y1="92233" x2="38793" y2="92233"/>
                          </a14:backgroundRemoval>
                        </a14:imgEffect>
                      </a14:imgLayer>
                    </a14:imgProps>
                  </a:ext>
                  <a:ext uri="{28A0092B-C50C-407E-A947-70E740481C1C}">
                    <a14:useLocalDpi xmlns:a14="http://schemas.microsoft.com/office/drawing/2010/main"/>
                  </a:ext>
                </a:extLst>
              </a:blip>
              <a:srcRect/>
              <a:stretch>
                <a:fillRect/>
              </a:stretch>
            </p:blipFill>
            <p:spPr bwMode="auto">
              <a:xfrm rot="20859548">
                <a:off x="392740" y="2185221"/>
                <a:ext cx="714645" cy="42299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C:\Users\lrkleigh\Documents\Projects\MURDOCH\MARKETING\Photography\Screens\Non-Connected\Settings_Alarm Volume_Therapy Of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2700" y="2495886"/>
              <a:ext cx="2362196" cy="13385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5074495" y="2961382"/>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6598840" y="1905390"/>
            <a:ext cx="2357707" cy="338554"/>
          </a:xfrm>
          <a:prstGeom prst="rect">
            <a:avLst/>
          </a:prstGeom>
          <a:noFill/>
        </p:spPr>
        <p:txBody>
          <a:bodyPr wrap="square" rtlCol="0">
            <a:spAutoFit/>
          </a:bodyPr>
          <a:lstStyle/>
          <a:p>
            <a:r>
              <a:rPr lang="en-US" sz="1600" dirty="0" smtClean="0">
                <a:solidFill>
                  <a:schemeClr val="accent1"/>
                </a:solidFill>
                <a:latin typeface="Smith&amp;NephewLF" panose="020F0500030000020004" pitchFamily="34" charset="0"/>
              </a:rPr>
              <a:t>Alarm Volume indicator</a:t>
            </a:r>
            <a:endParaRPr lang="en-US" sz="1600" dirty="0">
              <a:solidFill>
                <a:schemeClr val="accent1"/>
              </a:solidFill>
              <a:latin typeface="Smith&amp;NephewLF" panose="020F0500030000020004" pitchFamily="34" charset="0"/>
            </a:endParaRPr>
          </a:p>
        </p:txBody>
      </p:sp>
      <p:grpSp>
        <p:nvGrpSpPr>
          <p:cNvPr id="15" name="Group 14"/>
          <p:cNvGrpSpPr/>
          <p:nvPr/>
        </p:nvGrpSpPr>
        <p:grpSpPr>
          <a:xfrm>
            <a:off x="8769096" y="2918949"/>
            <a:ext cx="374904" cy="892800"/>
            <a:chOff x="8769096" y="2918949"/>
            <a:chExt cx="374904" cy="892800"/>
          </a:xfrm>
        </p:grpSpPr>
        <p:sp>
          <p:nvSpPr>
            <p:cNvPr id="16" name="Rectangle 15"/>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TextBox 16"/>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41674407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Settings</a:t>
            </a:r>
            <a:endParaRPr lang="en-US" dirty="0"/>
          </a:p>
        </p:txBody>
      </p:sp>
      <p:sp>
        <p:nvSpPr>
          <p:cNvPr id="4" name="Text Placeholder 3"/>
          <p:cNvSpPr>
            <a:spLocks noGrp="1"/>
          </p:cNvSpPr>
          <p:nvPr>
            <p:ph type="body" sz="quarter" idx="13"/>
          </p:nvPr>
        </p:nvSpPr>
        <p:spPr/>
        <p:txBody>
          <a:bodyPr/>
          <a:lstStyle/>
          <a:p>
            <a:r>
              <a:rPr lang="en-GB" dirty="0" smtClean="0"/>
              <a:t>Compression rate</a:t>
            </a:r>
            <a:endParaRPr lang="en-US" dirty="0"/>
          </a:p>
        </p:txBody>
      </p:sp>
      <p:sp>
        <p:nvSpPr>
          <p:cNvPr id="5" name="Content Placeholder 2"/>
          <p:cNvSpPr txBox="1">
            <a:spLocks/>
          </p:cNvSpPr>
          <p:nvPr/>
        </p:nvSpPr>
        <p:spPr>
          <a:xfrm>
            <a:off x="467544" y="1407613"/>
            <a:ext cx="8458200" cy="5334002"/>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dirty="0"/>
              <a:t>The compression rate limits the target pressure change in a given period of time to a maximum </a:t>
            </a:r>
            <a:r>
              <a:rPr lang="en-GB" dirty="0" smtClean="0"/>
              <a:t>amount. </a:t>
            </a:r>
            <a:r>
              <a:rPr lang="en-US" dirty="0" smtClean="0"/>
              <a:t>Selecting the high compression rate will result in the most rapid dressing draw down. </a:t>
            </a:r>
          </a:p>
          <a:p>
            <a:r>
              <a:rPr lang="en-US" dirty="0" smtClean="0"/>
              <a:t>Select </a:t>
            </a:r>
            <a:r>
              <a:rPr lang="en-US" dirty="0"/>
              <a:t>the Compression Rate indicator on the Settings menu </a:t>
            </a:r>
            <a:r>
              <a:rPr lang="en-US" dirty="0" smtClean="0"/>
              <a:t>to </a:t>
            </a:r>
            <a:r>
              <a:rPr lang="en-US" dirty="0"/>
              <a:t>update based on the selection.</a:t>
            </a:r>
          </a:p>
          <a:p>
            <a:pPr marL="0" indent="0">
              <a:buFont typeface="Arial"/>
              <a:buNone/>
            </a:pPr>
            <a:endParaRPr lang="en-US"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1800" dirty="0" smtClean="0"/>
          </a:p>
          <a:p>
            <a:pPr marL="0" indent="0">
              <a:buFont typeface="Arial"/>
              <a:buNone/>
            </a:pPr>
            <a:endParaRPr lang="en-GB" sz="1800" dirty="0"/>
          </a:p>
          <a:p>
            <a:pPr marL="0" indent="0">
              <a:buFont typeface="Arial"/>
              <a:buNone/>
            </a:pPr>
            <a:endParaRPr lang="en-US" dirty="0" smtClean="0"/>
          </a:p>
          <a:p>
            <a:pPr marL="0" indent="0">
              <a:buFont typeface="Arial"/>
              <a:buNone/>
            </a:pPr>
            <a:r>
              <a:rPr lang="en-GB" dirty="0" smtClean="0">
                <a:solidFill>
                  <a:schemeClr val="bg2"/>
                </a:solidFill>
              </a:rPr>
              <a:t>Note - Therapy must be paused to change Compression Rate</a:t>
            </a:r>
            <a:endParaRPr lang="en-US" dirty="0">
              <a:solidFill>
                <a:schemeClr val="bg2"/>
              </a:solidFill>
            </a:endParaRPr>
          </a:p>
        </p:txBody>
      </p:sp>
      <p:grpSp>
        <p:nvGrpSpPr>
          <p:cNvPr id="6" name="Group 5"/>
          <p:cNvGrpSpPr/>
          <p:nvPr/>
        </p:nvGrpSpPr>
        <p:grpSpPr>
          <a:xfrm>
            <a:off x="1594339" y="2473351"/>
            <a:ext cx="4009292" cy="3134616"/>
            <a:chOff x="990600" y="2427982"/>
            <a:chExt cx="4343400" cy="3134615"/>
          </a:xfrm>
        </p:grpSpPr>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90804" y="2495886"/>
              <a:ext cx="2362200" cy="30667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0600" y="2495886"/>
              <a:ext cx="1456540" cy="8167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1154744" y="2427982"/>
              <a:ext cx="1891524" cy="883641"/>
              <a:chOff x="392740" y="2185221"/>
              <a:chExt cx="1891524" cy="883641"/>
            </a:xfrm>
          </p:grpSpPr>
          <p:cxnSp>
            <p:nvCxnSpPr>
              <p:cNvPr id="11" name="Straight Arrow Connector 10"/>
              <p:cNvCxnSpPr/>
              <p:nvPr/>
            </p:nvCxnSpPr>
            <p:spPr>
              <a:xfrm>
                <a:off x="1827064" y="3068862"/>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7" descr="http://www.topendsports.com/image/cache/clipart/non-sporting/people/finger-point-there_500_copyright.gif"/>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5172" y1="37864" x2="5172" y2="37864"/>
                            <a14:foregroundMark x1="38793" y1="92233" x2="38793" y2="92233"/>
                          </a14:backgroundRemoval>
                        </a14:imgEffect>
                      </a14:imgLayer>
                    </a14:imgProps>
                  </a:ext>
                  <a:ext uri="{28A0092B-C50C-407E-A947-70E740481C1C}">
                    <a14:useLocalDpi xmlns:a14="http://schemas.microsoft.com/office/drawing/2010/main"/>
                  </a:ext>
                </a:extLst>
              </a:blip>
              <a:srcRect/>
              <a:stretch>
                <a:fillRect/>
              </a:stretch>
            </p:blipFill>
            <p:spPr bwMode="auto">
              <a:xfrm rot="20859548">
                <a:off x="392740" y="2185221"/>
                <a:ext cx="714645" cy="42299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Arrow Connector 9"/>
            <p:cNvCxnSpPr/>
            <p:nvPr/>
          </p:nvCxnSpPr>
          <p:spPr>
            <a:xfrm>
              <a:off x="4876800" y="3276600"/>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8769096" y="2918949"/>
            <a:ext cx="374904" cy="892800"/>
            <a:chOff x="8769096" y="2918949"/>
            <a:chExt cx="374904" cy="892800"/>
          </a:xfrm>
        </p:grpSpPr>
        <p:sp>
          <p:nvSpPr>
            <p:cNvPr id="14" name="Rectangle 13"/>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TextBox 14"/>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pic>
        <p:nvPicPr>
          <p:cNvPr id="16" name="Picture 3" descr="C:\Users\lrkleigh\Documents\Projects\MURDOCH\MARKETING\Photography\Screens\Non-Connected\Settings_Compression Rate_Therapy Of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7568" y="2918948"/>
            <a:ext cx="2180489" cy="13385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8603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Settings</a:t>
            </a:r>
            <a:endParaRPr lang="en-US" dirty="0"/>
          </a:p>
        </p:txBody>
      </p:sp>
      <p:sp>
        <p:nvSpPr>
          <p:cNvPr id="4" name="Text Placeholder 3"/>
          <p:cNvSpPr>
            <a:spLocks noGrp="1"/>
          </p:cNvSpPr>
          <p:nvPr>
            <p:ph type="body" sz="quarter" idx="13"/>
          </p:nvPr>
        </p:nvSpPr>
        <p:spPr/>
        <p:txBody>
          <a:bodyPr/>
          <a:lstStyle/>
          <a:p>
            <a:r>
              <a:rPr lang="en-GB" dirty="0" smtClean="0"/>
              <a:t>Change of mode</a:t>
            </a:r>
            <a:endParaRPr lang="en-US" dirty="0"/>
          </a:p>
        </p:txBody>
      </p:sp>
      <p:sp>
        <p:nvSpPr>
          <p:cNvPr id="5" name="Content Placeholder 2"/>
          <p:cNvSpPr txBox="1">
            <a:spLocks/>
          </p:cNvSpPr>
          <p:nvPr/>
        </p:nvSpPr>
        <p:spPr>
          <a:xfrm>
            <a:off x="457200" y="1371597"/>
            <a:ext cx="8229600" cy="5181603"/>
          </a:xfrm>
          <a:prstGeom prst="rect">
            <a:avLst/>
          </a:prstGeom>
        </p:spPr>
        <p:txBody>
          <a:bodyPr>
            <a:normAutofit lnSpcReduction="10000"/>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t>The device has three user modes: Clinician, Patient and Maintenance.</a:t>
            </a:r>
          </a:p>
          <a:p>
            <a:pPr marL="0" indent="0">
              <a:buFont typeface="Arial"/>
              <a:buNone/>
            </a:pPr>
            <a:r>
              <a:rPr lang="en-US" dirty="0" smtClean="0"/>
              <a:t>A password is required to switch between modes.</a:t>
            </a:r>
          </a:p>
          <a:p>
            <a:pPr marL="0" indent="0">
              <a:buFont typeface="Arial"/>
              <a:buNone/>
            </a:pPr>
            <a:endParaRPr lang="en-US" dirty="0" smtClean="0"/>
          </a:p>
          <a:p>
            <a:pPr marL="0" indent="0">
              <a:buFont typeface="Arial"/>
              <a:buNone/>
            </a:pPr>
            <a:endParaRPr lang="en-US" dirty="0" smtClean="0"/>
          </a:p>
          <a:p>
            <a:pPr marL="0" indent="0">
              <a:buFont typeface="Arial"/>
              <a:buNone/>
            </a:pPr>
            <a:endParaRPr lang="en-US" sz="2300" dirty="0" smtClean="0"/>
          </a:p>
          <a:p>
            <a:pPr marL="0" indent="0">
              <a:buFont typeface="Arial"/>
              <a:buNone/>
            </a:pPr>
            <a:endParaRPr lang="en-US" sz="2300" dirty="0" smtClean="0"/>
          </a:p>
          <a:p>
            <a:pPr marL="0" indent="0">
              <a:buFont typeface="Arial"/>
              <a:buNone/>
            </a:pPr>
            <a:endParaRPr lang="en-US" sz="2300" dirty="0" smtClean="0"/>
          </a:p>
          <a:p>
            <a:pPr marL="0" indent="0">
              <a:buFont typeface="Arial"/>
              <a:buNone/>
            </a:pPr>
            <a:endParaRPr lang="en-US" sz="2300" dirty="0" smtClean="0"/>
          </a:p>
          <a:p>
            <a:pPr marL="0" indent="0">
              <a:buFont typeface="Arial"/>
              <a:buNone/>
            </a:pPr>
            <a:endParaRPr lang="en-US" sz="2300" dirty="0" smtClean="0"/>
          </a:p>
          <a:p>
            <a:pPr marL="0" indent="0">
              <a:buFont typeface="Arial"/>
              <a:buNone/>
            </a:pPr>
            <a:endParaRPr lang="en-US" sz="2300" dirty="0" smtClean="0"/>
          </a:p>
          <a:p>
            <a:pPr marL="0" indent="0">
              <a:spcBef>
                <a:spcPts val="2700"/>
              </a:spcBef>
              <a:buFont typeface="Arial"/>
              <a:buNone/>
            </a:pPr>
            <a:endParaRPr lang="en-US" dirty="0" smtClean="0"/>
          </a:p>
          <a:p>
            <a:pPr marL="0" indent="0">
              <a:spcBef>
                <a:spcPts val="2700"/>
              </a:spcBef>
              <a:buFont typeface="Arial"/>
              <a:buNone/>
            </a:pPr>
            <a:r>
              <a:rPr lang="en-US" dirty="0" smtClean="0"/>
              <a:t>The password for </a:t>
            </a:r>
            <a:r>
              <a:rPr lang="en-US" dirty="0" smtClean="0">
                <a:solidFill>
                  <a:schemeClr val="bg2"/>
                </a:solidFill>
              </a:rPr>
              <a:t>Clinician and Patient modes (3141</a:t>
            </a:r>
            <a:r>
              <a:rPr lang="en-US" dirty="0" smtClean="0">
                <a:solidFill>
                  <a:srgbClr val="FF7300"/>
                </a:solidFill>
              </a:rPr>
              <a:t>)</a:t>
            </a:r>
            <a:r>
              <a:rPr lang="en-US" dirty="0" smtClean="0"/>
              <a:t> is provided in the Clinician User Manual. </a:t>
            </a:r>
          </a:p>
          <a:p>
            <a:pPr marL="0" indent="0">
              <a:buFont typeface="Arial"/>
              <a:buNone/>
            </a:pPr>
            <a:r>
              <a:rPr lang="en-US" dirty="0" smtClean="0"/>
              <a:t>The password for Maintenance mode is provided in the Service Manual.</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1800" dirty="0" smtClean="0"/>
          </a:p>
          <a:p>
            <a:endParaRPr lang="en-US" sz="1800" dirty="0" smtClean="0"/>
          </a:p>
          <a:p>
            <a:endParaRPr lang="en-US" sz="1800" dirty="0" smtClean="0"/>
          </a:p>
          <a:p>
            <a:pPr marL="0" indent="0">
              <a:buFont typeface="Arial"/>
              <a:buNone/>
            </a:pPr>
            <a:endParaRPr lang="en-US" sz="1800" dirty="0" smtClean="0"/>
          </a:p>
        </p:txBody>
      </p:sp>
      <p:pic>
        <p:nvPicPr>
          <p:cNvPr id="6" name="Picture 2" descr="C:\Users\lrkleigh\Documents\Projects\MURDOCH\MARKETING\Photography\Screens\Non-Connected\Settings_Change Mode_Therapy Of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2348880"/>
            <a:ext cx="2180489" cy="13385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15616" y="2348880"/>
            <a:ext cx="2180492" cy="30667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a:xfrm>
            <a:off x="2593979" y="2471947"/>
            <a:ext cx="82589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descr="C:\Users\lrkleigh\Documents\Projects\MURDOCH\MARKETING\Photography\Screens\Non-Connected\Settings_Change Mode_Password Pop U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872" y="2348880"/>
            <a:ext cx="2180489" cy="133857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8769096" y="2918949"/>
            <a:ext cx="374904" cy="892800"/>
            <a:chOff x="8769096" y="2918949"/>
            <a:chExt cx="374904" cy="892800"/>
          </a:xfrm>
        </p:grpSpPr>
        <p:sp>
          <p:nvSpPr>
            <p:cNvPr id="13" name="Rectangle 12"/>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13"/>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pic>
        <p:nvPicPr>
          <p:cNvPr id="16" name="Picture 7" descr="http://www.topendsports.com/image/cache/clipart/non-sporting/people/finger-point-there_500_copyright.gif"/>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100000" l="0" r="100000">
                        <a14:foregroundMark x1="5172" y1="37864" x2="5172" y2="37864"/>
                        <a14:foregroundMark x1="38793" y1="92233" x2="38793" y2="92233"/>
                      </a14:backgroundRemoval>
                    </a14:imgEffect>
                  </a14:imgLayer>
                </a14:imgProps>
              </a:ext>
              <a:ext uri="{28A0092B-C50C-407E-A947-70E740481C1C}">
                <a14:useLocalDpi xmlns:a14="http://schemas.microsoft.com/office/drawing/2010/main"/>
              </a:ext>
            </a:extLst>
          </a:blip>
          <a:srcRect/>
          <a:stretch>
            <a:fillRect/>
          </a:stretch>
        </p:blipFill>
        <p:spPr bwMode="auto">
          <a:xfrm rot="20859548">
            <a:off x="2401648" y="3224870"/>
            <a:ext cx="692995" cy="422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819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Settings</a:t>
            </a:r>
            <a:endParaRPr lang="en-US" dirty="0"/>
          </a:p>
        </p:txBody>
      </p:sp>
      <p:sp>
        <p:nvSpPr>
          <p:cNvPr id="3" name="Text Placeholder 2"/>
          <p:cNvSpPr>
            <a:spLocks noGrp="1"/>
          </p:cNvSpPr>
          <p:nvPr>
            <p:ph type="body" sz="quarter" idx="11"/>
          </p:nvPr>
        </p:nvSpPr>
        <p:spPr>
          <a:xfrm>
            <a:off x="666001" y="1371600"/>
            <a:ext cx="3545960" cy="4316400"/>
          </a:xfrm>
        </p:spPr>
        <p:txBody>
          <a:bodyPr/>
          <a:lstStyle/>
          <a:p>
            <a:r>
              <a:rPr lang="en-US" dirty="0"/>
              <a:t>Clinician Mode provides healthcare providers full access to features and settings.</a:t>
            </a:r>
          </a:p>
          <a:p>
            <a:endParaRPr lang="en-US" dirty="0"/>
          </a:p>
        </p:txBody>
      </p:sp>
      <p:sp>
        <p:nvSpPr>
          <p:cNvPr id="4" name="Text Placeholder 3"/>
          <p:cNvSpPr>
            <a:spLocks noGrp="1"/>
          </p:cNvSpPr>
          <p:nvPr>
            <p:ph type="body" sz="quarter" idx="13"/>
          </p:nvPr>
        </p:nvSpPr>
        <p:spPr/>
        <p:txBody>
          <a:bodyPr/>
          <a:lstStyle/>
          <a:p>
            <a:r>
              <a:rPr lang="en-GB" dirty="0" smtClean="0"/>
              <a:t>Modes for clinician and patient</a:t>
            </a:r>
            <a:endParaRPr lang="en-US" dirty="0"/>
          </a:p>
        </p:txBody>
      </p:sp>
      <p:sp>
        <p:nvSpPr>
          <p:cNvPr id="5" name="Content Placeholder 2"/>
          <p:cNvSpPr txBox="1">
            <a:spLocks/>
          </p:cNvSpPr>
          <p:nvPr/>
        </p:nvSpPr>
        <p:spPr>
          <a:xfrm>
            <a:off x="457200" y="1371599"/>
            <a:ext cx="4114800" cy="5029200"/>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200" dirty="0" smtClean="0"/>
          </a:p>
        </p:txBody>
      </p:sp>
      <p:grpSp>
        <p:nvGrpSpPr>
          <p:cNvPr id="11" name="Group 10"/>
          <p:cNvGrpSpPr/>
          <p:nvPr/>
        </p:nvGrpSpPr>
        <p:grpSpPr>
          <a:xfrm>
            <a:off x="662634" y="2386634"/>
            <a:ext cx="2250831" cy="3706662"/>
            <a:chOff x="533400" y="2209800"/>
            <a:chExt cx="2438400" cy="3706662"/>
          </a:xfrm>
        </p:grpSpPr>
        <p:pic>
          <p:nvPicPr>
            <p:cNvPr id="1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09599" y="2849751"/>
              <a:ext cx="2362201" cy="30667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Box 14"/>
            <p:cNvSpPr txBox="1"/>
            <p:nvPr/>
          </p:nvSpPr>
          <p:spPr>
            <a:xfrm>
              <a:off x="533400" y="2209800"/>
              <a:ext cx="2362199" cy="369332"/>
            </a:xfrm>
            <a:prstGeom prst="rect">
              <a:avLst/>
            </a:prstGeom>
            <a:noFill/>
          </p:spPr>
          <p:txBody>
            <a:bodyPr wrap="square" rtlCol="0">
              <a:spAutoFit/>
            </a:bodyPr>
            <a:lstStyle/>
            <a:p>
              <a:r>
                <a:rPr lang="en-US" dirty="0" smtClean="0">
                  <a:solidFill>
                    <a:schemeClr val="accent1"/>
                  </a:solidFill>
                  <a:latin typeface="Smith&amp;NephewLF" panose="020F0500030000020004" pitchFamily="34" charset="0"/>
                </a:rPr>
                <a:t>All settings available</a:t>
              </a:r>
              <a:endParaRPr lang="en-US" dirty="0">
                <a:solidFill>
                  <a:schemeClr val="accent1"/>
                </a:solidFill>
                <a:latin typeface="Smith&amp;NephewLF" panose="020F0500030000020004" pitchFamily="34" charset="0"/>
              </a:endParaRPr>
            </a:p>
          </p:txBody>
        </p:sp>
      </p:grpSp>
      <p:cxnSp>
        <p:nvCxnSpPr>
          <p:cNvPr id="17" name="Straight Connector 16"/>
          <p:cNvCxnSpPr/>
          <p:nvPr/>
        </p:nvCxnSpPr>
        <p:spPr>
          <a:xfrm>
            <a:off x="4499992" y="1371599"/>
            <a:ext cx="36004" cy="4721697"/>
          </a:xfrm>
          <a:prstGeom prst="line">
            <a:avLst/>
          </a:prstGeom>
        </p:spPr>
        <p:style>
          <a:lnRef idx="1">
            <a:schemeClr val="accent1"/>
          </a:lnRef>
          <a:fillRef idx="0">
            <a:schemeClr val="accent1"/>
          </a:fillRef>
          <a:effectRef idx="0">
            <a:schemeClr val="accent1"/>
          </a:effectRef>
          <a:fontRef idx="minor">
            <a:schemeClr val="tx1"/>
          </a:fontRef>
        </p:style>
      </p:cxnSp>
      <p:sp>
        <p:nvSpPr>
          <p:cNvPr id="18" name="Content Placeholder 2"/>
          <p:cNvSpPr txBox="1">
            <a:spLocks/>
          </p:cNvSpPr>
          <p:nvPr/>
        </p:nvSpPr>
        <p:spPr>
          <a:xfrm>
            <a:off x="4716016" y="1371599"/>
            <a:ext cx="3528392" cy="5029200"/>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t>Patient Mode prevents inadvertent changes to therapy settings by restricting access to therapy settings and certain settings menu selections.</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1800" dirty="0" smtClean="0"/>
          </a:p>
          <a:p>
            <a:endParaRPr lang="en-US" sz="1800" dirty="0" smtClean="0"/>
          </a:p>
          <a:p>
            <a:endParaRPr lang="en-US" sz="1800" dirty="0" smtClean="0"/>
          </a:p>
          <a:p>
            <a:pPr marL="0" indent="0">
              <a:buFont typeface="Arial"/>
              <a:buNone/>
            </a:pPr>
            <a:endParaRPr lang="en-US" sz="1800" dirty="0" smtClean="0"/>
          </a:p>
        </p:txBody>
      </p:sp>
      <p:pic>
        <p:nvPicPr>
          <p:cNvPr id="19"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46425" y="2981690"/>
            <a:ext cx="2180492" cy="30667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4893480" y="2438400"/>
            <a:ext cx="2180492" cy="369332"/>
          </a:xfrm>
          <a:prstGeom prst="rect">
            <a:avLst/>
          </a:prstGeom>
          <a:noFill/>
        </p:spPr>
        <p:txBody>
          <a:bodyPr wrap="square" rtlCol="0">
            <a:spAutoFit/>
          </a:bodyPr>
          <a:lstStyle/>
          <a:p>
            <a:r>
              <a:rPr lang="en-US" dirty="0" smtClean="0">
                <a:solidFill>
                  <a:schemeClr val="accent1"/>
                </a:solidFill>
                <a:latin typeface="Smith&amp;NephewLF" panose="020F0500030000020004" pitchFamily="34" charset="0"/>
              </a:rPr>
              <a:t>Restricted settings</a:t>
            </a:r>
            <a:endParaRPr lang="en-US" dirty="0">
              <a:solidFill>
                <a:schemeClr val="accent1"/>
              </a:solidFill>
              <a:latin typeface="Smith&amp;NephewLF" panose="020F0500030000020004" pitchFamily="34" charset="0"/>
            </a:endParaRPr>
          </a:p>
        </p:txBody>
      </p:sp>
      <p:pic>
        <p:nvPicPr>
          <p:cNvPr id="21" name="Picture 2"/>
          <p:cNvPicPr>
            <a:picLocks noChangeAspect="1" noChangeArrowheads="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18710" t="78569" r="35161" b="12527"/>
          <a:stretch/>
        </p:blipFill>
        <p:spPr bwMode="auto">
          <a:xfrm>
            <a:off x="5364088" y="5373216"/>
            <a:ext cx="1005840" cy="27305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14" name="Group 13"/>
          <p:cNvGrpSpPr/>
          <p:nvPr/>
        </p:nvGrpSpPr>
        <p:grpSpPr>
          <a:xfrm>
            <a:off x="8769096" y="2918949"/>
            <a:ext cx="374904" cy="892800"/>
            <a:chOff x="8769096" y="2918949"/>
            <a:chExt cx="374904" cy="892800"/>
          </a:xfrm>
        </p:grpSpPr>
        <p:sp>
          <p:nvSpPr>
            <p:cNvPr id="16" name="Rectangle 15"/>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TextBox 21"/>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39890318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Settings</a:t>
            </a:r>
            <a:endParaRPr lang="en-US" dirty="0"/>
          </a:p>
        </p:txBody>
      </p:sp>
      <p:sp>
        <p:nvSpPr>
          <p:cNvPr id="3" name="Text Placeholder 2"/>
          <p:cNvSpPr>
            <a:spLocks noGrp="1"/>
          </p:cNvSpPr>
          <p:nvPr>
            <p:ph type="body" sz="quarter" idx="11"/>
          </p:nvPr>
        </p:nvSpPr>
        <p:spPr/>
        <p:txBody>
          <a:bodyPr/>
          <a:lstStyle/>
          <a:p>
            <a:r>
              <a:rPr lang="en-US" dirty="0"/>
              <a:t>The device is available in 12 </a:t>
            </a:r>
            <a:r>
              <a:rPr lang="en-US" dirty="0" smtClean="0"/>
              <a:t>languages and time zone is available for selection.</a:t>
            </a:r>
          </a:p>
          <a:p>
            <a:r>
              <a:rPr lang="en-GB" dirty="0" smtClean="0"/>
              <a:t>Select language/ time zone from the Settings </a:t>
            </a:r>
            <a:r>
              <a:rPr lang="en-GB" dirty="0" smtClean="0"/>
              <a:t>menu.</a:t>
            </a:r>
            <a:endParaRPr lang="en-US" dirty="0"/>
          </a:p>
        </p:txBody>
      </p:sp>
      <p:sp>
        <p:nvSpPr>
          <p:cNvPr id="4" name="Text Placeholder 3"/>
          <p:cNvSpPr>
            <a:spLocks noGrp="1"/>
          </p:cNvSpPr>
          <p:nvPr>
            <p:ph type="body" sz="quarter" idx="13"/>
          </p:nvPr>
        </p:nvSpPr>
        <p:spPr/>
        <p:txBody>
          <a:bodyPr/>
          <a:lstStyle/>
          <a:p>
            <a:r>
              <a:rPr lang="en-GB" dirty="0" smtClean="0"/>
              <a:t>Language and time zone</a:t>
            </a:r>
            <a:endParaRPr lang="en-US" dirty="0"/>
          </a:p>
        </p:txBody>
      </p:sp>
      <p:sp>
        <p:nvSpPr>
          <p:cNvPr id="5" name="Content Placeholder 2"/>
          <p:cNvSpPr txBox="1">
            <a:spLocks/>
          </p:cNvSpPr>
          <p:nvPr/>
        </p:nvSpPr>
        <p:spPr>
          <a:xfrm>
            <a:off x="457200" y="1371601"/>
            <a:ext cx="8229600" cy="4754563"/>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300" dirty="0"/>
          </a:p>
        </p:txBody>
      </p:sp>
      <p:grpSp>
        <p:nvGrpSpPr>
          <p:cNvPr id="6" name="Group 5"/>
          <p:cNvGrpSpPr/>
          <p:nvPr/>
        </p:nvGrpSpPr>
        <p:grpSpPr>
          <a:xfrm>
            <a:off x="4430410" y="2179553"/>
            <a:ext cx="1944216" cy="4057759"/>
            <a:chOff x="5829300" y="2268179"/>
            <a:chExt cx="2362196" cy="4489806"/>
          </a:xfrm>
        </p:grpSpPr>
        <p:pic>
          <p:nvPicPr>
            <p:cNvPr id="7" name="Picture 3" descr="C:\Users\lrkleigh\Documents\Projects\MURDOCH\MARKETING\Photography\Screens\Non-Connected\Settings_Language 4_Therapy Off.png"/>
            <p:cNvPicPr>
              <a:picLocks noChangeAspect="1" noChangeArrowheads="1"/>
            </p:cNvPicPr>
            <p:nvPr/>
          </p:nvPicPr>
          <p:blipFill rotWithShape="1">
            <a:blip r:embed="rId2">
              <a:extLst>
                <a:ext uri="{28A0092B-C50C-407E-A947-70E740481C1C}">
                  <a14:useLocalDpi xmlns:a14="http://schemas.microsoft.com/office/drawing/2010/main" val="0"/>
                </a:ext>
              </a:extLst>
            </a:blip>
            <a:srcRect l="17945" r="5140"/>
            <a:stretch/>
          </p:blipFill>
          <p:spPr bwMode="auto">
            <a:xfrm>
              <a:off x="6253170" y="5419407"/>
              <a:ext cx="1816888" cy="13385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lrkleigh\Documents\Projects\MURDOCH\MARKETING\Photography\Screens\Non-Connected\Settings_Language 3_Therapy Off.png"/>
            <p:cNvPicPr>
              <a:picLocks noChangeAspect="1" noChangeArrowheads="1"/>
            </p:cNvPicPr>
            <p:nvPr/>
          </p:nvPicPr>
          <p:blipFill rotWithShape="1">
            <a:blip r:embed="rId3">
              <a:extLst>
                <a:ext uri="{28A0092B-C50C-407E-A947-70E740481C1C}">
                  <a14:useLocalDpi xmlns:a14="http://schemas.microsoft.com/office/drawing/2010/main" val="0"/>
                </a:ext>
              </a:extLst>
            </a:blip>
            <a:srcRect l="17945" r="5140"/>
            <a:stretch/>
          </p:blipFill>
          <p:spPr bwMode="auto">
            <a:xfrm>
              <a:off x="6253170" y="4371659"/>
              <a:ext cx="1816888" cy="13385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lrkleigh\Documents\Projects\MURDOCH\MARKETING\Photography\Screens\Non-Connected\Settings_Language 2_Therapy Off.png"/>
            <p:cNvPicPr>
              <a:picLocks noChangeAspect="1" noChangeArrowheads="1"/>
            </p:cNvPicPr>
            <p:nvPr/>
          </p:nvPicPr>
          <p:blipFill rotWithShape="1">
            <a:blip r:embed="rId4">
              <a:extLst>
                <a:ext uri="{28A0092B-C50C-407E-A947-70E740481C1C}">
                  <a14:useLocalDpi xmlns:a14="http://schemas.microsoft.com/office/drawing/2010/main" val="0"/>
                </a:ext>
              </a:extLst>
            </a:blip>
            <a:srcRect l="17945" r="5140"/>
            <a:stretch/>
          </p:blipFill>
          <p:spPr bwMode="auto">
            <a:xfrm>
              <a:off x="6253170" y="3324222"/>
              <a:ext cx="1816888" cy="13385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lrkleigh\Documents\Projects\MURDOCH\MARKETING\Photography\Screens\Non-Connected\Settings_Language 1_Therapy Of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300" y="2277704"/>
              <a:ext cx="2362196" cy="133857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829300" y="2268179"/>
              <a:ext cx="2362196" cy="448028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562708" y="2111649"/>
            <a:ext cx="4009292" cy="3134619"/>
            <a:chOff x="990600" y="2427982"/>
            <a:chExt cx="4343400" cy="3134618"/>
          </a:xfrm>
        </p:grpSpPr>
        <p:pic>
          <p:nvPicPr>
            <p:cNvPr id="13"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590800" y="2495889"/>
              <a:ext cx="2362200" cy="30667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90600" y="2495886"/>
              <a:ext cx="1456540" cy="8167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5" name="Group 14"/>
            <p:cNvGrpSpPr/>
            <p:nvPr/>
          </p:nvGrpSpPr>
          <p:grpSpPr>
            <a:xfrm>
              <a:off x="1154744" y="2427982"/>
              <a:ext cx="1828143" cy="1533375"/>
              <a:chOff x="392740" y="2185221"/>
              <a:chExt cx="1828143" cy="1533375"/>
            </a:xfrm>
          </p:grpSpPr>
          <p:cxnSp>
            <p:nvCxnSpPr>
              <p:cNvPr id="17" name="Straight Arrow Connector 16"/>
              <p:cNvCxnSpPr/>
              <p:nvPr/>
            </p:nvCxnSpPr>
            <p:spPr>
              <a:xfrm>
                <a:off x="1763683" y="3718596"/>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7" descr="http://www.topendsports.com/image/cache/clipart/non-sporting/people/finger-point-there_500_copyright.gif"/>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0" b="100000" l="0" r="100000">
                            <a14:foregroundMark x1="5172" y1="37864" x2="5172" y2="37864"/>
                            <a14:foregroundMark x1="38793" y1="92233" x2="38793" y2="92233"/>
                          </a14:backgroundRemoval>
                        </a14:imgEffect>
                      </a14:imgLayer>
                    </a14:imgProps>
                  </a:ext>
                  <a:ext uri="{28A0092B-C50C-407E-A947-70E740481C1C}">
                    <a14:useLocalDpi xmlns:a14="http://schemas.microsoft.com/office/drawing/2010/main"/>
                  </a:ext>
                </a:extLst>
              </a:blip>
              <a:srcRect/>
              <a:stretch>
                <a:fillRect/>
              </a:stretch>
            </p:blipFill>
            <p:spPr bwMode="auto">
              <a:xfrm rot="20859548">
                <a:off x="392740" y="2185221"/>
                <a:ext cx="714645" cy="42299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 name="Straight Arrow Connector 15"/>
            <p:cNvCxnSpPr/>
            <p:nvPr/>
          </p:nvCxnSpPr>
          <p:spPr>
            <a:xfrm>
              <a:off x="4876800" y="3951982"/>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9" name="Picture 2" descr="C:\Users\lrkleigh\Documents\Projects\MURDOCH\MARKETING\Photography\Screens\Non-Connected\Settings_Time Zone_Therapy Off.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67975" y="3365348"/>
            <a:ext cx="2180489" cy="13385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8769096" y="2918949"/>
            <a:ext cx="374904" cy="892800"/>
            <a:chOff x="8769096" y="2918949"/>
            <a:chExt cx="374904" cy="892800"/>
          </a:xfrm>
        </p:grpSpPr>
        <p:sp>
          <p:nvSpPr>
            <p:cNvPr id="21" name="Rectangle 20"/>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TextBox 21"/>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cxnSp>
        <p:nvCxnSpPr>
          <p:cNvPr id="23" name="Straight Arrow Connector 22"/>
          <p:cNvCxnSpPr>
            <a:endCxn id="19" idx="1"/>
          </p:cNvCxnSpPr>
          <p:nvPr/>
        </p:nvCxnSpPr>
        <p:spPr>
          <a:xfrm>
            <a:off x="4150725" y="4034637"/>
            <a:ext cx="2417250"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9950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Settings	</a:t>
            </a:r>
            <a:endParaRPr lang="en-US" dirty="0"/>
          </a:p>
        </p:txBody>
      </p:sp>
      <p:sp>
        <p:nvSpPr>
          <p:cNvPr id="3" name="Text Placeholder 2"/>
          <p:cNvSpPr>
            <a:spLocks noGrp="1"/>
          </p:cNvSpPr>
          <p:nvPr>
            <p:ph type="body" sz="quarter" idx="11"/>
          </p:nvPr>
        </p:nvSpPr>
        <p:spPr/>
        <p:txBody>
          <a:bodyPr/>
          <a:lstStyle/>
          <a:p>
            <a:pPr marL="0" indent="0">
              <a:buNone/>
            </a:pPr>
            <a:r>
              <a:rPr lang="en-US" dirty="0"/>
              <a:t>The Flow Meter provides a visual indication of the rate of air flow in the system to help determine if the system is properly sealed or if there are leaks. The gauge will turn yellow if a significant leak is detected. </a:t>
            </a:r>
            <a:endParaRPr lang="en-US" dirty="0" smtClean="0"/>
          </a:p>
          <a:p>
            <a:r>
              <a:rPr lang="en-GB" dirty="0"/>
              <a:t> </a:t>
            </a:r>
            <a:r>
              <a:rPr lang="en-GB" dirty="0" smtClean="0"/>
              <a:t>Select Flow Meter from the Settings </a:t>
            </a:r>
            <a:r>
              <a:rPr lang="en-GB" dirty="0" smtClean="0"/>
              <a:t>menu.</a:t>
            </a:r>
            <a:endParaRPr lang="en-US" dirty="0"/>
          </a:p>
          <a:p>
            <a:endParaRPr lang="en-US" dirty="0"/>
          </a:p>
          <a:p>
            <a:endParaRPr lang="en-US" dirty="0"/>
          </a:p>
          <a:p>
            <a:endParaRPr lang="en-US" dirty="0"/>
          </a:p>
          <a:p>
            <a:endParaRPr lang="en-US" dirty="0"/>
          </a:p>
          <a:p>
            <a:endParaRPr lang="en-US" dirty="0"/>
          </a:p>
          <a:p>
            <a:endParaRPr lang="en-US" sz="1200" dirty="0"/>
          </a:p>
          <a:p>
            <a:endParaRPr lang="en-US" sz="1200" dirty="0"/>
          </a:p>
          <a:p>
            <a:endParaRPr lang="en-US" sz="1200" dirty="0"/>
          </a:p>
          <a:p>
            <a:endParaRPr lang="en-GB" sz="1800" dirty="0" smtClean="0"/>
          </a:p>
          <a:p>
            <a:pPr marL="0" indent="0">
              <a:buNone/>
            </a:pPr>
            <a:endParaRPr lang="en-US" dirty="0"/>
          </a:p>
          <a:p>
            <a:pPr marL="0" indent="0">
              <a:buNone/>
            </a:pPr>
            <a:r>
              <a:rPr lang="en-US" dirty="0"/>
              <a:t>In the event of a leak alarm, the Flow Meter is displayed on the screen to assist in locating leaks in the system</a:t>
            </a:r>
            <a:r>
              <a:rPr lang="en-US" sz="1200" dirty="0"/>
              <a:t>.</a:t>
            </a:r>
          </a:p>
          <a:p>
            <a:endParaRPr lang="en-US" dirty="0"/>
          </a:p>
        </p:txBody>
      </p:sp>
      <p:sp>
        <p:nvSpPr>
          <p:cNvPr id="4" name="Text Placeholder 3"/>
          <p:cNvSpPr>
            <a:spLocks noGrp="1"/>
          </p:cNvSpPr>
          <p:nvPr>
            <p:ph type="body" sz="quarter" idx="13"/>
          </p:nvPr>
        </p:nvSpPr>
        <p:spPr/>
        <p:txBody>
          <a:bodyPr/>
          <a:lstStyle/>
          <a:p>
            <a:r>
              <a:rPr lang="en-GB" dirty="0" smtClean="0"/>
              <a:t>Flow meter</a:t>
            </a:r>
            <a:endParaRPr lang="en-US" dirty="0"/>
          </a:p>
        </p:txBody>
      </p:sp>
      <p:sp>
        <p:nvSpPr>
          <p:cNvPr id="6" name="Content Placeholder 2"/>
          <p:cNvSpPr txBox="1">
            <a:spLocks/>
          </p:cNvSpPr>
          <p:nvPr/>
        </p:nvSpPr>
        <p:spPr>
          <a:xfrm>
            <a:off x="457200" y="1371600"/>
            <a:ext cx="8229600" cy="5029200"/>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1800" dirty="0"/>
          </a:p>
        </p:txBody>
      </p:sp>
      <p:grpSp>
        <p:nvGrpSpPr>
          <p:cNvPr id="7" name="Group 6"/>
          <p:cNvGrpSpPr/>
          <p:nvPr/>
        </p:nvGrpSpPr>
        <p:grpSpPr>
          <a:xfrm>
            <a:off x="1594339" y="2463989"/>
            <a:ext cx="4009292" cy="3134619"/>
            <a:chOff x="1727200" y="2463990"/>
            <a:chExt cx="4343400" cy="3134618"/>
          </a:xfrm>
        </p:grpSpPr>
        <p:pic>
          <p:nvPicPr>
            <p:cNvPr id="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27400" y="2531897"/>
              <a:ext cx="2362200" cy="30667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27200" y="2531894"/>
              <a:ext cx="1456540" cy="8167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0" name="Group 9"/>
            <p:cNvGrpSpPr/>
            <p:nvPr/>
          </p:nvGrpSpPr>
          <p:grpSpPr>
            <a:xfrm>
              <a:off x="1891344" y="2463990"/>
              <a:ext cx="1664660" cy="422993"/>
              <a:chOff x="392740" y="2185221"/>
              <a:chExt cx="1664660" cy="422993"/>
            </a:xfrm>
          </p:grpSpPr>
          <p:cxnSp>
            <p:nvCxnSpPr>
              <p:cNvPr id="12" name="Straight Arrow Connector 11"/>
              <p:cNvCxnSpPr/>
              <p:nvPr/>
            </p:nvCxnSpPr>
            <p:spPr>
              <a:xfrm>
                <a:off x="1600200" y="2387600"/>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7" descr="http://www.topendsports.com/image/cache/clipart/non-sporting/people/finger-point-there_500_copyright.gif"/>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5172" y1="37864" x2="5172" y2="37864"/>
                            <a14:foregroundMark x1="38793" y1="92233" x2="38793" y2="92233"/>
                          </a14:backgroundRemoval>
                        </a14:imgEffect>
                      </a14:imgLayer>
                    </a14:imgProps>
                  </a:ext>
                  <a:ext uri="{28A0092B-C50C-407E-A947-70E740481C1C}">
                    <a14:useLocalDpi xmlns:a14="http://schemas.microsoft.com/office/drawing/2010/main"/>
                  </a:ext>
                </a:extLst>
              </a:blip>
              <a:srcRect/>
              <a:stretch>
                <a:fillRect/>
              </a:stretch>
            </p:blipFill>
            <p:spPr bwMode="auto">
              <a:xfrm rot="20859548">
                <a:off x="392740" y="2185221"/>
                <a:ext cx="714645" cy="42299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Straight Arrow Connector 10"/>
            <p:cNvCxnSpPr/>
            <p:nvPr/>
          </p:nvCxnSpPr>
          <p:spPr>
            <a:xfrm>
              <a:off x="5613400" y="4706644"/>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633" y="4260380"/>
            <a:ext cx="2180489" cy="13382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8769096" y="2918949"/>
            <a:ext cx="374904" cy="892800"/>
            <a:chOff x="8769096" y="2918949"/>
            <a:chExt cx="374904" cy="892800"/>
          </a:xfrm>
        </p:grpSpPr>
        <p:sp>
          <p:nvSpPr>
            <p:cNvPr id="17" name="Rectangle 16"/>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TextBox 17"/>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3531342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Settings</a:t>
            </a:r>
            <a:endParaRPr lang="en-US" dirty="0"/>
          </a:p>
        </p:txBody>
      </p:sp>
      <p:sp>
        <p:nvSpPr>
          <p:cNvPr id="3" name="Text Placeholder 2"/>
          <p:cNvSpPr>
            <a:spLocks noGrp="1"/>
          </p:cNvSpPr>
          <p:nvPr>
            <p:ph type="body" sz="quarter" idx="11"/>
          </p:nvPr>
        </p:nvSpPr>
        <p:spPr>
          <a:xfrm>
            <a:off x="457200" y="1268760"/>
            <a:ext cx="7848001" cy="4316400"/>
          </a:xfrm>
        </p:spPr>
        <p:txBody>
          <a:bodyPr/>
          <a:lstStyle/>
          <a:p>
            <a:pPr marL="0" indent="0">
              <a:buNone/>
            </a:pPr>
            <a:r>
              <a:rPr lang="en-GB" dirty="0"/>
              <a:t>The Therapy Log displays Total </a:t>
            </a:r>
            <a:r>
              <a:rPr lang="en-GB" dirty="0" smtClean="0"/>
              <a:t>Pump Activity </a:t>
            </a:r>
            <a:r>
              <a:rPr lang="en-GB" dirty="0"/>
              <a:t>(accumulated active therapy days, hours and minutes) since last Restore Presets and provides information on therapy that has been </a:t>
            </a:r>
            <a:r>
              <a:rPr lang="en-GB" dirty="0" smtClean="0"/>
              <a:t>delivered by the pump in </a:t>
            </a:r>
            <a:r>
              <a:rPr lang="en-GB" dirty="0"/>
              <a:t>two display formats. </a:t>
            </a:r>
            <a:endParaRPr lang="en-GB" dirty="0" smtClean="0"/>
          </a:p>
          <a:p>
            <a:pPr marL="0" indent="0">
              <a:buNone/>
            </a:pPr>
            <a:r>
              <a:rPr lang="en-GB" dirty="0"/>
              <a:t>Select the Log toggle icon to switch between Overview and Detailed view.</a:t>
            </a:r>
          </a:p>
          <a:p>
            <a:pPr marL="0" indent="0">
              <a:buNone/>
            </a:pPr>
            <a:endParaRPr lang="en-GB" dirty="0"/>
          </a:p>
          <a:p>
            <a:endParaRPr lang="en-GB" dirty="0"/>
          </a:p>
          <a:p>
            <a:pPr marL="0" indent="0">
              <a:buNone/>
            </a:pP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smtClean="0"/>
          </a:p>
          <a:p>
            <a:endParaRPr lang="en-GB" dirty="0"/>
          </a:p>
          <a:p>
            <a:endParaRPr lang="en-US" dirty="0"/>
          </a:p>
        </p:txBody>
      </p:sp>
      <p:sp>
        <p:nvSpPr>
          <p:cNvPr id="4" name="Text Placeholder 3"/>
          <p:cNvSpPr>
            <a:spLocks noGrp="1"/>
          </p:cNvSpPr>
          <p:nvPr>
            <p:ph type="body" sz="quarter" idx="13"/>
          </p:nvPr>
        </p:nvSpPr>
        <p:spPr/>
        <p:txBody>
          <a:bodyPr/>
          <a:lstStyle/>
          <a:p>
            <a:r>
              <a:rPr lang="en-GB" dirty="0" smtClean="0"/>
              <a:t>Therapy log</a:t>
            </a:r>
            <a:endParaRPr lang="en-US" dirty="0"/>
          </a:p>
        </p:txBody>
      </p:sp>
      <p:sp>
        <p:nvSpPr>
          <p:cNvPr id="5" name="Content Placeholder 2"/>
          <p:cNvSpPr txBox="1">
            <a:spLocks/>
          </p:cNvSpPr>
          <p:nvPr/>
        </p:nvSpPr>
        <p:spPr>
          <a:xfrm>
            <a:off x="457200" y="1371600"/>
            <a:ext cx="8229600" cy="5257800"/>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1800" dirty="0"/>
          </a:p>
        </p:txBody>
      </p:sp>
      <p:grpSp>
        <p:nvGrpSpPr>
          <p:cNvPr id="6" name="Group 5"/>
          <p:cNvGrpSpPr/>
          <p:nvPr/>
        </p:nvGrpSpPr>
        <p:grpSpPr>
          <a:xfrm>
            <a:off x="460406" y="2853954"/>
            <a:ext cx="7495970" cy="1745163"/>
            <a:chOff x="-198557" y="1382238"/>
            <a:chExt cx="7163584" cy="1333083"/>
          </a:xfrm>
        </p:grpSpPr>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8557" y="1382238"/>
              <a:ext cx="2134121" cy="12093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descr="http://www.topendsports.com/image/cache/clipart/non-sporting/people/finger-point-there_500_copyright.gif"/>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0" r="100000">
                          <a14:foregroundMark x1="5172" y1="37864" x2="5172" y2="37864"/>
                          <a14:foregroundMark x1="38793" y1="92233" x2="38793" y2="92233"/>
                        </a14:backgroundRemoval>
                      </a14:imgEffect>
                    </a14:imgLayer>
                  </a14:imgProps>
                </a:ext>
                <a:ext uri="{28A0092B-C50C-407E-A947-70E740481C1C}">
                  <a14:useLocalDpi xmlns:a14="http://schemas.microsoft.com/office/drawing/2010/main"/>
                </a:ext>
              </a:extLst>
            </a:blip>
            <a:srcRect/>
            <a:stretch>
              <a:fillRect/>
            </a:stretch>
          </p:blipFill>
          <p:spPr bwMode="auto">
            <a:xfrm rot="20859548">
              <a:off x="131820" y="1727385"/>
              <a:ext cx="714645" cy="4229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lrkleigh\Documents\Projects\MURDOCH\MARKETING\Photography\edited photos\Non-connected\Screen_Log_Detailed 13_Therapy Off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2526" y="1382238"/>
              <a:ext cx="2352501" cy="13330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1935564" y="1965473"/>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925101" y="2481561"/>
              <a:ext cx="258506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5387611" y="4800054"/>
            <a:ext cx="2171543" cy="1077218"/>
          </a:xfrm>
          <a:prstGeom prst="rect">
            <a:avLst/>
          </a:prstGeom>
        </p:spPr>
        <p:txBody>
          <a:bodyPr wrap="square">
            <a:spAutoFit/>
          </a:bodyPr>
          <a:lstStyle/>
          <a:p>
            <a:r>
              <a:rPr lang="en-US" sz="1600" b="1" dirty="0" smtClean="0">
                <a:solidFill>
                  <a:schemeClr val="accent1"/>
                </a:solidFill>
                <a:latin typeface="Smith&amp;NephewLF" panose="020F0500030000020004" pitchFamily="34" charset="0"/>
              </a:rPr>
              <a:t>Detailed </a:t>
            </a:r>
            <a:r>
              <a:rPr lang="en-US" sz="1600" b="1" dirty="0">
                <a:solidFill>
                  <a:schemeClr val="accent1"/>
                </a:solidFill>
                <a:latin typeface="Smith&amp;NephewLF" panose="020F0500030000020004" pitchFamily="34" charset="0"/>
              </a:rPr>
              <a:t>view </a:t>
            </a:r>
            <a:endParaRPr lang="en-US" sz="1600" b="1" dirty="0" smtClean="0">
              <a:solidFill>
                <a:schemeClr val="accent1"/>
              </a:solidFill>
              <a:latin typeface="Smith&amp;NephewLF" panose="020F0500030000020004" pitchFamily="34" charset="0"/>
            </a:endParaRPr>
          </a:p>
          <a:p>
            <a:r>
              <a:rPr lang="en-US" sz="1600" dirty="0" smtClean="0">
                <a:solidFill>
                  <a:schemeClr val="accent1"/>
                </a:solidFill>
                <a:latin typeface="Smith&amp;NephewLF" panose="020F0500030000020004" pitchFamily="34" charset="0"/>
              </a:rPr>
              <a:t>Events history: therapy </a:t>
            </a:r>
            <a:r>
              <a:rPr lang="en-US" sz="1600" dirty="0">
                <a:solidFill>
                  <a:schemeClr val="accent1"/>
                </a:solidFill>
                <a:latin typeface="Smith&amp;NephewLF" panose="020F0500030000020004" pitchFamily="34" charset="0"/>
              </a:rPr>
              <a:t>settings, alarms and device status. </a:t>
            </a:r>
          </a:p>
        </p:txBody>
      </p:sp>
      <p:sp>
        <p:nvSpPr>
          <p:cNvPr id="12" name="Rectangle 11"/>
          <p:cNvSpPr/>
          <p:nvPr/>
        </p:nvSpPr>
        <p:spPr>
          <a:xfrm>
            <a:off x="3094143" y="4801728"/>
            <a:ext cx="2171543" cy="830997"/>
          </a:xfrm>
          <a:prstGeom prst="rect">
            <a:avLst/>
          </a:prstGeom>
        </p:spPr>
        <p:txBody>
          <a:bodyPr wrap="square">
            <a:spAutoFit/>
          </a:bodyPr>
          <a:lstStyle/>
          <a:p>
            <a:r>
              <a:rPr lang="en-US" sz="1600" b="1" dirty="0">
                <a:solidFill>
                  <a:schemeClr val="accent1"/>
                </a:solidFill>
                <a:latin typeface="Smith&amp;NephewLF" panose="020F0500030000020004" pitchFamily="34" charset="0"/>
              </a:rPr>
              <a:t>Overview </a:t>
            </a:r>
          </a:p>
          <a:p>
            <a:r>
              <a:rPr lang="en-US" sz="1600" dirty="0" smtClean="0">
                <a:solidFill>
                  <a:schemeClr val="accent1"/>
                </a:solidFill>
                <a:latin typeface="Smith&amp;NephewLF" panose="020F0500030000020004" pitchFamily="34" charset="0"/>
              </a:rPr>
              <a:t>Bar </a:t>
            </a:r>
            <a:r>
              <a:rPr lang="en-US" sz="1600" dirty="0">
                <a:solidFill>
                  <a:schemeClr val="accent1"/>
                </a:solidFill>
                <a:latin typeface="Smith&amp;NephewLF" panose="020F0500030000020004" pitchFamily="34" charset="0"/>
              </a:rPr>
              <a:t>graph of total therapy hours per day. </a:t>
            </a:r>
          </a:p>
        </p:txBody>
      </p:sp>
      <p:sp>
        <p:nvSpPr>
          <p:cNvPr id="13" name="TextBox 12"/>
          <p:cNvSpPr txBox="1"/>
          <p:nvPr/>
        </p:nvSpPr>
        <p:spPr>
          <a:xfrm>
            <a:off x="5868144" y="2515398"/>
            <a:ext cx="1957532" cy="338554"/>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Log toggle</a:t>
            </a:r>
            <a:endParaRPr lang="en-US" sz="1600" dirty="0">
              <a:solidFill>
                <a:schemeClr val="accent1"/>
              </a:solidFill>
              <a:latin typeface="Smith&amp;NephewLF" panose="020F0500030000020004" pitchFamily="34" charset="0"/>
            </a:endParaRPr>
          </a:p>
        </p:txBody>
      </p:sp>
      <p:sp>
        <p:nvSpPr>
          <p:cNvPr id="14" name="TextBox 13"/>
          <p:cNvSpPr txBox="1"/>
          <p:nvPr/>
        </p:nvSpPr>
        <p:spPr>
          <a:xfrm>
            <a:off x="3308154" y="2515398"/>
            <a:ext cx="1957532" cy="338554"/>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Total Pump Activity</a:t>
            </a:r>
            <a:endParaRPr lang="en-US" sz="1600" dirty="0">
              <a:solidFill>
                <a:schemeClr val="accent1"/>
              </a:solidFill>
              <a:latin typeface="Smith&amp;NephewLF" panose="020F0500030000020004" pitchFamily="34" charset="0"/>
            </a:endParaRPr>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6220" y="2837427"/>
            <a:ext cx="2170849" cy="1332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8769096" y="2918949"/>
            <a:ext cx="374904" cy="892800"/>
            <a:chOff x="8769096" y="2918949"/>
            <a:chExt cx="374904" cy="892800"/>
          </a:xfrm>
        </p:grpSpPr>
        <p:sp>
          <p:nvSpPr>
            <p:cNvPr id="17" name="Rectangle 16"/>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TextBox 17"/>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cxnSp>
        <p:nvCxnSpPr>
          <p:cNvPr id="20" name="Straight Connector 19"/>
          <p:cNvCxnSpPr/>
          <p:nvPr/>
        </p:nvCxnSpPr>
        <p:spPr>
          <a:xfrm flipH="1" flipV="1">
            <a:off x="4806267" y="2737388"/>
            <a:ext cx="125773" cy="331572"/>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7267017" y="2737388"/>
            <a:ext cx="473335" cy="386512"/>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620319" y="2826464"/>
            <a:ext cx="534623" cy="386512"/>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2211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C:\Users\lrkleigh\Documents\Projects\MURDOCH\MARKETING\Photography\edited photos\device_device 300ml front empty screen_alarm.png"/>
          <p:cNvPicPr>
            <a:picLocks noChangeAspect="1" noChangeArrowheads="1"/>
          </p:cNvPicPr>
          <p:nvPr/>
        </p:nvPicPr>
        <p:blipFill rotWithShape="1">
          <a:blip r:embed="rId2">
            <a:extLst>
              <a:ext uri="{28A0092B-C50C-407E-A947-70E740481C1C}">
                <a14:useLocalDpi xmlns:a14="http://schemas.microsoft.com/office/drawing/2010/main" val="0"/>
              </a:ext>
            </a:extLst>
          </a:blip>
          <a:srcRect t="5509" b="46865"/>
          <a:stretch/>
        </p:blipFill>
        <p:spPr bwMode="auto">
          <a:xfrm>
            <a:off x="932327" y="2121900"/>
            <a:ext cx="7168065" cy="36982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Alarms</a:t>
            </a:r>
            <a:endParaRPr lang="en-US" dirty="0"/>
          </a:p>
        </p:txBody>
      </p:sp>
      <p:sp>
        <p:nvSpPr>
          <p:cNvPr id="3" name="Text Placeholder 2"/>
          <p:cNvSpPr>
            <a:spLocks noGrp="1"/>
          </p:cNvSpPr>
          <p:nvPr>
            <p:ph type="body" sz="quarter" idx="11"/>
          </p:nvPr>
        </p:nvSpPr>
        <p:spPr/>
        <p:txBody>
          <a:bodyPr/>
          <a:lstStyle/>
          <a:p>
            <a:r>
              <a:rPr lang="en-GB" dirty="0" smtClean="0"/>
              <a:t>In the event of an alarm, an audible tone sounds, an alarm screen will display and the status indicator illuminates yellow. </a:t>
            </a:r>
            <a:endParaRPr lang="en-US" dirty="0"/>
          </a:p>
        </p:txBody>
      </p:sp>
      <p:sp>
        <p:nvSpPr>
          <p:cNvPr id="4" name="Text Placeholder 3"/>
          <p:cNvSpPr>
            <a:spLocks noGrp="1"/>
          </p:cNvSpPr>
          <p:nvPr>
            <p:ph type="body" sz="quarter" idx="13"/>
          </p:nvPr>
        </p:nvSpPr>
        <p:spPr/>
        <p:txBody>
          <a:bodyPr/>
          <a:lstStyle/>
          <a:p>
            <a:r>
              <a:rPr lang="en-GB" dirty="0" smtClean="0"/>
              <a:t>Device overview</a:t>
            </a:r>
            <a:endParaRPr lang="en-US" dirty="0"/>
          </a:p>
        </p:txBody>
      </p:sp>
      <p:sp>
        <p:nvSpPr>
          <p:cNvPr id="6" name="TextBox 5"/>
          <p:cNvSpPr txBox="1"/>
          <p:nvPr/>
        </p:nvSpPr>
        <p:spPr>
          <a:xfrm>
            <a:off x="899592" y="3132257"/>
            <a:ext cx="1195754" cy="584775"/>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Alarm indicator</a:t>
            </a:r>
            <a:endParaRPr lang="en-US" sz="1600" dirty="0">
              <a:solidFill>
                <a:schemeClr val="accent1"/>
              </a:solidFill>
              <a:latin typeface="Smith&amp;NephewLF" panose="020F0500030000020004" pitchFamily="34" charset="0"/>
            </a:endParaRPr>
          </a:p>
        </p:txBody>
      </p:sp>
      <p:sp>
        <p:nvSpPr>
          <p:cNvPr id="7" name="TextBox 6"/>
          <p:cNvSpPr txBox="1"/>
          <p:nvPr/>
        </p:nvSpPr>
        <p:spPr>
          <a:xfrm>
            <a:off x="1259632" y="2204864"/>
            <a:ext cx="1775189" cy="338554"/>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Alarm description</a:t>
            </a:r>
            <a:endParaRPr lang="en-US" sz="1600" dirty="0">
              <a:solidFill>
                <a:schemeClr val="accent1"/>
              </a:solidFill>
              <a:latin typeface="Smith&amp;NephewLF" panose="020F0500030000020004" pitchFamily="34" charset="0"/>
            </a:endParaRPr>
          </a:p>
        </p:txBody>
      </p:sp>
      <p:sp>
        <p:nvSpPr>
          <p:cNvPr id="8" name="TextBox 7"/>
          <p:cNvSpPr txBox="1"/>
          <p:nvPr/>
        </p:nvSpPr>
        <p:spPr>
          <a:xfrm>
            <a:off x="264111" y="3855986"/>
            <a:ext cx="1336431" cy="584775"/>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Alarm information</a:t>
            </a:r>
            <a:endParaRPr lang="en-US" sz="1600" dirty="0">
              <a:solidFill>
                <a:schemeClr val="accent1"/>
              </a:solidFill>
              <a:latin typeface="Smith&amp;NephewLF" panose="020F0500030000020004" pitchFamily="34" charset="0"/>
            </a:endParaRPr>
          </a:p>
        </p:txBody>
      </p:sp>
      <p:sp>
        <p:nvSpPr>
          <p:cNvPr id="9" name="TextBox 8"/>
          <p:cNvSpPr txBox="1"/>
          <p:nvPr/>
        </p:nvSpPr>
        <p:spPr>
          <a:xfrm>
            <a:off x="1115616" y="5766355"/>
            <a:ext cx="1733810" cy="830997"/>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Help</a:t>
            </a:r>
          </a:p>
          <a:p>
            <a:pPr algn="ctr"/>
            <a:r>
              <a:rPr lang="en-US" sz="1600" dirty="0" smtClean="0">
                <a:solidFill>
                  <a:schemeClr val="accent1"/>
                </a:solidFill>
                <a:latin typeface="Smith&amp;NephewLF" panose="020F0500030000020004" pitchFamily="34" charset="0"/>
              </a:rPr>
              <a:t>(troubleshooting information)</a:t>
            </a:r>
            <a:endParaRPr lang="en-US" sz="1600" dirty="0">
              <a:solidFill>
                <a:schemeClr val="accent1"/>
              </a:solidFill>
              <a:latin typeface="Smith&amp;NephewLF" panose="020F0500030000020004" pitchFamily="34" charset="0"/>
            </a:endParaRPr>
          </a:p>
        </p:txBody>
      </p:sp>
      <p:sp>
        <p:nvSpPr>
          <p:cNvPr id="10" name="TextBox 9"/>
          <p:cNvSpPr txBox="1"/>
          <p:nvPr/>
        </p:nvSpPr>
        <p:spPr>
          <a:xfrm>
            <a:off x="6516216" y="5766355"/>
            <a:ext cx="1722150" cy="830997"/>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Flow Meter</a:t>
            </a:r>
          </a:p>
          <a:p>
            <a:pPr algn="ctr"/>
            <a:r>
              <a:rPr lang="en-US" sz="1600" dirty="0" smtClean="0">
                <a:solidFill>
                  <a:schemeClr val="accent1"/>
                </a:solidFill>
                <a:latin typeface="Smith&amp;NephewLF" panose="020F0500030000020004" pitchFamily="34" charset="0"/>
              </a:rPr>
              <a:t>(displays during leak alarm)</a:t>
            </a:r>
            <a:endParaRPr lang="en-US" sz="1600" dirty="0">
              <a:solidFill>
                <a:schemeClr val="accent1"/>
              </a:solidFill>
              <a:latin typeface="Smith&amp;NephewLF" panose="020F0500030000020004" pitchFamily="34" charset="0"/>
            </a:endParaRPr>
          </a:p>
        </p:txBody>
      </p:sp>
      <p:sp>
        <p:nvSpPr>
          <p:cNvPr id="11" name="TextBox 10"/>
          <p:cNvSpPr txBox="1"/>
          <p:nvPr/>
        </p:nvSpPr>
        <p:spPr>
          <a:xfrm>
            <a:off x="2265621" y="5828619"/>
            <a:ext cx="5474731" cy="584775"/>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Pause Alarm</a:t>
            </a:r>
          </a:p>
          <a:p>
            <a:pPr algn="ctr"/>
            <a:r>
              <a:rPr lang="en-US" sz="1600" dirty="0" smtClean="0">
                <a:solidFill>
                  <a:schemeClr val="accent1"/>
                </a:solidFill>
                <a:latin typeface="Smith&amp;NephewLF" panose="020F0500030000020004" pitchFamily="34" charset="0"/>
              </a:rPr>
              <a:t>(grey when paused)</a:t>
            </a:r>
            <a:endParaRPr lang="en-US" sz="1600" dirty="0">
              <a:solidFill>
                <a:schemeClr val="accent1"/>
              </a:solidFill>
              <a:latin typeface="Smith&amp;NephewLF" panose="020F0500030000020004" pitchFamily="34" charset="0"/>
            </a:endParaRPr>
          </a:p>
        </p:txBody>
      </p:sp>
      <p:sp>
        <p:nvSpPr>
          <p:cNvPr id="12" name="TextBox 11"/>
          <p:cNvSpPr txBox="1"/>
          <p:nvPr/>
        </p:nvSpPr>
        <p:spPr>
          <a:xfrm>
            <a:off x="5223125" y="2564904"/>
            <a:ext cx="3381323" cy="584775"/>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Home </a:t>
            </a:r>
          </a:p>
          <a:p>
            <a:pPr algn="ctr"/>
            <a:r>
              <a:rPr lang="en-US" sz="1600" dirty="0" smtClean="0">
                <a:solidFill>
                  <a:schemeClr val="accent1"/>
                </a:solidFill>
                <a:latin typeface="Smith&amp;NephewLF" panose="020F0500030000020004" pitchFamily="34" charset="0"/>
              </a:rPr>
              <a:t>(press to navigate to Home screen)</a:t>
            </a:r>
            <a:endParaRPr lang="en-US" sz="1600" dirty="0">
              <a:solidFill>
                <a:schemeClr val="accent1"/>
              </a:solidFill>
              <a:latin typeface="Smith&amp;NephewLF" panose="020F0500030000020004" pitchFamily="34" charset="0"/>
            </a:endParaRPr>
          </a:p>
        </p:txBody>
      </p:sp>
      <p:sp>
        <p:nvSpPr>
          <p:cNvPr id="13" name="TextBox 12"/>
          <p:cNvSpPr txBox="1"/>
          <p:nvPr/>
        </p:nvSpPr>
        <p:spPr>
          <a:xfrm>
            <a:off x="6858563" y="3356992"/>
            <a:ext cx="1529861" cy="584775"/>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Therapy </a:t>
            </a:r>
          </a:p>
          <a:p>
            <a:pPr algn="ctr"/>
            <a:r>
              <a:rPr lang="en-US" sz="1600" dirty="0" smtClean="0">
                <a:solidFill>
                  <a:schemeClr val="accent1"/>
                </a:solidFill>
                <a:latin typeface="Smith&amp;NephewLF" panose="020F0500030000020004" pitchFamily="34" charset="0"/>
              </a:rPr>
              <a:t>set point</a:t>
            </a:r>
          </a:p>
        </p:txBody>
      </p:sp>
      <p:sp>
        <p:nvSpPr>
          <p:cNvPr id="14" name="TextBox 13"/>
          <p:cNvSpPr txBox="1"/>
          <p:nvPr/>
        </p:nvSpPr>
        <p:spPr>
          <a:xfrm>
            <a:off x="7284213" y="4754307"/>
            <a:ext cx="1234022" cy="584775"/>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Therapy </a:t>
            </a:r>
          </a:p>
          <a:p>
            <a:pPr algn="ctr"/>
            <a:r>
              <a:rPr lang="en-US" sz="1600" dirty="0" smtClean="0">
                <a:solidFill>
                  <a:schemeClr val="accent1"/>
                </a:solidFill>
                <a:latin typeface="Smith&amp;NephewLF" panose="020F0500030000020004" pitchFamily="34" charset="0"/>
              </a:rPr>
              <a:t>mode</a:t>
            </a:r>
          </a:p>
        </p:txBody>
      </p:sp>
      <p:sp>
        <p:nvSpPr>
          <p:cNvPr id="16" name="TextBox 15"/>
          <p:cNvSpPr txBox="1"/>
          <p:nvPr/>
        </p:nvSpPr>
        <p:spPr>
          <a:xfrm>
            <a:off x="5652120" y="2133386"/>
            <a:ext cx="2367176" cy="338554"/>
          </a:xfrm>
          <a:prstGeom prst="rect">
            <a:avLst/>
          </a:prstGeom>
          <a:noFill/>
        </p:spPr>
        <p:txBody>
          <a:bodyPr wrap="square" rtlCol="0">
            <a:spAutoFit/>
          </a:bodyPr>
          <a:lstStyle/>
          <a:p>
            <a:pPr algn="ctr"/>
            <a:r>
              <a:rPr lang="en-US" sz="1600" dirty="0" smtClean="0">
                <a:solidFill>
                  <a:schemeClr val="accent1"/>
                </a:solidFill>
                <a:latin typeface="Smith&amp;NephewLF" panose="020F0500030000020004" pitchFamily="34" charset="0"/>
              </a:rPr>
              <a:t>Status indicator</a:t>
            </a:r>
          </a:p>
        </p:txBody>
      </p:sp>
      <p:pic>
        <p:nvPicPr>
          <p:cNvPr id="19" name="Picture 2" descr="C:\Users\lrkleigh\Documents\Projects\MURDOCH\MARKETING\Photography\Screens\Non-Connected\Alarms_Leak_Therapy Act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012" y="3789040"/>
            <a:ext cx="3249156" cy="1923695"/>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8769096" y="2918949"/>
            <a:ext cx="374904" cy="892800"/>
            <a:chOff x="8769096" y="2918949"/>
            <a:chExt cx="374904" cy="892800"/>
          </a:xfrm>
        </p:grpSpPr>
        <p:sp>
          <p:nvSpPr>
            <p:cNvPr id="21" name="Rectangle 20"/>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TextBox 21"/>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cxnSp>
        <p:nvCxnSpPr>
          <p:cNvPr id="23" name="Straight Connector 22"/>
          <p:cNvCxnSpPr/>
          <p:nvPr/>
        </p:nvCxnSpPr>
        <p:spPr>
          <a:xfrm flipV="1">
            <a:off x="4396377" y="2367557"/>
            <a:ext cx="1624871" cy="551391"/>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724128" y="3649379"/>
            <a:ext cx="1480708" cy="547241"/>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396377" y="5477582"/>
            <a:ext cx="2422124" cy="320543"/>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195736" y="5503174"/>
            <a:ext cx="712680" cy="374098"/>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0"/>
          </p:cNvCxnSpPr>
          <p:nvPr/>
        </p:nvCxnSpPr>
        <p:spPr>
          <a:xfrm flipV="1">
            <a:off x="5002987" y="5477582"/>
            <a:ext cx="578564" cy="351037"/>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367020" y="3149679"/>
            <a:ext cx="1365220" cy="990047"/>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367020" y="4432113"/>
            <a:ext cx="2153030" cy="614581"/>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995446" y="3648154"/>
            <a:ext cx="992378" cy="496598"/>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403648" y="4139726"/>
            <a:ext cx="1508994" cy="53287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276874" y="2589799"/>
            <a:ext cx="1215006" cy="1549927"/>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4062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3" name="Text Placeholder 2"/>
          <p:cNvSpPr>
            <a:spLocks noGrp="1"/>
          </p:cNvSpPr>
          <p:nvPr>
            <p:ph type="body" sz="quarter" idx="11"/>
          </p:nvPr>
        </p:nvSpPr>
        <p:spPr/>
        <p:txBody>
          <a:bodyPr/>
          <a:lstStyle/>
          <a:p>
            <a:r>
              <a:rPr lang="en-GB" dirty="0" smtClean="0"/>
              <a:t>All RENASYS</a:t>
            </a:r>
            <a:r>
              <a:rPr lang="en-GB" dirty="0" smtClean="0">
                <a:solidFill>
                  <a:schemeClr val="bg1">
                    <a:lumMod val="50000"/>
                  </a:schemeClr>
                </a:solidFill>
                <a:latin typeface="Smith&amp;NephewLF"/>
              </a:rPr>
              <a:t>™</a:t>
            </a:r>
            <a:r>
              <a:rPr lang="en-GB" dirty="0" smtClean="0"/>
              <a:t> TOUCH alarms are determined to be ‘Low Priority’ and require user awareness.</a:t>
            </a:r>
          </a:p>
          <a:p>
            <a:r>
              <a:rPr lang="en-GB" dirty="0"/>
              <a:t>The device stops delivering therapy in the occurrence of an Over Vacuum, High Vacuum, unattended Critical Battery, unattended Battery Failed or Device Failed alarm</a:t>
            </a:r>
            <a:r>
              <a:rPr lang="en-GB" dirty="0" smtClean="0"/>
              <a:t>.</a:t>
            </a:r>
          </a:p>
          <a:p>
            <a:r>
              <a:rPr lang="en-GB" dirty="0" smtClean="0">
                <a:solidFill>
                  <a:schemeClr val="bg2"/>
                </a:solidFill>
              </a:rPr>
              <a:t>Caution : Alarms are not intended to replace physical inspection and monitoring of the system. The patient, pump and wound dressing should be monitored regularly to ensure therapy is being delivered. </a:t>
            </a:r>
          </a:p>
          <a:p>
            <a:r>
              <a:rPr lang="en-GB" dirty="0" smtClean="0"/>
              <a:t>Some alarms allow the audible alarm to be paused for approx. 2 minutes. </a:t>
            </a:r>
          </a:p>
          <a:p>
            <a:r>
              <a:rPr lang="en-GB" dirty="0" smtClean="0"/>
              <a:t>When multiple alarms states are present, the pump will alternate between alarm screens every 5 seconds.</a:t>
            </a:r>
            <a:endParaRPr lang="en-US" dirty="0"/>
          </a:p>
        </p:txBody>
      </p:sp>
      <p:sp>
        <p:nvSpPr>
          <p:cNvPr id="4" name="Text Placeholder 3"/>
          <p:cNvSpPr>
            <a:spLocks noGrp="1"/>
          </p:cNvSpPr>
          <p:nvPr>
            <p:ph type="body" sz="quarter" idx="13"/>
          </p:nvPr>
        </p:nvSpPr>
        <p:spPr/>
        <p:txBody>
          <a:bodyPr/>
          <a:lstStyle/>
          <a:p>
            <a:r>
              <a:rPr lang="en-GB" dirty="0" smtClean="0"/>
              <a:t>Cautions</a:t>
            </a:r>
            <a:endParaRPr lang="en-US" dirty="0"/>
          </a:p>
        </p:txBody>
      </p:sp>
      <p:grpSp>
        <p:nvGrpSpPr>
          <p:cNvPr id="20" name="Group 19"/>
          <p:cNvGrpSpPr/>
          <p:nvPr/>
        </p:nvGrpSpPr>
        <p:grpSpPr>
          <a:xfrm>
            <a:off x="8769096" y="2918949"/>
            <a:ext cx="374904" cy="892800"/>
            <a:chOff x="8769096" y="2918949"/>
            <a:chExt cx="374904" cy="892800"/>
          </a:xfrm>
        </p:grpSpPr>
        <p:sp>
          <p:nvSpPr>
            <p:cNvPr id="21" name="Rectangle 20"/>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TextBox 21"/>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2187050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RENASYS</a:t>
            </a:r>
            <a:r>
              <a:rPr lang="en-GB" dirty="0" smtClean="0">
                <a:solidFill>
                  <a:srgbClr val="EF7D00"/>
                </a:solidFill>
                <a:latin typeface="Smith&amp;NephewLF"/>
              </a:rPr>
              <a:t>™</a:t>
            </a:r>
            <a:r>
              <a:rPr lang="en-GB" dirty="0" smtClean="0"/>
              <a:t> TOUCH overview</a:t>
            </a:r>
            <a:endParaRPr lang="en-US" dirty="0"/>
          </a:p>
        </p:txBody>
      </p:sp>
      <p:sp>
        <p:nvSpPr>
          <p:cNvPr id="4" name="Text Placeholder 3"/>
          <p:cNvSpPr>
            <a:spLocks noGrp="1"/>
          </p:cNvSpPr>
          <p:nvPr>
            <p:ph type="body" sz="quarter" idx="13"/>
          </p:nvPr>
        </p:nvSpPr>
        <p:spPr/>
        <p:txBody>
          <a:bodyPr/>
          <a:lstStyle/>
          <a:p>
            <a:r>
              <a:rPr lang="en-GB" dirty="0" smtClean="0"/>
              <a:t>Pump features</a:t>
            </a:r>
            <a:endParaRPr lang="en-US" dirty="0"/>
          </a:p>
        </p:txBody>
      </p:sp>
      <p:pic>
        <p:nvPicPr>
          <p:cNvPr id="5" name="Picture 6" descr="C:\Users\lrkleigh\Documents\Projects\MURDOCH\MARKETING\Photography\edited photos\Non-connected\device_300ml_front_clinician home continuous_transparent.t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88024" y="1954466"/>
            <a:ext cx="3953394" cy="428284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822294549"/>
              </p:ext>
            </p:extLst>
          </p:nvPr>
        </p:nvGraphicFramePr>
        <p:xfrm>
          <a:off x="755576" y="2132856"/>
          <a:ext cx="3608824" cy="4092760"/>
        </p:xfrm>
        <a:graphic>
          <a:graphicData uri="http://schemas.openxmlformats.org/drawingml/2006/table">
            <a:tbl>
              <a:tblPr firstRow="1" bandRow="1">
                <a:tableStyleId>{5C22544A-7EE6-4342-B048-85BDC9FD1C3A}</a:tableStyleId>
              </a:tblPr>
              <a:tblGrid>
                <a:gridCol w="1671479"/>
                <a:gridCol w="1937345"/>
              </a:tblGrid>
              <a:tr h="410804">
                <a:tc>
                  <a:txBody>
                    <a:bodyPr/>
                    <a:lstStyle/>
                    <a:p>
                      <a:pPr>
                        <a:lnSpc>
                          <a:spcPts val="1200"/>
                        </a:lnSpc>
                        <a:spcBef>
                          <a:spcPts val="700"/>
                        </a:spcBef>
                      </a:pPr>
                      <a:r>
                        <a:rPr lang="en-US" sz="1200" b="0" i="0" dirty="0" smtClean="0">
                          <a:solidFill>
                            <a:schemeClr val="accent2"/>
                          </a:solidFill>
                          <a:latin typeface="Smith&amp;NephewLF" charset="0"/>
                          <a:ea typeface="Smith&amp;NephewLF" charset="0"/>
                          <a:cs typeface="Smith&amp;NephewLF" charset="0"/>
                        </a:rPr>
                        <a:t>Pump dimensions</a:t>
                      </a:r>
                      <a:endParaRPr lang="en-US" sz="1200" b="0"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indent="0" algn="l" defTabSz="914400" rtl="0" eaLnBrk="1" fontAlgn="auto" latinLnBrk="0" hangingPunct="1">
                        <a:lnSpc>
                          <a:spcPts val="1200"/>
                        </a:lnSpc>
                        <a:spcBef>
                          <a:spcPts val="700"/>
                        </a:spcBef>
                        <a:spcAft>
                          <a:spcPts val="0"/>
                        </a:spcAft>
                        <a:buClrTx/>
                        <a:buSzTx/>
                        <a:buFontTx/>
                        <a:buNone/>
                        <a:tabLst/>
                        <a:defRPr/>
                      </a:pPr>
                      <a:r>
                        <a:rPr lang="en-GB" sz="1200" b="0" i="0" baseline="0" dirty="0" smtClean="0">
                          <a:solidFill>
                            <a:schemeClr val="accent1"/>
                          </a:solidFill>
                          <a:latin typeface="Smith&amp;NephewLF" charset="0"/>
                          <a:ea typeface="Smith&amp;NephewLF" charset="0"/>
                          <a:cs typeface="Smith&amp;NephewLF" charset="0"/>
                        </a:rPr>
                        <a:t>180 x 190 x 76mm with 300ml canister</a:t>
                      </a:r>
                      <a:endParaRPr lang="en-US" sz="1200" b="0" i="0" dirty="0" smtClean="0">
                        <a:solidFill>
                          <a:schemeClr val="accent1"/>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373232">
                <a:tc>
                  <a:txBody>
                    <a:bodyPr/>
                    <a:lstStyle/>
                    <a:p>
                      <a:pPr>
                        <a:lnSpc>
                          <a:spcPts val="1200"/>
                        </a:lnSpc>
                        <a:spcBef>
                          <a:spcPts val="700"/>
                        </a:spcBef>
                      </a:pPr>
                      <a:r>
                        <a:rPr lang="en-US" sz="1200" b="0" i="0" dirty="0" smtClean="0">
                          <a:solidFill>
                            <a:schemeClr val="accent2"/>
                          </a:solidFill>
                          <a:latin typeface="Smith&amp;NephewLF" charset="0"/>
                          <a:ea typeface="Smith&amp;NephewLF" charset="0"/>
                          <a:cs typeface="Smith&amp;NephewLF" charset="0"/>
                        </a:rPr>
                        <a:t>Weight </a:t>
                      </a:r>
                      <a:endParaRPr lang="en-US" sz="1200" b="0"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1"/>
                      </a:solidFill>
                      <a:prstDash val="sysDash"/>
                      <a:round/>
                      <a:headEnd type="none" w="med" len="med"/>
                      <a:tailEnd type="none" w="med" len="med"/>
                    </a:lnB>
                    <a:noFill/>
                  </a:tcPr>
                </a:tc>
                <a:tc>
                  <a:txBody>
                    <a:bodyPr/>
                    <a:lstStyle/>
                    <a:p>
                      <a:pPr>
                        <a:lnSpc>
                          <a:spcPts val="1200"/>
                        </a:lnSpc>
                        <a:spcBef>
                          <a:spcPts val="700"/>
                        </a:spcBef>
                      </a:pPr>
                      <a:r>
                        <a:rPr lang="en-US" sz="1200" b="0" i="0" dirty="0" smtClean="0">
                          <a:solidFill>
                            <a:schemeClr val="accent1"/>
                          </a:solidFill>
                          <a:latin typeface="Smith&amp;NephewLF" charset="0"/>
                          <a:ea typeface="Smith&amp;NephewLF" charset="0"/>
                          <a:cs typeface="Smith&amp;NephewLF" charset="0"/>
                        </a:rPr>
                        <a:t>1.1kg with 300ml canister</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1"/>
                      </a:solidFill>
                      <a:prstDash val="sysDash"/>
                      <a:round/>
                      <a:headEnd type="none" w="med" len="med"/>
                      <a:tailEnd type="none" w="med" len="med"/>
                    </a:lnB>
                    <a:noFill/>
                  </a:tcPr>
                </a:tc>
              </a:tr>
              <a:tr h="410804">
                <a:tc>
                  <a:txBody>
                    <a:bodyPr/>
                    <a:lstStyle/>
                    <a:p>
                      <a:pPr>
                        <a:lnSpc>
                          <a:spcPts val="1200"/>
                        </a:lnSpc>
                        <a:spcBef>
                          <a:spcPts val="700"/>
                        </a:spcBef>
                      </a:pPr>
                      <a:r>
                        <a:rPr lang="en-US" sz="1200" b="0" i="0" dirty="0" smtClean="0">
                          <a:solidFill>
                            <a:schemeClr val="accent2"/>
                          </a:solidFill>
                          <a:latin typeface="Smith&amp;NephewLF" charset="0"/>
                          <a:ea typeface="Smith&amp;NephewLF" charset="0"/>
                          <a:cs typeface="Smith&amp;NephewLF" charset="0"/>
                        </a:rPr>
                        <a:t>Canisters</a:t>
                      </a:r>
                      <a:endParaRPr lang="en-US" sz="1200" b="0"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175" cap="flat" cmpd="sng" algn="ctr">
                      <a:solidFill>
                        <a:schemeClr val="accent1"/>
                      </a:solidFill>
                      <a:prstDash val="sysDash"/>
                      <a:round/>
                      <a:headEnd type="none" w="med" len="med"/>
                      <a:tailEnd type="none" w="med" len="med"/>
                    </a:lnT>
                    <a:lnB w="3175" cap="flat" cmpd="sng" algn="ctr">
                      <a:solidFill>
                        <a:schemeClr val="accent1"/>
                      </a:solidFill>
                      <a:prstDash val="sysDash"/>
                      <a:round/>
                      <a:headEnd type="none" w="med" len="med"/>
                      <a:tailEnd type="none" w="med" len="med"/>
                    </a:lnB>
                    <a:noFill/>
                  </a:tcPr>
                </a:tc>
                <a:tc>
                  <a:txBody>
                    <a:bodyPr/>
                    <a:lstStyle/>
                    <a:p>
                      <a:pPr>
                        <a:lnSpc>
                          <a:spcPts val="1200"/>
                        </a:lnSpc>
                        <a:spcBef>
                          <a:spcPts val="700"/>
                        </a:spcBef>
                      </a:pPr>
                      <a:r>
                        <a:rPr lang="en-US" sz="1200" b="0" i="0" dirty="0" smtClean="0">
                          <a:solidFill>
                            <a:schemeClr val="accent1"/>
                          </a:solidFill>
                          <a:latin typeface="Smith&amp;NephewLF" charset="0"/>
                          <a:ea typeface="Smith&amp;NephewLF" charset="0"/>
                          <a:cs typeface="Smith&amp;NephewLF" charset="0"/>
                        </a:rPr>
                        <a:t>300ml or 800ml</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175" cap="flat" cmpd="sng" algn="ctr">
                      <a:solidFill>
                        <a:schemeClr val="accent1"/>
                      </a:solidFill>
                      <a:prstDash val="sysDash"/>
                      <a:round/>
                      <a:headEnd type="none" w="med" len="med"/>
                      <a:tailEnd type="none" w="med" len="med"/>
                    </a:lnT>
                    <a:lnB w="3175" cap="flat" cmpd="sng" algn="ctr">
                      <a:solidFill>
                        <a:schemeClr val="accent1"/>
                      </a:solidFill>
                      <a:prstDash val="sysDash"/>
                      <a:round/>
                      <a:headEnd type="none" w="med" len="med"/>
                      <a:tailEnd type="none" w="med" len="med"/>
                    </a:lnB>
                    <a:noFill/>
                  </a:tcPr>
                </a:tc>
              </a:tr>
              <a:tr h="410804">
                <a:tc>
                  <a:txBody>
                    <a:bodyPr/>
                    <a:lstStyle/>
                    <a:p>
                      <a:pPr>
                        <a:lnSpc>
                          <a:spcPts val="1200"/>
                        </a:lnSpc>
                        <a:spcBef>
                          <a:spcPts val="700"/>
                        </a:spcBef>
                      </a:pPr>
                      <a:r>
                        <a:rPr lang="en-US" sz="1200" b="0" i="0" dirty="0" smtClean="0">
                          <a:solidFill>
                            <a:schemeClr val="accent2"/>
                          </a:solidFill>
                          <a:latin typeface="Smith&amp;NephewLF" charset="0"/>
                          <a:ea typeface="Smith&amp;NephewLF" charset="0"/>
                          <a:cs typeface="Smith&amp;NephewLF" charset="0"/>
                        </a:rPr>
                        <a:t>Mode</a:t>
                      </a:r>
                      <a:r>
                        <a:rPr lang="en-US" sz="1200" b="0" i="0" baseline="0" dirty="0" smtClean="0">
                          <a:solidFill>
                            <a:schemeClr val="accent2"/>
                          </a:solidFill>
                          <a:latin typeface="Smith&amp;NephewLF" charset="0"/>
                          <a:ea typeface="Smith&amp;NephewLF" charset="0"/>
                          <a:cs typeface="Smith&amp;NephewLF" charset="0"/>
                        </a:rPr>
                        <a:t> of operation</a:t>
                      </a:r>
                      <a:endParaRPr lang="en-US" sz="1200" b="0"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175" cap="flat" cmpd="sng" algn="ctr">
                      <a:solidFill>
                        <a:schemeClr val="accent1"/>
                      </a:solidFill>
                      <a:prstDash val="sysDash"/>
                      <a:round/>
                      <a:headEnd type="none" w="med" len="med"/>
                      <a:tailEnd type="none" w="med" len="med"/>
                    </a:lnT>
                    <a:lnB w="3175" cap="flat" cmpd="sng" algn="ctr">
                      <a:solidFill>
                        <a:schemeClr val="accent1"/>
                      </a:solidFill>
                      <a:prstDash val="sysDash"/>
                      <a:round/>
                      <a:headEnd type="none" w="med" len="med"/>
                      <a:tailEnd type="none" w="med" len="med"/>
                    </a:lnB>
                    <a:noFill/>
                  </a:tcPr>
                </a:tc>
                <a:tc>
                  <a:txBody>
                    <a:bodyPr/>
                    <a:lstStyle/>
                    <a:p>
                      <a:pPr marL="0" marR="0" indent="0" algn="l" defTabSz="914400" rtl="0" eaLnBrk="1" fontAlgn="auto" latinLnBrk="0" hangingPunct="1">
                        <a:lnSpc>
                          <a:spcPts val="1200"/>
                        </a:lnSpc>
                        <a:spcBef>
                          <a:spcPts val="700"/>
                        </a:spcBef>
                        <a:spcAft>
                          <a:spcPts val="0"/>
                        </a:spcAft>
                        <a:buClrTx/>
                        <a:buSzTx/>
                        <a:buFontTx/>
                        <a:buNone/>
                        <a:tabLst/>
                        <a:defRPr/>
                      </a:pPr>
                      <a:r>
                        <a:rPr lang="en-US" sz="1200" b="0" i="0" dirty="0" smtClean="0">
                          <a:solidFill>
                            <a:schemeClr val="accent1"/>
                          </a:solidFill>
                          <a:latin typeface="Smith&amp;NephewLF" charset="0"/>
                          <a:ea typeface="Smith&amp;NephewLF" charset="0"/>
                          <a:cs typeface="Smith&amp;NephewLF" charset="0"/>
                        </a:rPr>
                        <a:t>Continuous/intermittent</a:t>
                      </a:r>
                      <a:r>
                        <a:rPr lang="en-US" sz="1200" b="0" i="0" baseline="0" dirty="0" smtClean="0">
                          <a:solidFill>
                            <a:schemeClr val="accent1"/>
                          </a:solidFill>
                          <a:latin typeface="Smith&amp;NephewLF" charset="0"/>
                          <a:ea typeface="Smith&amp;NephewLF" charset="0"/>
                          <a:cs typeface="Smith&amp;NephewLF" charset="0"/>
                        </a:rPr>
                        <a:t> / Adjustable intermittent</a:t>
                      </a:r>
                      <a:endParaRPr lang="en-US" sz="1200" b="0" i="0" dirty="0" smtClean="0">
                        <a:solidFill>
                          <a:schemeClr val="accent1"/>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175" cap="flat" cmpd="sng" algn="ctr">
                      <a:solidFill>
                        <a:schemeClr val="accent1"/>
                      </a:solidFill>
                      <a:prstDash val="sysDash"/>
                      <a:round/>
                      <a:headEnd type="none" w="med" len="med"/>
                      <a:tailEnd type="none" w="med" len="med"/>
                    </a:lnT>
                    <a:lnB w="3175" cap="flat" cmpd="sng" algn="ctr">
                      <a:solidFill>
                        <a:schemeClr val="accent1"/>
                      </a:solidFill>
                      <a:prstDash val="sysDash"/>
                      <a:round/>
                      <a:headEnd type="none" w="med" len="med"/>
                      <a:tailEnd type="none" w="med" len="med"/>
                    </a:lnB>
                    <a:noFill/>
                  </a:tcPr>
                </a:tc>
              </a:tr>
              <a:tr h="338572">
                <a:tc>
                  <a:txBody>
                    <a:bodyPr/>
                    <a:lstStyle/>
                    <a:p>
                      <a:pPr>
                        <a:lnSpc>
                          <a:spcPts val="1200"/>
                        </a:lnSpc>
                        <a:spcBef>
                          <a:spcPts val="700"/>
                        </a:spcBef>
                      </a:pPr>
                      <a:r>
                        <a:rPr lang="en-US" sz="1200" b="0" i="0" dirty="0" smtClean="0">
                          <a:solidFill>
                            <a:schemeClr val="accent2"/>
                          </a:solidFill>
                          <a:latin typeface="Smith&amp;NephewLF" charset="0"/>
                          <a:ea typeface="Smith&amp;NephewLF" charset="0"/>
                          <a:cs typeface="Smith&amp;NephewLF" charset="0"/>
                        </a:rPr>
                        <a:t>Vacuum range</a:t>
                      </a:r>
                      <a:endParaRPr lang="en-US" sz="1200" b="0"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175" cap="flat" cmpd="sng" algn="ctr">
                      <a:solidFill>
                        <a:schemeClr val="accent1"/>
                      </a:solidFill>
                      <a:prstDash val="sysDash"/>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200" b="0" i="0" dirty="0" smtClean="0">
                          <a:solidFill>
                            <a:schemeClr val="accent1"/>
                          </a:solidFill>
                          <a:latin typeface="Smith&amp;NephewLF" charset="0"/>
                          <a:ea typeface="Smith&amp;NephewLF" charset="0"/>
                          <a:cs typeface="Smith&amp;NephewLF" charset="0"/>
                        </a:rPr>
                        <a:t>-25 to -200mmHg</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175" cap="flat" cmpd="sng" algn="ctr">
                      <a:solidFill>
                        <a:schemeClr val="accent1"/>
                      </a:solidFill>
                      <a:prstDash val="sysDash"/>
                      <a:round/>
                      <a:headEnd type="none" w="med" len="med"/>
                      <a:tailEnd type="none" w="med" len="med"/>
                    </a:lnT>
                    <a:lnB w="6350" cap="flat" cmpd="sng" algn="ctr">
                      <a:solidFill>
                        <a:schemeClr val="accent1"/>
                      </a:solidFill>
                      <a:prstDash val="solid"/>
                      <a:round/>
                      <a:headEnd type="none" w="med" len="med"/>
                      <a:tailEnd type="none" w="med" len="med"/>
                    </a:lnB>
                    <a:noFill/>
                  </a:tcPr>
                </a:tc>
              </a:tr>
              <a:tr h="373232">
                <a:tc>
                  <a:txBody>
                    <a:bodyPr/>
                    <a:lstStyle/>
                    <a:p>
                      <a:pPr>
                        <a:lnSpc>
                          <a:spcPts val="1200"/>
                        </a:lnSpc>
                        <a:spcBef>
                          <a:spcPts val="700"/>
                        </a:spcBef>
                      </a:pPr>
                      <a:r>
                        <a:rPr lang="en-US" sz="1200" b="0" i="0" dirty="0" smtClean="0">
                          <a:solidFill>
                            <a:schemeClr val="accent2"/>
                          </a:solidFill>
                          <a:latin typeface="Smith&amp;NephewLF" charset="0"/>
                          <a:ea typeface="Smith&amp;NephewLF" charset="0"/>
                          <a:cs typeface="Smith&amp;NephewLF" charset="0"/>
                        </a:rPr>
                        <a:t>Indicators</a:t>
                      </a:r>
                      <a:endParaRPr lang="en-US" sz="1200" b="0"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GB" sz="1200" b="0" i="0" dirty="0" smtClean="0">
                          <a:solidFill>
                            <a:schemeClr val="accent1"/>
                          </a:solidFill>
                          <a:latin typeface="Smith&amp;NephewLF" charset="0"/>
                          <a:ea typeface="Smith&amp;NephewLF" charset="0"/>
                          <a:cs typeface="Smith&amp;NephewLF" charset="0"/>
                        </a:rPr>
                        <a:t>Vacuum,</a:t>
                      </a:r>
                      <a:r>
                        <a:rPr lang="en-GB" sz="1200" b="0" i="0" baseline="0" dirty="0" smtClean="0">
                          <a:solidFill>
                            <a:schemeClr val="accent1"/>
                          </a:solidFill>
                          <a:latin typeface="Smith&amp;NephewLF" charset="0"/>
                          <a:ea typeface="Smith&amp;NephewLF" charset="0"/>
                          <a:cs typeface="Smith&amp;NephewLF" charset="0"/>
                        </a:rPr>
                        <a:t> leak, blockage, battery, canister full, device failure, inactive, maintenance</a:t>
                      </a:r>
                      <a:endParaRPr lang="en-US" sz="1200" b="0" i="0" dirty="0" smtClean="0">
                        <a:solidFill>
                          <a:schemeClr val="accent1"/>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373232">
                <a:tc>
                  <a:txBody>
                    <a:bodyPr/>
                    <a:lstStyle/>
                    <a:p>
                      <a:pPr>
                        <a:lnSpc>
                          <a:spcPts val="1200"/>
                        </a:lnSpc>
                        <a:spcBef>
                          <a:spcPts val="700"/>
                        </a:spcBef>
                      </a:pPr>
                      <a:r>
                        <a:rPr lang="en-US" sz="1200" b="0" i="0" dirty="0" smtClean="0">
                          <a:solidFill>
                            <a:schemeClr val="accent2"/>
                          </a:solidFill>
                          <a:latin typeface="Smith&amp;NephewLF" charset="0"/>
                          <a:ea typeface="Smith&amp;NephewLF" charset="0"/>
                          <a:cs typeface="Smith&amp;NephewLF" charset="0"/>
                        </a:rPr>
                        <a:t>Power source</a:t>
                      </a:r>
                      <a:endParaRPr lang="en-US" sz="1200" b="0"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GB" sz="1200" b="0" i="0" dirty="0" smtClean="0">
                          <a:solidFill>
                            <a:schemeClr val="accent1"/>
                          </a:solidFill>
                          <a:latin typeface="Smith&amp;NephewLF" charset="0"/>
                          <a:ea typeface="Smith&amp;NephewLF" charset="0"/>
                          <a:cs typeface="Smith&amp;NephewLF" charset="0"/>
                        </a:rPr>
                        <a:t>Lithium</a:t>
                      </a:r>
                      <a:r>
                        <a:rPr lang="en-GB" sz="1200" b="0" i="0" baseline="0" dirty="0" smtClean="0">
                          <a:solidFill>
                            <a:schemeClr val="accent1"/>
                          </a:solidFill>
                          <a:latin typeface="Smith&amp;NephewLF" charset="0"/>
                          <a:ea typeface="Smith&amp;NephewLF" charset="0"/>
                          <a:cs typeface="Smith&amp;NephewLF" charset="0"/>
                        </a:rPr>
                        <a:t> ion rechargeable</a:t>
                      </a:r>
                      <a:endParaRPr lang="en-US" sz="1200" b="0" i="0" dirty="0" smtClean="0">
                        <a:solidFill>
                          <a:schemeClr val="accent1"/>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568805">
                <a:tc>
                  <a:txBody>
                    <a:bodyPr/>
                    <a:lstStyle/>
                    <a:p>
                      <a:pPr>
                        <a:lnSpc>
                          <a:spcPts val="1200"/>
                        </a:lnSpc>
                        <a:spcBef>
                          <a:spcPts val="700"/>
                        </a:spcBef>
                      </a:pPr>
                      <a:r>
                        <a:rPr lang="en-GB" sz="1200" b="0" i="0" dirty="0" smtClean="0">
                          <a:solidFill>
                            <a:schemeClr val="bg2"/>
                          </a:solidFill>
                          <a:latin typeface="Smith&amp;NephewLF" charset="0"/>
                          <a:ea typeface="Smith&amp;NephewLF" charset="0"/>
                          <a:cs typeface="Smith&amp;NephewLF" charset="0"/>
                        </a:rPr>
                        <a:t>Battery</a:t>
                      </a:r>
                      <a:r>
                        <a:rPr lang="en-GB" sz="1200" b="0" i="0" baseline="0" dirty="0" smtClean="0">
                          <a:solidFill>
                            <a:schemeClr val="bg2"/>
                          </a:solidFill>
                          <a:latin typeface="Smith&amp;NephewLF" charset="0"/>
                          <a:ea typeface="Smith&amp;NephewLF" charset="0"/>
                          <a:cs typeface="Smith&amp;NephewLF" charset="0"/>
                        </a:rPr>
                        <a:t> operation</a:t>
                      </a:r>
                      <a:endParaRPr lang="en-US" sz="1200" b="0" i="0" dirty="0">
                        <a:solidFill>
                          <a:schemeClr val="bg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GB" sz="1200" b="0" i="0" baseline="0" dirty="0" smtClean="0">
                          <a:solidFill>
                            <a:schemeClr val="accent1"/>
                          </a:solidFill>
                          <a:latin typeface="Smith&amp;NephewLF" charset="0"/>
                          <a:ea typeface="Smith&amp;NephewLF" charset="0"/>
                          <a:cs typeface="Smith&amp;NephewLF" charset="0"/>
                        </a:rPr>
                        <a:t>10-16 hours therapy when operating from -25mmHg to -120mmHg. 8 hours (therapy) at -200mmHg</a:t>
                      </a:r>
                      <a:endParaRPr lang="en-US" sz="1200" b="0" i="0" dirty="0" smtClean="0">
                        <a:solidFill>
                          <a:schemeClr val="accent1"/>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373232">
                <a:tc>
                  <a:txBody>
                    <a:bodyPr/>
                    <a:lstStyle/>
                    <a:p>
                      <a:pPr>
                        <a:lnSpc>
                          <a:spcPts val="1200"/>
                        </a:lnSpc>
                        <a:spcBef>
                          <a:spcPts val="700"/>
                        </a:spcBef>
                      </a:pPr>
                      <a:r>
                        <a:rPr lang="en-GB" sz="1200" b="0" i="0" dirty="0" smtClean="0">
                          <a:solidFill>
                            <a:schemeClr val="accent2"/>
                          </a:solidFill>
                          <a:latin typeface="Smith&amp;NephewLF" charset="0"/>
                          <a:ea typeface="Smith&amp;NephewLF" charset="0"/>
                          <a:cs typeface="Smith&amp;NephewLF" charset="0"/>
                        </a:rPr>
                        <a:t>Charging</a:t>
                      </a:r>
                      <a:r>
                        <a:rPr lang="en-GB" sz="1200" b="0" i="0" baseline="0" dirty="0" smtClean="0">
                          <a:solidFill>
                            <a:schemeClr val="accent2"/>
                          </a:solidFill>
                          <a:latin typeface="Smith&amp;NephewLF" charset="0"/>
                          <a:ea typeface="Smith&amp;NephewLF" charset="0"/>
                          <a:cs typeface="Smith&amp;NephewLF" charset="0"/>
                        </a:rPr>
                        <a:t> time</a:t>
                      </a:r>
                      <a:endParaRPr lang="en-US" sz="1200" b="0"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indent="0" algn="l" defTabSz="914400" rtl="0" eaLnBrk="1" fontAlgn="auto" latinLnBrk="0" hangingPunct="1">
                        <a:lnSpc>
                          <a:spcPts val="1200"/>
                        </a:lnSpc>
                        <a:spcBef>
                          <a:spcPts val="700"/>
                        </a:spcBef>
                        <a:spcAft>
                          <a:spcPts val="0"/>
                        </a:spcAft>
                        <a:buClrTx/>
                        <a:buSzTx/>
                        <a:buFontTx/>
                        <a:buNone/>
                        <a:tabLst/>
                        <a:defRPr/>
                      </a:pPr>
                      <a:r>
                        <a:rPr lang="en-GB" sz="1200" b="0" i="0" dirty="0" smtClean="0">
                          <a:solidFill>
                            <a:schemeClr val="accent1"/>
                          </a:solidFill>
                          <a:latin typeface="Smith&amp;NephewLF" charset="0"/>
                          <a:ea typeface="Smith&amp;NephewLF" charset="0"/>
                          <a:cs typeface="Smith&amp;NephewLF" charset="0"/>
                        </a:rPr>
                        <a:t>Up to 3 hours</a:t>
                      </a:r>
                      <a:endParaRPr lang="en-US" sz="1200" b="0" i="0" dirty="0" smtClean="0">
                        <a:solidFill>
                          <a:schemeClr val="accent1"/>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sp>
        <p:nvSpPr>
          <p:cNvPr id="8" name="Text Placeholder 7"/>
          <p:cNvSpPr>
            <a:spLocks noGrp="1"/>
          </p:cNvSpPr>
          <p:nvPr>
            <p:ph type="body" sz="quarter" idx="11"/>
          </p:nvPr>
        </p:nvSpPr>
        <p:spPr>
          <a:xfrm>
            <a:off x="539552" y="1299759"/>
            <a:ext cx="7416824" cy="4316400"/>
          </a:xfrm>
        </p:spPr>
        <p:txBody>
          <a:bodyPr/>
          <a:lstStyle/>
          <a:p>
            <a:pPr marL="0" indent="0">
              <a:buNone/>
            </a:pPr>
            <a:r>
              <a:rPr lang="en-GB" dirty="0" smtClean="0"/>
              <a:t>RENASYS TOUCH </a:t>
            </a:r>
            <a:r>
              <a:rPr lang="en-AU" dirty="0" smtClean="0"/>
              <a:t>combines </a:t>
            </a:r>
            <a:r>
              <a:rPr lang="en-AU" dirty="0"/>
              <a:t>an </a:t>
            </a:r>
            <a:r>
              <a:rPr lang="en-AU" dirty="0" smtClean="0"/>
              <a:t>intuitive</a:t>
            </a:r>
            <a:r>
              <a:rPr lang="en-AU" baseline="30000" dirty="0" smtClean="0"/>
              <a:t>1</a:t>
            </a:r>
            <a:r>
              <a:rPr lang="en-AU" dirty="0" smtClean="0"/>
              <a:t> </a:t>
            </a:r>
            <a:r>
              <a:rPr lang="en-AU" dirty="0"/>
              <a:t>design </a:t>
            </a:r>
            <a:r>
              <a:rPr lang="en-AU" dirty="0" smtClean="0"/>
              <a:t>with power </a:t>
            </a:r>
            <a:r>
              <a:rPr lang="en-AU" dirty="0"/>
              <a:t>and flexibility, facilitating </a:t>
            </a:r>
            <a:r>
              <a:rPr lang="en-AU" dirty="0" smtClean="0"/>
              <a:t> effective </a:t>
            </a:r>
            <a:r>
              <a:rPr lang="en-AU" dirty="0"/>
              <a:t>therapy whilst supporting individualised patient care from the hospital </a:t>
            </a:r>
            <a:r>
              <a:rPr lang="en-AU" dirty="0" smtClean="0"/>
              <a:t>to the home.</a:t>
            </a:r>
            <a:endParaRPr lang="en-US" dirty="0"/>
          </a:p>
          <a:p>
            <a:pPr marL="0" indent="0">
              <a:buNone/>
            </a:pPr>
            <a:endParaRPr lang="en-US" dirty="0"/>
          </a:p>
        </p:txBody>
      </p:sp>
      <p:grpSp>
        <p:nvGrpSpPr>
          <p:cNvPr id="9" name="Group 8"/>
          <p:cNvGrpSpPr/>
          <p:nvPr/>
        </p:nvGrpSpPr>
        <p:grpSpPr>
          <a:xfrm>
            <a:off x="8769096" y="2918949"/>
            <a:ext cx="374904" cy="892800"/>
            <a:chOff x="8769096" y="2918949"/>
            <a:chExt cx="374904" cy="892800"/>
          </a:xfrm>
        </p:grpSpPr>
        <p:sp>
          <p:nvSpPr>
            <p:cNvPr id="10" name="Rectangle 9"/>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27079356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4" name="Text Placeholder 3"/>
          <p:cNvSpPr>
            <a:spLocks noGrp="1"/>
          </p:cNvSpPr>
          <p:nvPr>
            <p:ph type="body" sz="quarter" idx="13"/>
          </p:nvPr>
        </p:nvSpPr>
        <p:spPr/>
        <p:txBody>
          <a:bodyPr/>
          <a:lstStyle/>
          <a:p>
            <a:r>
              <a:rPr lang="en-GB" dirty="0" smtClean="0"/>
              <a:t>Over vacuum alarm</a:t>
            </a:r>
            <a:endParaRPr lang="en-US" dirty="0"/>
          </a:p>
        </p:txBody>
      </p:sp>
      <p:sp>
        <p:nvSpPr>
          <p:cNvPr id="8" name="Content Placeholder 4"/>
          <p:cNvSpPr txBox="1">
            <a:spLocks/>
          </p:cNvSpPr>
          <p:nvPr/>
        </p:nvSpPr>
        <p:spPr>
          <a:xfrm>
            <a:off x="755576" y="4221088"/>
            <a:ext cx="8229600" cy="4754563"/>
          </a:xfrm>
          <a:prstGeom prst="rect">
            <a:avLst/>
          </a:prstGeom>
        </p:spPr>
        <p:txBody>
          <a:bodyPr vert="horz" lIns="0" tIns="0" rIns="0" bIns="0" rtlCol="0">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tx1"/>
                </a:solidFill>
                <a:latin typeface="Smith&amp;NephewLF" panose="020F0500030000020004" pitchFamily="34"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tx1"/>
                </a:solidFill>
                <a:latin typeface="Smith&amp;NephewLF" panose="020F0500030000020004" pitchFamily="34"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tx1"/>
                </a:solidFill>
                <a:latin typeface="Smith&amp;NephewLF" panose="020F0500030000020004" pitchFamily="34"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tx1"/>
                </a:solidFill>
                <a:latin typeface="Smith&amp;NephewLF" panose="020F0500030000020004" pitchFamily="34"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tx1"/>
                </a:solidFill>
                <a:latin typeface="Smith&amp;NephewLF" panose="020F0500030000020004" pitchFamily="34"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1200"/>
              </a:spcBef>
              <a:buFont typeface="Arial"/>
              <a:buNone/>
            </a:pPr>
            <a:endParaRPr lang="en-US" sz="2500" i="1" dirty="0" smtClean="0"/>
          </a:p>
        </p:txBody>
      </p:sp>
      <p:pic>
        <p:nvPicPr>
          <p:cNvPr id="9" name="Picture 3" descr="C:\Users\lrkleigh\Documents\Projects\MURDOCH\MARKETING\Photography\Screens\Non-Connected\Alarms_Over Vacuum_Therapy Of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467275"/>
            <a:ext cx="2766020" cy="1698029"/>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3033891343"/>
              </p:ext>
            </p:extLst>
          </p:nvPr>
        </p:nvGraphicFramePr>
        <p:xfrm>
          <a:off x="499395" y="1412776"/>
          <a:ext cx="8081724" cy="2790565"/>
        </p:xfrm>
        <a:graphic>
          <a:graphicData uri="http://schemas.openxmlformats.org/drawingml/2006/table">
            <a:tbl>
              <a:tblPr firstRow="1" bandRow="1">
                <a:tableStyleId>{5C22544A-7EE6-4342-B048-85BDC9FD1C3A}</a:tableStyleId>
              </a:tblPr>
              <a:tblGrid>
                <a:gridCol w="1398913"/>
                <a:gridCol w="1341690"/>
                <a:gridCol w="5341121"/>
              </a:tblGrid>
              <a:tr h="253994">
                <a:tc>
                  <a:txBody>
                    <a:bodyPr/>
                    <a:lstStyle/>
                    <a:p>
                      <a:pPr>
                        <a:lnSpc>
                          <a:spcPts val="1200"/>
                        </a:lnSpc>
                        <a:spcBef>
                          <a:spcPts val="700"/>
                        </a:spcBef>
                      </a:pPr>
                      <a:r>
                        <a:rPr lang="en-US" sz="1050" b="1" i="0" baseline="0" dirty="0" smtClean="0">
                          <a:solidFill>
                            <a:schemeClr val="bg2"/>
                          </a:solidFill>
                          <a:latin typeface="Smith&amp;NephewLF" panose="020F0500030000020004" pitchFamily="34" charset="0"/>
                          <a:ea typeface="Smith&amp;NephewLF" charset="0"/>
                          <a:cs typeface="Smith&amp;NephewLF" charset="0"/>
                        </a:rPr>
                        <a:t>Symptoms</a:t>
                      </a:r>
                      <a:endParaRPr lang="en-US" sz="1050" b="1" i="0" baseline="0" dirty="0">
                        <a:solidFill>
                          <a:schemeClr val="bg2"/>
                        </a:solidFill>
                        <a:latin typeface="Smith&amp;NephewLF" panose="020F0500030000020004" pitchFamily="34"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baseline="0" dirty="0" smtClean="0">
                          <a:solidFill>
                            <a:schemeClr val="bg2"/>
                          </a:solidFill>
                          <a:latin typeface="Smith&amp;NephewLF" panose="020F0500030000020004" pitchFamily="34" charset="0"/>
                          <a:ea typeface="Smith&amp;NephewLF" charset="0"/>
                          <a:cs typeface="Smith&amp;NephewLF" charset="0"/>
                        </a:rPr>
                        <a:t>Cause</a:t>
                      </a:r>
                      <a:endParaRPr lang="en-US" sz="1050" b="1" i="0" baseline="0" dirty="0">
                        <a:solidFill>
                          <a:schemeClr val="bg2"/>
                        </a:solidFill>
                        <a:latin typeface="Smith&amp;NephewLF" panose="020F0500030000020004" pitchFamily="34"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baseline="0" dirty="0" smtClean="0">
                          <a:solidFill>
                            <a:schemeClr val="bg2"/>
                          </a:solidFill>
                          <a:latin typeface="Smith&amp;NephewLF" panose="020F0500030000020004" pitchFamily="34" charset="0"/>
                          <a:ea typeface="Smith&amp;NephewLF" charset="0"/>
                          <a:cs typeface="Smith&amp;NephewLF" charset="0"/>
                        </a:rPr>
                        <a:t>Remedy</a:t>
                      </a:r>
                      <a:endParaRPr lang="en-US" sz="1050" b="1" i="0" baseline="0" dirty="0">
                        <a:solidFill>
                          <a:schemeClr val="bg2"/>
                        </a:solidFill>
                        <a:latin typeface="Smith&amp;NephewLF" panose="020F0500030000020004" pitchFamily="34"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598163">
                <a:tc>
                  <a:txBody>
                    <a:bodyPr/>
                    <a:lstStyle/>
                    <a:p>
                      <a:pPr>
                        <a:lnSpc>
                          <a:spcPts val="1200"/>
                        </a:lnSpc>
                        <a:spcBef>
                          <a:spcPts val="700"/>
                        </a:spcBef>
                      </a:pPr>
                      <a:r>
                        <a:rPr lang="en-GB" sz="1050" b="1" i="0" baseline="0" dirty="0" smtClean="0">
                          <a:solidFill>
                            <a:schemeClr val="accent1"/>
                          </a:solidFill>
                          <a:latin typeface="Smith&amp;NephewLF" panose="020F0500030000020004" pitchFamily="34" charset="0"/>
                          <a:ea typeface="Smith&amp;NephewLF" charset="0"/>
                          <a:cs typeface="Smith&amp;NephewLF" charset="0"/>
                        </a:rPr>
                        <a:t>Over vacuum a</a:t>
                      </a:r>
                      <a:r>
                        <a:rPr lang="en-GB" sz="1050" b="1" i="0" dirty="0" smtClean="0">
                          <a:solidFill>
                            <a:schemeClr val="accent1"/>
                          </a:solidFill>
                          <a:latin typeface="Smith&amp;NephewLF" panose="020F0500030000020004" pitchFamily="34" charset="0"/>
                          <a:ea typeface="Smith&amp;NephewLF" charset="0"/>
                          <a:cs typeface="Smith&amp;NephewLF" charset="0"/>
                        </a:rPr>
                        <a:t>larm</a:t>
                      </a:r>
                    </a:p>
                    <a:p>
                      <a:pPr marL="0" indent="0">
                        <a:spcBef>
                          <a:spcPts val="1200"/>
                        </a:spcBef>
                        <a:buFont typeface="Arial"/>
                        <a:buNone/>
                      </a:pPr>
                      <a:r>
                        <a:rPr lang="en-US" sz="1050" i="0" dirty="0" smtClean="0">
                          <a:solidFill>
                            <a:schemeClr val="tx1"/>
                          </a:solidFill>
                          <a:latin typeface="Smith&amp;NephewLF" panose="020F0500030000020004" pitchFamily="34" charset="0"/>
                        </a:rPr>
                        <a:t>Device stops delivering therapy.</a:t>
                      </a:r>
                    </a:p>
                    <a:p>
                      <a:pPr marL="0" indent="0">
                        <a:spcBef>
                          <a:spcPts val="1200"/>
                        </a:spcBef>
                        <a:buFont typeface="Arial"/>
                        <a:buNone/>
                      </a:pPr>
                      <a:r>
                        <a:rPr lang="en-GB" sz="1050" i="0" dirty="0" smtClean="0">
                          <a:solidFill>
                            <a:schemeClr val="tx1"/>
                          </a:solidFill>
                          <a:latin typeface="Smith&amp;NephewLF" panose="020F0500030000020004" pitchFamily="34" charset="0"/>
                        </a:rPr>
                        <a:t>Status indicator</a:t>
                      </a:r>
                      <a:r>
                        <a:rPr lang="en-GB" sz="1050" i="0" baseline="0" dirty="0" smtClean="0">
                          <a:solidFill>
                            <a:schemeClr val="tx1"/>
                          </a:solidFill>
                          <a:latin typeface="Smith&amp;NephewLF" panose="020F0500030000020004" pitchFamily="34" charset="0"/>
                        </a:rPr>
                        <a:t> illuminates yellow.</a:t>
                      </a:r>
                    </a:p>
                    <a:p>
                      <a:pPr marL="0" indent="0">
                        <a:spcBef>
                          <a:spcPts val="1200"/>
                        </a:spcBef>
                        <a:buFont typeface="Arial"/>
                        <a:buNone/>
                      </a:pPr>
                      <a:r>
                        <a:rPr lang="en-GB" sz="1050" i="0" baseline="0" dirty="0" smtClean="0">
                          <a:solidFill>
                            <a:schemeClr val="tx1"/>
                          </a:solidFill>
                          <a:latin typeface="Smith&amp;NephewLF" panose="020F0500030000020004" pitchFamily="34" charset="0"/>
                        </a:rPr>
                        <a:t>Audible alarm sounds every 20 seconds.</a:t>
                      </a:r>
                      <a:endParaRPr lang="en-US" sz="1050" i="0" dirty="0" smtClean="0">
                        <a:solidFill>
                          <a:schemeClr val="tx1"/>
                        </a:solidFill>
                        <a:latin typeface="Smith&amp;NephewLF" panose="020F0500030000020004" pitchFamily="34" charset="0"/>
                      </a:endParaRPr>
                    </a:p>
                    <a:p>
                      <a:pPr>
                        <a:spcBef>
                          <a:spcPts val="1200"/>
                        </a:spcBef>
                      </a:pPr>
                      <a:r>
                        <a:rPr lang="en-US" sz="1050" i="0" dirty="0" smtClean="0">
                          <a:solidFill>
                            <a:schemeClr val="tx1"/>
                          </a:solidFill>
                          <a:latin typeface="Smith&amp;NephewLF" panose="020F0500030000020004" pitchFamily="34" charset="0"/>
                        </a:rPr>
                        <a:t>Audible alarm cannot be paused.</a:t>
                      </a:r>
                    </a:p>
                    <a:p>
                      <a:pPr>
                        <a:lnSpc>
                          <a:spcPts val="1200"/>
                        </a:lnSpc>
                        <a:spcBef>
                          <a:spcPts val="700"/>
                        </a:spcBef>
                      </a:pPr>
                      <a:endParaRPr lang="en-GB" sz="1050" b="1" i="0" dirty="0" smtClean="0">
                        <a:solidFill>
                          <a:schemeClr val="accent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buFont typeface="Arial"/>
                        <a:buNone/>
                      </a:pPr>
                      <a:r>
                        <a:rPr lang="en-US" sz="1050" dirty="0" smtClean="0">
                          <a:solidFill>
                            <a:schemeClr val="tx1"/>
                          </a:solidFill>
                          <a:latin typeface="Smith&amp;NephewLF" panose="020F0500030000020004" pitchFamily="34" charset="0"/>
                        </a:rPr>
                        <a:t>The system has detected an excessively high vacuum (&gt;235mmHg), potentially due to device malfunction.</a:t>
                      </a:r>
                    </a:p>
                    <a:p>
                      <a:pPr marL="0" marR="0" indent="0" algn="l" defTabSz="914400" rtl="0" eaLnBrk="1" fontAlgn="auto" latinLnBrk="0" hangingPunct="1">
                        <a:lnSpc>
                          <a:spcPts val="1200"/>
                        </a:lnSpc>
                        <a:spcBef>
                          <a:spcPts val="700"/>
                        </a:spcBef>
                        <a:spcAft>
                          <a:spcPts val="0"/>
                        </a:spcAft>
                        <a:buClrTx/>
                        <a:buSzTx/>
                        <a:buFontTx/>
                        <a:buNone/>
                        <a:tabLst/>
                        <a:defRPr/>
                      </a:pP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457200" indent="-457200">
                        <a:lnSpc>
                          <a:spcPct val="90000"/>
                        </a:lnSpc>
                        <a:spcBef>
                          <a:spcPts val="1200"/>
                        </a:spcBef>
                        <a:buAutoNum type="arabicPeriod"/>
                      </a:pPr>
                      <a:r>
                        <a:rPr lang="en-US" sz="1050" dirty="0" smtClean="0">
                          <a:solidFill>
                            <a:schemeClr val="tx1"/>
                          </a:solidFill>
                          <a:latin typeface="Smith&amp;NephewLF" panose="020F0500030000020004" pitchFamily="34" charset="0"/>
                        </a:rPr>
                        <a:t>Power off and restart the device</a:t>
                      </a:r>
                    </a:p>
                    <a:p>
                      <a:pPr marL="457200" indent="-457200">
                        <a:lnSpc>
                          <a:spcPct val="90000"/>
                        </a:lnSpc>
                        <a:spcBef>
                          <a:spcPts val="1200"/>
                        </a:spcBef>
                        <a:buAutoNum type="arabicPeriod"/>
                      </a:pPr>
                      <a:r>
                        <a:rPr lang="en-US" sz="1050" dirty="0" smtClean="0">
                          <a:solidFill>
                            <a:schemeClr val="tx1"/>
                          </a:solidFill>
                          <a:latin typeface="Smith&amp;NephewLF" panose="020F0500030000020004" pitchFamily="34" charset="0"/>
                        </a:rPr>
                        <a:t>If the alarm recurs there is a potential malfunction of the device. Contact your Smith&amp; Nephew </a:t>
                      </a:r>
                      <a:r>
                        <a:rPr lang="en-US" sz="1050" dirty="0" err="1" smtClean="0">
                          <a:solidFill>
                            <a:schemeClr val="tx1"/>
                          </a:solidFill>
                          <a:latin typeface="Smith&amp;NephewLF" panose="020F0500030000020004" pitchFamily="34" charset="0"/>
                        </a:rPr>
                        <a:t>authorised</a:t>
                      </a:r>
                      <a:r>
                        <a:rPr lang="en-US" sz="1050" dirty="0" smtClean="0">
                          <a:solidFill>
                            <a:schemeClr val="tx1"/>
                          </a:solidFill>
                          <a:latin typeface="Smith&amp;NephewLF" panose="020F0500030000020004" pitchFamily="34" charset="0"/>
                        </a:rPr>
                        <a:t> representative </a:t>
                      </a: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grpSp>
        <p:nvGrpSpPr>
          <p:cNvPr id="7" name="Group 6"/>
          <p:cNvGrpSpPr/>
          <p:nvPr/>
        </p:nvGrpSpPr>
        <p:grpSpPr>
          <a:xfrm>
            <a:off x="8769096" y="2918949"/>
            <a:ext cx="374904" cy="892800"/>
            <a:chOff x="8769096" y="2918949"/>
            <a:chExt cx="374904" cy="892800"/>
          </a:xfrm>
        </p:grpSpPr>
        <p:sp>
          <p:nvSpPr>
            <p:cNvPr id="10" name="Rectangle 9"/>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3919466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4" name="Text Placeholder 3"/>
          <p:cNvSpPr>
            <a:spLocks noGrp="1"/>
          </p:cNvSpPr>
          <p:nvPr>
            <p:ph type="body" sz="quarter" idx="13"/>
          </p:nvPr>
        </p:nvSpPr>
        <p:spPr/>
        <p:txBody>
          <a:bodyPr/>
          <a:lstStyle/>
          <a:p>
            <a:r>
              <a:rPr lang="en-GB" dirty="0" smtClean="0"/>
              <a:t>High vacuum alarm</a:t>
            </a:r>
            <a:endParaRPr lang="en-US" dirty="0"/>
          </a:p>
        </p:txBody>
      </p:sp>
      <p:pic>
        <p:nvPicPr>
          <p:cNvPr id="5" name="Picture 2" descr="C:\Users\lrkleigh\Documents\Projects\MURDOCH\MARKETING\Photography\Screens\Non-Connected\Alarms_High Vacuum_Therapy Ac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293096"/>
            <a:ext cx="2755440" cy="169153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3611016833"/>
              </p:ext>
            </p:extLst>
          </p:nvPr>
        </p:nvGraphicFramePr>
        <p:xfrm>
          <a:off x="539552" y="1340768"/>
          <a:ext cx="8081724" cy="2790565"/>
        </p:xfrm>
        <a:graphic>
          <a:graphicData uri="http://schemas.openxmlformats.org/drawingml/2006/table">
            <a:tbl>
              <a:tblPr firstRow="1" bandRow="1">
                <a:tableStyleId>{5C22544A-7EE6-4342-B048-85BDC9FD1C3A}</a:tableStyleId>
              </a:tblPr>
              <a:tblGrid>
                <a:gridCol w="1398913"/>
                <a:gridCol w="1341690"/>
                <a:gridCol w="5341121"/>
              </a:tblGrid>
              <a:tr h="253994">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Symptoms</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Cause</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Remedy</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598163">
                <a:tc>
                  <a:txBody>
                    <a:bodyPr/>
                    <a:lstStyle/>
                    <a:p>
                      <a:pPr>
                        <a:lnSpc>
                          <a:spcPts val="1200"/>
                        </a:lnSpc>
                        <a:spcBef>
                          <a:spcPts val="700"/>
                        </a:spcBef>
                      </a:pPr>
                      <a:r>
                        <a:rPr lang="en-GB" sz="1050" b="1" i="0" baseline="0" dirty="0" smtClean="0">
                          <a:solidFill>
                            <a:schemeClr val="accent1"/>
                          </a:solidFill>
                          <a:latin typeface="Smith&amp;NephewLF" panose="020F0500030000020004" pitchFamily="34" charset="0"/>
                          <a:ea typeface="Smith&amp;NephewLF" charset="0"/>
                          <a:cs typeface="Smith&amp;NephewLF" charset="0"/>
                        </a:rPr>
                        <a:t>High vacuum a</a:t>
                      </a:r>
                      <a:r>
                        <a:rPr lang="en-GB" sz="1050" b="1" i="0" dirty="0" smtClean="0">
                          <a:solidFill>
                            <a:schemeClr val="accent1"/>
                          </a:solidFill>
                          <a:latin typeface="Smith&amp;NephewLF" panose="020F0500030000020004" pitchFamily="34" charset="0"/>
                          <a:ea typeface="Smith&amp;NephewLF" charset="0"/>
                          <a:cs typeface="Smith&amp;NephewLF" charset="0"/>
                        </a:rPr>
                        <a:t>larm</a:t>
                      </a:r>
                    </a:p>
                    <a:p>
                      <a:pPr marL="0" indent="0">
                        <a:spcBef>
                          <a:spcPts val="1200"/>
                        </a:spcBef>
                        <a:buFont typeface="Arial"/>
                        <a:buNone/>
                      </a:pPr>
                      <a:r>
                        <a:rPr lang="en-US" sz="1050" i="0" dirty="0" smtClean="0">
                          <a:solidFill>
                            <a:schemeClr val="tx1"/>
                          </a:solidFill>
                          <a:latin typeface="Smith&amp;NephewLF" panose="020F0500030000020004" pitchFamily="34" charset="0"/>
                        </a:rPr>
                        <a:t>Device stops delivering therapy.</a:t>
                      </a:r>
                    </a:p>
                    <a:p>
                      <a:pPr marL="0" indent="0">
                        <a:spcBef>
                          <a:spcPts val="1200"/>
                        </a:spcBef>
                        <a:buFont typeface="Arial"/>
                        <a:buNone/>
                      </a:pPr>
                      <a:r>
                        <a:rPr lang="en-GB" sz="1050" i="0" dirty="0" smtClean="0">
                          <a:solidFill>
                            <a:schemeClr val="tx1"/>
                          </a:solidFill>
                          <a:latin typeface="Smith&amp;NephewLF" panose="020F0500030000020004" pitchFamily="34" charset="0"/>
                        </a:rPr>
                        <a:t>Status indicator</a:t>
                      </a:r>
                      <a:r>
                        <a:rPr lang="en-GB" sz="1050" i="0" baseline="0" dirty="0" smtClean="0">
                          <a:solidFill>
                            <a:schemeClr val="tx1"/>
                          </a:solidFill>
                          <a:latin typeface="Smith&amp;NephewLF" panose="020F0500030000020004" pitchFamily="34" charset="0"/>
                        </a:rPr>
                        <a:t> illuminates yellow.</a:t>
                      </a:r>
                    </a:p>
                    <a:p>
                      <a:pPr marL="0" indent="0">
                        <a:spcBef>
                          <a:spcPts val="1200"/>
                        </a:spcBef>
                        <a:buFont typeface="Arial"/>
                        <a:buNone/>
                      </a:pPr>
                      <a:r>
                        <a:rPr lang="en-GB" sz="1050" i="0" baseline="0" dirty="0" smtClean="0">
                          <a:solidFill>
                            <a:schemeClr val="tx1"/>
                          </a:solidFill>
                          <a:latin typeface="Smith&amp;NephewLF" panose="020F0500030000020004" pitchFamily="34" charset="0"/>
                        </a:rPr>
                        <a:t>Audible alarm sounds every 20 seconds.</a:t>
                      </a:r>
                      <a:endParaRPr lang="en-US" sz="1050" i="0" dirty="0" smtClean="0">
                        <a:solidFill>
                          <a:schemeClr val="tx1"/>
                        </a:solidFill>
                        <a:latin typeface="Smith&amp;NephewLF" panose="020F0500030000020004" pitchFamily="34" charset="0"/>
                      </a:endParaRPr>
                    </a:p>
                    <a:p>
                      <a:pPr>
                        <a:spcBef>
                          <a:spcPts val="1200"/>
                        </a:spcBef>
                      </a:pPr>
                      <a:r>
                        <a:rPr lang="en-US" sz="1050" i="0" dirty="0" smtClean="0">
                          <a:solidFill>
                            <a:schemeClr val="tx1"/>
                          </a:solidFill>
                          <a:latin typeface="Smith&amp;NephewLF" panose="020F0500030000020004" pitchFamily="34" charset="0"/>
                        </a:rPr>
                        <a:t>Audible alarm cannot be paused.</a:t>
                      </a:r>
                    </a:p>
                    <a:p>
                      <a:pPr>
                        <a:lnSpc>
                          <a:spcPts val="1200"/>
                        </a:lnSpc>
                        <a:spcBef>
                          <a:spcPts val="700"/>
                        </a:spcBef>
                      </a:pPr>
                      <a:endParaRPr lang="en-GB" sz="1050" b="1" i="0" dirty="0" smtClean="0">
                        <a:solidFill>
                          <a:schemeClr val="accent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buFont typeface="Arial"/>
                        <a:buNone/>
                      </a:pPr>
                      <a:r>
                        <a:rPr lang="en-US" sz="1050" i="0" dirty="0" smtClean="0">
                          <a:solidFill>
                            <a:schemeClr val="tx1"/>
                          </a:solidFill>
                          <a:latin typeface="Smith&amp;NephewLF" panose="020F0500030000020004" pitchFamily="34" charset="0"/>
                        </a:rPr>
                        <a:t>The system has detected a high vacuum (&gt;15mmHg above the therapy set point), potentially due to device malfunction.</a:t>
                      </a:r>
                    </a:p>
                    <a:p>
                      <a:pPr marL="0" marR="0" indent="0" algn="l" defTabSz="914400" rtl="0" eaLnBrk="1" fontAlgn="auto" latinLnBrk="0" hangingPunct="1">
                        <a:lnSpc>
                          <a:spcPts val="1200"/>
                        </a:lnSpc>
                        <a:spcBef>
                          <a:spcPts val="700"/>
                        </a:spcBef>
                        <a:spcAft>
                          <a:spcPts val="0"/>
                        </a:spcAft>
                        <a:buClrTx/>
                        <a:buSzTx/>
                        <a:buFontTx/>
                        <a:buNone/>
                        <a:tabLst/>
                        <a:defRPr/>
                      </a:pP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457200" indent="-457200">
                        <a:lnSpc>
                          <a:spcPct val="90000"/>
                        </a:lnSpc>
                        <a:spcBef>
                          <a:spcPts val="1200"/>
                        </a:spcBef>
                        <a:buAutoNum type="arabicPeriod"/>
                      </a:pPr>
                      <a:r>
                        <a:rPr lang="en-US" sz="1050" i="0" dirty="0" smtClean="0">
                          <a:solidFill>
                            <a:schemeClr val="tx1"/>
                          </a:solidFill>
                          <a:latin typeface="Smith&amp;NephewLF" panose="020F0500030000020004" pitchFamily="34" charset="0"/>
                        </a:rPr>
                        <a:t>Power off and restart the device</a:t>
                      </a:r>
                    </a:p>
                    <a:p>
                      <a:pPr marL="457200" indent="-457200">
                        <a:lnSpc>
                          <a:spcPct val="90000"/>
                        </a:lnSpc>
                        <a:spcBef>
                          <a:spcPts val="1200"/>
                        </a:spcBef>
                        <a:buAutoNum type="arabicPeriod"/>
                      </a:pPr>
                      <a:r>
                        <a:rPr lang="en-US" sz="1050" i="0" dirty="0" smtClean="0">
                          <a:solidFill>
                            <a:schemeClr val="tx1"/>
                          </a:solidFill>
                          <a:latin typeface="Smith&amp;NephewLF" panose="020F0500030000020004" pitchFamily="34" charset="0"/>
                        </a:rPr>
                        <a:t>If the alarm recurs there is a potential malfunction of the device. Contact your Smith&amp; Nephew authorized representative </a:t>
                      </a: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grpSp>
        <p:nvGrpSpPr>
          <p:cNvPr id="6" name="Group 5"/>
          <p:cNvGrpSpPr/>
          <p:nvPr/>
        </p:nvGrpSpPr>
        <p:grpSpPr>
          <a:xfrm>
            <a:off x="8769096" y="2918949"/>
            <a:ext cx="374904" cy="892800"/>
            <a:chOff x="8769096" y="2918949"/>
            <a:chExt cx="374904" cy="892800"/>
          </a:xfrm>
        </p:grpSpPr>
        <p:sp>
          <p:nvSpPr>
            <p:cNvPr id="7" name="Rectangle 6"/>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18876148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4" name="Text Placeholder 3"/>
          <p:cNvSpPr>
            <a:spLocks noGrp="1"/>
          </p:cNvSpPr>
          <p:nvPr>
            <p:ph type="body" sz="quarter" idx="13"/>
          </p:nvPr>
        </p:nvSpPr>
        <p:spPr/>
        <p:txBody>
          <a:bodyPr/>
          <a:lstStyle/>
          <a:p>
            <a:r>
              <a:rPr lang="en-GB" dirty="0" smtClean="0"/>
              <a:t>Low vacuum alarm</a:t>
            </a:r>
            <a:endParaRPr lang="en-US" dirty="0"/>
          </a:p>
        </p:txBody>
      </p:sp>
      <p:sp>
        <p:nvSpPr>
          <p:cNvPr id="6" name="Content Placeholder 4"/>
          <p:cNvSpPr txBox="1">
            <a:spLocks/>
          </p:cNvSpPr>
          <p:nvPr/>
        </p:nvSpPr>
        <p:spPr>
          <a:xfrm>
            <a:off x="2339752" y="1124744"/>
            <a:ext cx="8229600" cy="4754563"/>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500" i="1" dirty="0" smtClean="0"/>
          </a:p>
        </p:txBody>
      </p:sp>
      <p:graphicFrame>
        <p:nvGraphicFramePr>
          <p:cNvPr id="7" name="Table 6"/>
          <p:cNvGraphicFramePr>
            <a:graphicFrameLocks noGrp="1"/>
          </p:cNvGraphicFramePr>
          <p:nvPr>
            <p:extLst>
              <p:ext uri="{D42A27DB-BD31-4B8C-83A1-F6EECF244321}">
                <p14:modId xmlns:p14="http://schemas.microsoft.com/office/powerpoint/2010/main" val="4281954276"/>
              </p:ext>
            </p:extLst>
          </p:nvPr>
        </p:nvGraphicFramePr>
        <p:xfrm>
          <a:off x="467544" y="1162808"/>
          <a:ext cx="8208912" cy="4771302"/>
        </p:xfrm>
        <a:graphic>
          <a:graphicData uri="http://schemas.openxmlformats.org/drawingml/2006/table">
            <a:tbl>
              <a:tblPr firstRow="1" bandRow="1">
                <a:tableStyleId>{5C22544A-7EE6-4342-B048-85BDC9FD1C3A}</a:tableStyleId>
              </a:tblPr>
              <a:tblGrid>
                <a:gridCol w="1254213"/>
                <a:gridCol w="1032882"/>
                <a:gridCol w="5921817"/>
              </a:tblGrid>
              <a:tr h="245022">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Symptoms</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Cause</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Remedy</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4181409">
                <a:tc>
                  <a:txBody>
                    <a:bodyPr/>
                    <a:lstStyle/>
                    <a:p>
                      <a:pPr>
                        <a:lnSpc>
                          <a:spcPts val="1200"/>
                        </a:lnSpc>
                        <a:spcBef>
                          <a:spcPts val="700"/>
                        </a:spcBef>
                      </a:pPr>
                      <a:r>
                        <a:rPr lang="en-GB" sz="1050" b="1" i="0" dirty="0" smtClean="0">
                          <a:solidFill>
                            <a:schemeClr val="accent1"/>
                          </a:solidFill>
                          <a:latin typeface="Smith&amp;NephewLF" charset="0"/>
                          <a:ea typeface="Smith&amp;NephewLF" charset="0"/>
                          <a:cs typeface="Smith&amp;NephewLF" charset="0"/>
                        </a:rPr>
                        <a:t>Low</a:t>
                      </a:r>
                      <a:r>
                        <a:rPr lang="en-GB" sz="1050" b="1" i="0" baseline="0" dirty="0" smtClean="0">
                          <a:solidFill>
                            <a:schemeClr val="accent1"/>
                          </a:solidFill>
                          <a:latin typeface="Smith&amp;NephewLF" charset="0"/>
                          <a:ea typeface="Smith&amp;NephewLF" charset="0"/>
                          <a:cs typeface="Smith&amp;NephewLF" charset="0"/>
                        </a:rPr>
                        <a:t> vacuum a</a:t>
                      </a:r>
                      <a:r>
                        <a:rPr lang="en-GB" sz="1050" b="1" i="0" dirty="0" smtClean="0">
                          <a:solidFill>
                            <a:schemeClr val="accent1"/>
                          </a:solidFill>
                          <a:latin typeface="Smith&amp;NephewLF" charset="0"/>
                          <a:ea typeface="Smith&amp;NephewLF" charset="0"/>
                          <a:cs typeface="Smith&amp;NephewLF" charset="0"/>
                        </a:rPr>
                        <a:t>larm</a:t>
                      </a:r>
                    </a:p>
                    <a:p>
                      <a:pPr marL="0" marR="0" indent="0" algn="l" defTabSz="914400" rtl="0" eaLnBrk="1" fontAlgn="auto" latinLnBrk="0" hangingPunct="1">
                        <a:lnSpc>
                          <a:spcPts val="1200"/>
                        </a:lnSpc>
                        <a:spcBef>
                          <a:spcPts val="700"/>
                        </a:spcBef>
                        <a:spcAft>
                          <a:spcPts val="0"/>
                        </a:spcAft>
                        <a:buClrTx/>
                        <a:buSzTx/>
                        <a:buFontTx/>
                        <a:buNone/>
                        <a:tabLst/>
                        <a:defRPr/>
                      </a:pPr>
                      <a:r>
                        <a:rPr lang="en-US" sz="1050" i="0" dirty="0" smtClean="0">
                          <a:solidFill>
                            <a:schemeClr val="tx1"/>
                          </a:solidFill>
                          <a:latin typeface="Smith&amp;NephewLF" panose="020F0500030000020004" pitchFamily="34" charset="0"/>
                        </a:rPr>
                        <a:t>The device continues to operate but may not provide prescribed therapy.</a:t>
                      </a:r>
                      <a:endParaRPr lang="en-US" sz="1050" b="0" i="0" dirty="0" smtClean="0">
                        <a:solidFill>
                          <a:schemeClr val="tx1"/>
                        </a:solidFill>
                        <a:latin typeface="Smith&amp;NephewLF" panose="020F0500030000020004" pitchFamily="34" charset="0"/>
                        <a:ea typeface="Smith&amp;NephewLF" charset="0"/>
                        <a:cs typeface="Smith&amp;NephewLF" charset="0"/>
                      </a:endParaRPr>
                    </a:p>
                    <a:p>
                      <a:pPr marL="0" indent="0">
                        <a:spcBef>
                          <a:spcPts val="1200"/>
                        </a:spcBef>
                        <a:buFont typeface="Arial"/>
                        <a:buNone/>
                      </a:pPr>
                      <a:r>
                        <a:rPr lang="en-GB" sz="1050" i="0" dirty="0" smtClean="0">
                          <a:solidFill>
                            <a:schemeClr val="tx1"/>
                          </a:solidFill>
                          <a:latin typeface="Smith&amp;NephewLF" panose="020F0500030000020004" pitchFamily="34" charset="0"/>
                        </a:rPr>
                        <a:t>Status indicator</a:t>
                      </a:r>
                      <a:r>
                        <a:rPr lang="en-GB" sz="1050" i="0" baseline="0" dirty="0" smtClean="0">
                          <a:solidFill>
                            <a:schemeClr val="tx1"/>
                          </a:solidFill>
                          <a:latin typeface="Smith&amp;NephewLF" panose="020F0500030000020004" pitchFamily="34" charset="0"/>
                        </a:rPr>
                        <a:t> illuminates yellow.</a:t>
                      </a:r>
                    </a:p>
                    <a:p>
                      <a:pPr marL="0" indent="0">
                        <a:spcBef>
                          <a:spcPts val="1200"/>
                        </a:spcBef>
                        <a:buFont typeface="Arial"/>
                        <a:buNone/>
                      </a:pPr>
                      <a:r>
                        <a:rPr lang="en-GB" sz="1050" i="0" baseline="0" dirty="0" smtClean="0">
                          <a:solidFill>
                            <a:schemeClr val="tx1"/>
                          </a:solidFill>
                          <a:latin typeface="Smith&amp;NephewLF" panose="020F0500030000020004" pitchFamily="34" charset="0"/>
                        </a:rPr>
                        <a:t>Audible alarm sounds every 20 seconds.</a:t>
                      </a:r>
                      <a:endParaRPr lang="en-US" sz="1050" i="0" dirty="0" smtClean="0">
                        <a:solidFill>
                          <a:schemeClr val="tx1"/>
                        </a:solidFill>
                        <a:latin typeface="Smith&amp;NephewLF" panose="020F0500030000020004" pitchFamily="34" charset="0"/>
                      </a:endParaRPr>
                    </a:p>
                    <a:p>
                      <a:pPr>
                        <a:spcBef>
                          <a:spcPts val="1200"/>
                        </a:spcBef>
                      </a:pPr>
                      <a:r>
                        <a:rPr lang="en-US" sz="1050" i="0" dirty="0" smtClean="0">
                          <a:solidFill>
                            <a:schemeClr val="tx1"/>
                          </a:solidFill>
                          <a:latin typeface="Smith&amp;NephewLF" panose="020F0500030000020004" pitchFamily="34" charset="0"/>
                        </a:rPr>
                        <a:t>Audible alarm may be paused for approx. 2 minutes by pressing the Pause Alarm icon on the screen.</a:t>
                      </a:r>
                    </a:p>
                    <a:p>
                      <a:pPr>
                        <a:lnSpc>
                          <a:spcPts val="1200"/>
                        </a:lnSpc>
                        <a:spcBef>
                          <a:spcPts val="700"/>
                        </a:spcBef>
                      </a:pPr>
                      <a:endParaRPr lang="en-GB" sz="1050" b="1" i="0" dirty="0" smtClean="0">
                        <a:solidFill>
                          <a:schemeClr val="accent1"/>
                        </a:solidFill>
                        <a:latin typeface="Smith&amp;NephewLF"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buNone/>
                      </a:pPr>
                      <a:r>
                        <a:rPr lang="en-US" sz="1050" i="0" dirty="0" smtClean="0">
                          <a:solidFill>
                            <a:schemeClr val="tx1"/>
                          </a:solidFill>
                          <a:latin typeface="Smith&amp;NephewLF" panose="020F0500030000020004" pitchFamily="34" charset="0"/>
                        </a:rPr>
                        <a:t>The vacuum level is lower than the therapy set point by &gt;15mmHg for longer than 60 seconds.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lvl="0" indent="0">
                        <a:spcBef>
                          <a:spcPts val="600"/>
                        </a:spcBef>
                        <a:buNone/>
                      </a:pPr>
                      <a:r>
                        <a:rPr lang="en-US" sz="1050" i="0" dirty="0" smtClean="0">
                          <a:solidFill>
                            <a:schemeClr val="tx1"/>
                          </a:solidFill>
                          <a:latin typeface="Smith&amp;NephewLF" panose="020F0500030000020004" pitchFamily="34" charset="0"/>
                        </a:rPr>
                        <a:t>Do not pause therapy or power Off the device while performing the following steps. Assess the device after each step. Continue to next step only if alarm remains unresolved.</a:t>
                      </a:r>
                    </a:p>
                    <a:p>
                      <a:pPr marL="285750" lvl="0" indent="-285750">
                        <a:spcBef>
                          <a:spcPts val="1200"/>
                        </a:spcBef>
                        <a:buFontTx/>
                        <a:buAutoNum type="arabicPeriod"/>
                      </a:pPr>
                      <a:r>
                        <a:rPr lang="en-US" sz="1050" i="0" dirty="0" smtClean="0">
                          <a:solidFill>
                            <a:schemeClr val="tx1"/>
                          </a:solidFill>
                          <a:latin typeface="Smith&amp;NephewLF" panose="020F0500030000020004" pitchFamily="34" charset="0"/>
                        </a:rPr>
                        <a:t>Check the wound dressing for air leaks. Look for loose or decompressed dressing appearance, listen for air movement around the dressing and feel for areas less compressed or cooler in temperature. Address any identified leaks with transparent film or adhesive gel patches. </a:t>
                      </a:r>
                    </a:p>
                    <a:p>
                      <a:pPr marL="285750" lvl="0" indent="-285750">
                        <a:spcBef>
                          <a:spcPts val="1200"/>
                        </a:spcBef>
                        <a:buFontTx/>
                        <a:buAutoNum type="arabicPeriod"/>
                      </a:pPr>
                      <a:r>
                        <a:rPr lang="en-US" sz="1050" i="0" dirty="0" smtClean="0">
                          <a:solidFill>
                            <a:schemeClr val="tx1"/>
                          </a:solidFill>
                          <a:latin typeface="Smith&amp;NephewLF" panose="020F0500030000020004" pitchFamily="34" charset="0"/>
                        </a:rPr>
                        <a:t>Ensure all connections are secure.</a:t>
                      </a:r>
                    </a:p>
                    <a:p>
                      <a:pPr marL="514350" lvl="1" indent="-228600">
                        <a:spcBef>
                          <a:spcPts val="600"/>
                        </a:spcBef>
                        <a:buFont typeface="Arial" panose="020B0604020202020204" pitchFamily="34" charset="0"/>
                        <a:buChar char="•"/>
                      </a:pPr>
                      <a:r>
                        <a:rPr lang="en-US" sz="1050" i="0" dirty="0" smtClean="0">
                          <a:solidFill>
                            <a:schemeClr val="tx1"/>
                          </a:solidFill>
                          <a:latin typeface="Smith&amp;NephewLF" panose="020F0500030000020004" pitchFamily="34" charset="0"/>
                        </a:rPr>
                        <a:t>Dressings and canister tubing quick click connectors.</a:t>
                      </a:r>
                    </a:p>
                    <a:p>
                      <a:pPr marL="514350" lvl="1" indent="-228600">
                        <a:spcBef>
                          <a:spcPts val="600"/>
                        </a:spcBef>
                        <a:buFont typeface="Arial" panose="020B0604020202020204" pitchFamily="34" charset="0"/>
                        <a:buChar char="•"/>
                      </a:pPr>
                      <a:r>
                        <a:rPr lang="en-US" sz="1050" i="0" dirty="0" smtClean="0">
                          <a:solidFill>
                            <a:schemeClr val="tx1"/>
                          </a:solidFill>
                          <a:latin typeface="Smith&amp;NephewLF" panose="020F0500030000020004" pitchFamily="34" charset="0"/>
                        </a:rPr>
                        <a:t>Y-connector quick click connectors, if applicable.</a:t>
                      </a:r>
                    </a:p>
                    <a:p>
                      <a:pPr marL="285750" lvl="0" indent="-285750">
                        <a:spcBef>
                          <a:spcPts val="1200"/>
                        </a:spcBef>
                        <a:buFontTx/>
                        <a:buAutoNum type="arabicPeriod"/>
                      </a:pPr>
                      <a:r>
                        <a:rPr lang="en-US" sz="1050" i="0" dirty="0" smtClean="0">
                          <a:solidFill>
                            <a:schemeClr val="tx1"/>
                          </a:solidFill>
                          <a:latin typeface="Smith&amp;NephewLF" panose="020F0500030000020004" pitchFamily="34" charset="0"/>
                        </a:rPr>
                        <a:t>Disconnect the canister from the dressing tubing by applying pressure to the canister tubing quick click connector and gently pulling the connectors apart. Close the tethered caps of both connectors.</a:t>
                      </a:r>
                    </a:p>
                    <a:p>
                      <a:pPr marL="514350" lvl="1" indent="-228600">
                        <a:spcBef>
                          <a:spcPts val="600"/>
                        </a:spcBef>
                        <a:buFont typeface="Arial" panose="020B0604020202020204" pitchFamily="34" charset="0"/>
                        <a:buChar char="•"/>
                      </a:pPr>
                      <a:r>
                        <a:rPr lang="en-US" sz="1050" i="0" spc="-10" dirty="0" smtClean="0">
                          <a:solidFill>
                            <a:schemeClr val="tx1"/>
                          </a:solidFill>
                          <a:latin typeface="Smith&amp;NephewLF" panose="020F0500030000020004" pitchFamily="34" charset="0"/>
                        </a:rPr>
                        <a:t>If the alarm continues, a leak exists within the canister or at the canister to device connection. Replace the canister. Refer to "Removing/changing canister" section of manual for more details. Contact your Smith &amp; Nephew authorized representative if the alarm continues after restarting therapy.</a:t>
                      </a:r>
                    </a:p>
                    <a:p>
                      <a:pPr marL="514350" lvl="1" indent="-228600">
                        <a:spcBef>
                          <a:spcPts val="600"/>
                        </a:spcBef>
                        <a:buFont typeface="Arial" panose="020B0604020202020204" pitchFamily="34" charset="0"/>
                        <a:buChar char="•"/>
                      </a:pPr>
                      <a:r>
                        <a:rPr lang="en-US" sz="1050" i="0" dirty="0" smtClean="0">
                          <a:solidFill>
                            <a:schemeClr val="tx1"/>
                          </a:solidFill>
                          <a:latin typeface="Smith&amp;NephewLF" panose="020F0500030000020004" pitchFamily="34" charset="0"/>
                        </a:rPr>
                        <a:t>If the alarm resolves, a leak exists within the wound dressing or tubing. Reassess and replace as needed.</a:t>
                      </a:r>
                    </a:p>
                    <a:p>
                      <a:pPr marL="57150" indent="0">
                        <a:spcBef>
                          <a:spcPts val="600"/>
                        </a:spcBef>
                        <a:buNone/>
                      </a:pPr>
                      <a:r>
                        <a:rPr lang="en-US" sz="1050" i="0" dirty="0" smtClean="0">
                          <a:solidFill>
                            <a:schemeClr val="tx1"/>
                          </a:solidFill>
                          <a:latin typeface="Smith&amp;NephewLF" panose="020F0500030000020004" pitchFamily="34" charset="0"/>
                        </a:rPr>
                        <a:t>Note: If Low Vacuum alarm is due to a </a:t>
                      </a:r>
                      <a:br>
                        <a:rPr lang="en-US" sz="1050" i="0" dirty="0" smtClean="0">
                          <a:solidFill>
                            <a:schemeClr val="tx1"/>
                          </a:solidFill>
                          <a:latin typeface="Smith&amp;NephewLF" panose="020F0500030000020004" pitchFamily="34" charset="0"/>
                        </a:rPr>
                      </a:br>
                      <a:r>
                        <a:rPr lang="en-US" sz="1050" i="0" dirty="0" smtClean="0">
                          <a:solidFill>
                            <a:schemeClr val="tx1"/>
                          </a:solidFill>
                          <a:latin typeface="Smith&amp;NephewLF" panose="020F0500030000020004" pitchFamily="34" charset="0"/>
                        </a:rPr>
                        <a:t>leak in system, the Leak alarm may also </a:t>
                      </a:r>
                      <a:br>
                        <a:rPr lang="en-US" sz="1050" i="0" dirty="0" smtClean="0">
                          <a:solidFill>
                            <a:schemeClr val="tx1"/>
                          </a:solidFill>
                          <a:latin typeface="Smith&amp;NephewLF" panose="020F0500030000020004" pitchFamily="34" charset="0"/>
                        </a:rPr>
                      </a:br>
                      <a:r>
                        <a:rPr lang="en-US" sz="1050" i="0" dirty="0" smtClean="0">
                          <a:solidFill>
                            <a:schemeClr val="tx1"/>
                          </a:solidFill>
                          <a:latin typeface="Smith&amp;NephewLF" panose="020F0500030000020004" pitchFamily="34" charset="0"/>
                        </a:rPr>
                        <a:t>be triggered while the Low Vacuum alarm </a:t>
                      </a:r>
                      <a:br>
                        <a:rPr lang="en-US" sz="1050" i="0" dirty="0" smtClean="0">
                          <a:solidFill>
                            <a:schemeClr val="tx1"/>
                          </a:solidFill>
                          <a:latin typeface="Smith&amp;NephewLF" panose="020F0500030000020004" pitchFamily="34" charset="0"/>
                        </a:rPr>
                      </a:br>
                      <a:r>
                        <a:rPr lang="en-US" sz="1050" i="0" dirty="0" smtClean="0">
                          <a:solidFill>
                            <a:schemeClr val="tx1"/>
                          </a:solidFill>
                          <a:latin typeface="Smith&amp;NephewLF" panose="020F0500030000020004" pitchFamily="34" charset="0"/>
                        </a:rPr>
                        <a:t>is active.</a:t>
                      </a:r>
                    </a:p>
                    <a:p>
                      <a:pPr marL="228600" indent="-228600">
                        <a:spcBef>
                          <a:spcPts val="600"/>
                        </a:spcBef>
                        <a:buFont typeface="+mj-lt"/>
                        <a:buAutoNum type="arabicPeriod"/>
                      </a:pP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grpSp>
        <p:nvGrpSpPr>
          <p:cNvPr id="8" name="Group 7"/>
          <p:cNvGrpSpPr/>
          <p:nvPr/>
        </p:nvGrpSpPr>
        <p:grpSpPr>
          <a:xfrm>
            <a:off x="8769096" y="2918949"/>
            <a:ext cx="374904" cy="892800"/>
            <a:chOff x="8769096" y="2918949"/>
            <a:chExt cx="374904" cy="892800"/>
          </a:xfrm>
        </p:grpSpPr>
        <p:sp>
          <p:nvSpPr>
            <p:cNvPr id="9" name="Rectangle 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pic>
        <p:nvPicPr>
          <p:cNvPr id="5" name="Picture 2" descr="C:\Users\lrkleigh\Documents\Projects\MURDOCH\MARKETING\Photography\Screens\Non-Connected\Alarms_Low Vacuum_Therapy Ac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2545" y="4900874"/>
            <a:ext cx="2384360" cy="1463732"/>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9057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4" name="Text Placeholder 3"/>
          <p:cNvSpPr>
            <a:spLocks noGrp="1"/>
          </p:cNvSpPr>
          <p:nvPr>
            <p:ph type="body" sz="quarter" idx="13"/>
          </p:nvPr>
        </p:nvSpPr>
        <p:spPr/>
        <p:txBody>
          <a:bodyPr/>
          <a:lstStyle/>
          <a:p>
            <a:r>
              <a:rPr lang="en-GB" dirty="0" smtClean="0"/>
              <a:t>Leak alarm</a:t>
            </a:r>
            <a:endParaRPr lang="en-US" dirty="0"/>
          </a:p>
        </p:txBody>
      </p:sp>
      <p:sp>
        <p:nvSpPr>
          <p:cNvPr id="6" name="Content Placeholder 4"/>
          <p:cNvSpPr txBox="1">
            <a:spLocks/>
          </p:cNvSpPr>
          <p:nvPr/>
        </p:nvSpPr>
        <p:spPr>
          <a:xfrm>
            <a:off x="2313823" y="1124744"/>
            <a:ext cx="8229600" cy="4754563"/>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500" i="1" dirty="0" smtClean="0"/>
          </a:p>
        </p:txBody>
      </p:sp>
      <p:graphicFrame>
        <p:nvGraphicFramePr>
          <p:cNvPr id="7" name="Table 6"/>
          <p:cNvGraphicFramePr>
            <a:graphicFrameLocks noGrp="1"/>
          </p:cNvGraphicFramePr>
          <p:nvPr>
            <p:extLst>
              <p:ext uri="{D42A27DB-BD31-4B8C-83A1-F6EECF244321}">
                <p14:modId xmlns:p14="http://schemas.microsoft.com/office/powerpoint/2010/main" val="783183136"/>
              </p:ext>
            </p:extLst>
          </p:nvPr>
        </p:nvGraphicFramePr>
        <p:xfrm>
          <a:off x="467544" y="1162808"/>
          <a:ext cx="8208912" cy="4426431"/>
        </p:xfrm>
        <a:graphic>
          <a:graphicData uri="http://schemas.openxmlformats.org/drawingml/2006/table">
            <a:tbl>
              <a:tblPr firstRow="1" bandRow="1">
                <a:tableStyleId>{5C22544A-7EE6-4342-B048-85BDC9FD1C3A}</a:tableStyleId>
              </a:tblPr>
              <a:tblGrid>
                <a:gridCol w="1254213"/>
                <a:gridCol w="1032882"/>
                <a:gridCol w="5921817"/>
              </a:tblGrid>
              <a:tr h="245022">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Symptoms</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Cause</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Remedy</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4181409">
                <a:tc>
                  <a:txBody>
                    <a:bodyPr/>
                    <a:lstStyle/>
                    <a:p>
                      <a:pPr>
                        <a:lnSpc>
                          <a:spcPts val="1200"/>
                        </a:lnSpc>
                        <a:spcBef>
                          <a:spcPts val="700"/>
                        </a:spcBef>
                      </a:pPr>
                      <a:r>
                        <a:rPr lang="en-GB" sz="1050" b="1" i="0" dirty="0" smtClean="0">
                          <a:solidFill>
                            <a:schemeClr val="accent1"/>
                          </a:solidFill>
                          <a:latin typeface="Smith&amp;NephewLF" charset="0"/>
                          <a:ea typeface="Smith&amp;NephewLF" charset="0"/>
                          <a:cs typeface="Smith&amp;NephewLF" charset="0"/>
                        </a:rPr>
                        <a:t>Leak</a:t>
                      </a:r>
                      <a:r>
                        <a:rPr lang="en-GB" sz="1050" b="1" i="0" baseline="0" dirty="0" smtClean="0">
                          <a:solidFill>
                            <a:schemeClr val="accent1"/>
                          </a:solidFill>
                          <a:latin typeface="Smith&amp;NephewLF" charset="0"/>
                          <a:ea typeface="Smith&amp;NephewLF" charset="0"/>
                          <a:cs typeface="Smith&amp;NephewLF" charset="0"/>
                        </a:rPr>
                        <a:t> a</a:t>
                      </a:r>
                      <a:r>
                        <a:rPr lang="en-GB" sz="1050" b="1" i="0" dirty="0" smtClean="0">
                          <a:solidFill>
                            <a:schemeClr val="accent1"/>
                          </a:solidFill>
                          <a:latin typeface="Smith&amp;NephewLF" charset="0"/>
                          <a:ea typeface="Smith&amp;NephewLF" charset="0"/>
                          <a:cs typeface="Smith&amp;NephewLF" charset="0"/>
                        </a:rPr>
                        <a:t>larm</a:t>
                      </a:r>
                    </a:p>
                    <a:p>
                      <a:pPr marL="0" marR="0" indent="0" algn="l" defTabSz="914400" rtl="0" eaLnBrk="1" fontAlgn="auto" latinLnBrk="0" hangingPunct="1">
                        <a:lnSpc>
                          <a:spcPts val="1200"/>
                        </a:lnSpc>
                        <a:spcBef>
                          <a:spcPts val="700"/>
                        </a:spcBef>
                        <a:spcAft>
                          <a:spcPts val="0"/>
                        </a:spcAft>
                        <a:buClrTx/>
                        <a:buSzTx/>
                        <a:buFontTx/>
                        <a:buNone/>
                        <a:tabLst/>
                        <a:defRPr/>
                      </a:pPr>
                      <a:r>
                        <a:rPr lang="en-US" sz="1050" i="0" dirty="0" smtClean="0">
                          <a:solidFill>
                            <a:schemeClr val="tx1"/>
                          </a:solidFill>
                          <a:latin typeface="Smith&amp;NephewLF" panose="020F0500030000020004" pitchFamily="34" charset="0"/>
                        </a:rPr>
                        <a:t>The device continues to operate but may not provide prescribed therapy.</a:t>
                      </a:r>
                      <a:endParaRPr lang="en-US" sz="1050" b="0" i="0" dirty="0" smtClean="0">
                        <a:solidFill>
                          <a:schemeClr val="tx1"/>
                        </a:solidFill>
                        <a:latin typeface="Smith&amp;NephewLF" panose="020F0500030000020004" pitchFamily="34" charset="0"/>
                        <a:ea typeface="Smith&amp;NephewLF" charset="0"/>
                        <a:cs typeface="Smith&amp;NephewLF" charset="0"/>
                      </a:endParaRPr>
                    </a:p>
                    <a:p>
                      <a:pPr marL="0" indent="0">
                        <a:spcBef>
                          <a:spcPts val="1200"/>
                        </a:spcBef>
                        <a:buFont typeface="Arial"/>
                        <a:buNone/>
                      </a:pPr>
                      <a:r>
                        <a:rPr lang="en-GB" sz="1050" i="0" dirty="0" smtClean="0">
                          <a:solidFill>
                            <a:schemeClr val="tx1"/>
                          </a:solidFill>
                          <a:latin typeface="Smith&amp;NephewLF" panose="020F0500030000020004" pitchFamily="34" charset="0"/>
                        </a:rPr>
                        <a:t>Status indicator</a:t>
                      </a:r>
                      <a:r>
                        <a:rPr lang="en-GB" sz="1050" i="0" baseline="0" dirty="0" smtClean="0">
                          <a:solidFill>
                            <a:schemeClr val="tx1"/>
                          </a:solidFill>
                          <a:latin typeface="Smith&amp;NephewLF" panose="020F0500030000020004" pitchFamily="34" charset="0"/>
                        </a:rPr>
                        <a:t> illuminates yellow.</a:t>
                      </a:r>
                    </a:p>
                    <a:p>
                      <a:pPr marL="0" indent="0">
                        <a:spcBef>
                          <a:spcPts val="1200"/>
                        </a:spcBef>
                        <a:buFont typeface="Arial"/>
                        <a:buNone/>
                      </a:pPr>
                      <a:r>
                        <a:rPr lang="en-GB" sz="1050" i="0" baseline="0" dirty="0" smtClean="0">
                          <a:solidFill>
                            <a:schemeClr val="tx1"/>
                          </a:solidFill>
                          <a:latin typeface="Smith&amp;NephewLF" panose="020F0500030000020004" pitchFamily="34" charset="0"/>
                        </a:rPr>
                        <a:t>Audible alarm sounds every 20 seconds.</a:t>
                      </a:r>
                      <a:endParaRPr lang="en-US" sz="1050" i="0" dirty="0" smtClean="0">
                        <a:solidFill>
                          <a:schemeClr val="tx1"/>
                        </a:solidFill>
                        <a:latin typeface="Smith&amp;NephewLF" panose="020F0500030000020004" pitchFamily="34" charset="0"/>
                      </a:endParaRPr>
                    </a:p>
                    <a:p>
                      <a:pPr>
                        <a:spcBef>
                          <a:spcPts val="1200"/>
                        </a:spcBef>
                      </a:pPr>
                      <a:r>
                        <a:rPr lang="en-US" sz="1050" i="0" dirty="0" smtClean="0">
                          <a:solidFill>
                            <a:schemeClr val="tx1"/>
                          </a:solidFill>
                          <a:latin typeface="Smith&amp;NephewLF" panose="020F0500030000020004" pitchFamily="34" charset="0"/>
                        </a:rPr>
                        <a:t>Audible alarm may be paused for approx. 2 minutes by pressing the Pause Alarm icon on the screen.</a:t>
                      </a:r>
                    </a:p>
                    <a:p>
                      <a:pPr>
                        <a:lnSpc>
                          <a:spcPts val="1200"/>
                        </a:lnSpc>
                        <a:spcBef>
                          <a:spcPts val="700"/>
                        </a:spcBef>
                      </a:pPr>
                      <a:endParaRPr lang="en-GB" sz="1050" b="1" i="0" dirty="0" smtClean="0">
                        <a:solidFill>
                          <a:schemeClr val="accent1"/>
                        </a:solidFill>
                        <a:latin typeface="Smith&amp;NephewLF"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buNone/>
                      </a:pPr>
                      <a:r>
                        <a:rPr lang="en-US" sz="1050" i="0" dirty="0" smtClean="0">
                          <a:solidFill>
                            <a:schemeClr val="tx1"/>
                          </a:solidFill>
                          <a:latin typeface="Smith&amp;NephewLF" panose="020F0500030000020004" pitchFamily="34" charset="0"/>
                        </a:rPr>
                        <a:t>The system</a:t>
                      </a:r>
                      <a:r>
                        <a:rPr lang="en-US" sz="1050" i="0" baseline="0" dirty="0" smtClean="0">
                          <a:solidFill>
                            <a:schemeClr val="tx1"/>
                          </a:solidFill>
                          <a:latin typeface="Smith&amp;NephewLF" panose="020F0500030000020004" pitchFamily="34" charset="0"/>
                        </a:rPr>
                        <a:t> leak is greater than the allowable maximum leak threshold for &gt;45 </a:t>
                      </a:r>
                      <a:r>
                        <a:rPr lang="en-US" sz="1050" i="0" dirty="0" smtClean="0">
                          <a:solidFill>
                            <a:schemeClr val="tx1"/>
                          </a:solidFill>
                          <a:latin typeface="Smith&amp;NephewLF" panose="020F0500030000020004" pitchFamily="34" charset="0"/>
                        </a:rPr>
                        <a:t>seconds.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lvl="0" indent="0">
                        <a:spcBef>
                          <a:spcPts val="600"/>
                        </a:spcBef>
                        <a:buNone/>
                      </a:pPr>
                      <a:r>
                        <a:rPr lang="en-US" sz="1050" i="0" dirty="0" smtClean="0">
                          <a:solidFill>
                            <a:schemeClr val="tx1"/>
                          </a:solidFill>
                          <a:latin typeface="Smith&amp;NephewLF" panose="020F0500030000020004" pitchFamily="34" charset="0"/>
                        </a:rPr>
                        <a:t>Do not pause therapy or power Off the device while performing the following steps. Use</a:t>
                      </a:r>
                      <a:r>
                        <a:rPr lang="en-US" sz="1050" i="0" baseline="0" dirty="0" smtClean="0">
                          <a:solidFill>
                            <a:schemeClr val="tx1"/>
                          </a:solidFill>
                          <a:latin typeface="Smith&amp;NephewLF" panose="020F0500030000020004" pitchFamily="34" charset="0"/>
                        </a:rPr>
                        <a:t> the on-screen flow meter to help find out and correct source of the leak. A</a:t>
                      </a:r>
                      <a:r>
                        <a:rPr lang="en-US" sz="1050" i="0" dirty="0" smtClean="0">
                          <a:solidFill>
                            <a:schemeClr val="tx1"/>
                          </a:solidFill>
                          <a:latin typeface="Smith&amp;NephewLF" panose="020F0500030000020004" pitchFamily="34" charset="0"/>
                        </a:rPr>
                        <a:t>ssess the device after each step. Continue to next step only if alarm remains unresolved.</a:t>
                      </a:r>
                    </a:p>
                    <a:p>
                      <a:pPr marL="285750" lvl="0" indent="-285750">
                        <a:spcBef>
                          <a:spcPts val="1200"/>
                        </a:spcBef>
                        <a:buFontTx/>
                        <a:buAutoNum type="arabicPeriod"/>
                      </a:pPr>
                      <a:r>
                        <a:rPr lang="en-US" sz="1050" i="0" dirty="0" smtClean="0">
                          <a:solidFill>
                            <a:schemeClr val="tx1"/>
                          </a:solidFill>
                          <a:latin typeface="Smith&amp;NephewLF" panose="020F0500030000020004" pitchFamily="34" charset="0"/>
                        </a:rPr>
                        <a:t>Check the wound dressing for air leaks. Look for loose or decompressed dressing appearance, listen for air movement around the dressing and feel for areas less compressed or cooler in temperature. Address any identified leaks with transparent film or adhesive gel patches. </a:t>
                      </a:r>
                    </a:p>
                    <a:p>
                      <a:pPr marL="285750" lvl="0" indent="-285750">
                        <a:spcBef>
                          <a:spcPts val="1200"/>
                        </a:spcBef>
                        <a:buFontTx/>
                        <a:buAutoNum type="arabicPeriod"/>
                      </a:pPr>
                      <a:r>
                        <a:rPr lang="en-US" sz="1050" i="0" dirty="0" smtClean="0">
                          <a:solidFill>
                            <a:schemeClr val="tx1"/>
                          </a:solidFill>
                          <a:latin typeface="Smith&amp;NephewLF" panose="020F0500030000020004" pitchFamily="34" charset="0"/>
                        </a:rPr>
                        <a:t>Ensure all connections are secure.</a:t>
                      </a:r>
                    </a:p>
                    <a:p>
                      <a:pPr marL="514350" lvl="1" indent="-228600">
                        <a:spcBef>
                          <a:spcPts val="600"/>
                        </a:spcBef>
                        <a:buFont typeface="Arial" panose="020B0604020202020204" pitchFamily="34" charset="0"/>
                        <a:buChar char="•"/>
                      </a:pPr>
                      <a:r>
                        <a:rPr lang="en-US" sz="1050" i="0" dirty="0" smtClean="0">
                          <a:solidFill>
                            <a:schemeClr val="tx1"/>
                          </a:solidFill>
                          <a:latin typeface="Smith&amp;NephewLF" panose="020F0500030000020004" pitchFamily="34" charset="0"/>
                        </a:rPr>
                        <a:t>Dressings and canister tubing quick click connectors.</a:t>
                      </a:r>
                    </a:p>
                    <a:p>
                      <a:pPr marL="514350" lvl="1" indent="-228600">
                        <a:spcBef>
                          <a:spcPts val="600"/>
                        </a:spcBef>
                        <a:buFont typeface="Arial" panose="020B0604020202020204" pitchFamily="34" charset="0"/>
                        <a:buChar char="•"/>
                      </a:pPr>
                      <a:r>
                        <a:rPr lang="en-US" sz="1050" i="0" dirty="0" smtClean="0">
                          <a:solidFill>
                            <a:schemeClr val="tx1"/>
                          </a:solidFill>
                          <a:latin typeface="Smith&amp;NephewLF" panose="020F0500030000020004" pitchFamily="34" charset="0"/>
                        </a:rPr>
                        <a:t>Y-connector quick click connectors, if applicable.</a:t>
                      </a:r>
                    </a:p>
                    <a:p>
                      <a:pPr marL="285750" lvl="0" indent="-285750">
                        <a:spcBef>
                          <a:spcPts val="1200"/>
                        </a:spcBef>
                        <a:buFontTx/>
                        <a:buAutoNum type="arabicPeriod"/>
                      </a:pPr>
                      <a:r>
                        <a:rPr lang="en-US" sz="1050" i="0" dirty="0" smtClean="0">
                          <a:solidFill>
                            <a:schemeClr val="tx1"/>
                          </a:solidFill>
                          <a:latin typeface="Smith&amp;NephewLF" panose="020F0500030000020004" pitchFamily="34" charset="0"/>
                        </a:rPr>
                        <a:t>Disconnect the canister from the dressing tubing by applying pressure to the canister tubing quick click connector and gently pulling the connectors apart. Close the tethered caps of both connectors.</a:t>
                      </a:r>
                    </a:p>
                    <a:p>
                      <a:pPr marL="514350" lvl="1" indent="-228600">
                        <a:spcBef>
                          <a:spcPts val="600"/>
                        </a:spcBef>
                        <a:buFont typeface="Arial" panose="020B0604020202020204" pitchFamily="34" charset="0"/>
                        <a:buChar char="•"/>
                      </a:pPr>
                      <a:r>
                        <a:rPr lang="en-US" sz="1050" i="0" spc="-10" dirty="0" smtClean="0">
                          <a:solidFill>
                            <a:schemeClr val="tx1"/>
                          </a:solidFill>
                          <a:latin typeface="Smith&amp;NephewLF" panose="020F0500030000020004" pitchFamily="34" charset="0"/>
                        </a:rPr>
                        <a:t>If the alarm continues, a leak exists within the canister or at the canister to device connection. Replace the canister. Refer to "Removing/changing canister" section of manual for more details. Contact your Smith &amp; Nephew authorized representative if the alarm continues after restarting therapy.</a:t>
                      </a:r>
                    </a:p>
                    <a:p>
                      <a:pPr marL="514350" lvl="1" indent="-228600">
                        <a:spcBef>
                          <a:spcPts val="600"/>
                        </a:spcBef>
                        <a:buFont typeface="Arial" panose="020B0604020202020204" pitchFamily="34" charset="0"/>
                        <a:buChar char="•"/>
                      </a:pPr>
                      <a:r>
                        <a:rPr lang="en-US" sz="1050" i="0" dirty="0" smtClean="0">
                          <a:solidFill>
                            <a:schemeClr val="tx1"/>
                          </a:solidFill>
                          <a:latin typeface="Smith&amp;NephewLF" panose="020F0500030000020004" pitchFamily="34" charset="0"/>
                        </a:rPr>
                        <a:t>If the alarm resolves, a leak exists within the wound dressing or tubing. Reassess and replace as needed.</a:t>
                      </a:r>
                    </a:p>
                    <a:p>
                      <a:pPr marL="228600" indent="-228600">
                        <a:spcBef>
                          <a:spcPts val="600"/>
                        </a:spcBef>
                        <a:buFont typeface="+mj-lt"/>
                        <a:buAutoNum type="arabicPeriod"/>
                      </a:pP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grpSp>
        <p:nvGrpSpPr>
          <p:cNvPr id="8" name="Group 7"/>
          <p:cNvGrpSpPr/>
          <p:nvPr/>
        </p:nvGrpSpPr>
        <p:grpSpPr>
          <a:xfrm>
            <a:off x="8769096" y="2918949"/>
            <a:ext cx="374904" cy="892800"/>
            <a:chOff x="8769096" y="2918949"/>
            <a:chExt cx="374904" cy="892800"/>
          </a:xfrm>
        </p:grpSpPr>
        <p:sp>
          <p:nvSpPr>
            <p:cNvPr id="9" name="Rectangle 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73" t="7907" r="8088" b="7134"/>
          <a:stretch/>
        </p:blipFill>
        <p:spPr bwMode="auto">
          <a:xfrm>
            <a:off x="4499992" y="5035176"/>
            <a:ext cx="2448272" cy="141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9900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3" name="Text Placeholder 2"/>
          <p:cNvSpPr>
            <a:spLocks noGrp="1"/>
          </p:cNvSpPr>
          <p:nvPr>
            <p:ph type="body" sz="quarter" idx="11"/>
          </p:nvPr>
        </p:nvSpPr>
        <p:spPr/>
        <p:txBody>
          <a:bodyPr/>
          <a:lstStyle/>
          <a:p>
            <a:pPr marL="0" indent="0">
              <a:spcBef>
                <a:spcPts val="1200"/>
              </a:spcBef>
              <a:buNone/>
            </a:pPr>
            <a:r>
              <a:rPr lang="en-US" b="1" dirty="0">
                <a:solidFill>
                  <a:schemeClr val="bg2"/>
                </a:solidFill>
              </a:rPr>
              <a:t>Caution – lack of alarms: </a:t>
            </a:r>
            <a:r>
              <a:rPr lang="en-US" dirty="0"/>
              <a:t>When a significant air leak is present in system, the Leak alarm will assert. However, if a blockage is present within system it may prohibit detection of a significant leak by the device, resulting in no alarm assertion. Potential sources of a blockage include:</a:t>
            </a:r>
          </a:p>
          <a:p>
            <a:pPr marL="285750" indent="-285750">
              <a:spcBef>
                <a:spcPts val="1200"/>
              </a:spcBef>
            </a:pPr>
            <a:r>
              <a:rPr lang="en-US" dirty="0"/>
              <a:t>Physical occlusion in wound dressing (clot in filler, compacted gauze, high volume viscous fluid).</a:t>
            </a:r>
          </a:p>
          <a:p>
            <a:pPr marL="285750" indent="-285750">
              <a:spcBef>
                <a:spcPts val="1200"/>
              </a:spcBef>
            </a:pPr>
            <a:r>
              <a:rPr lang="en-US" dirty="0"/>
              <a:t>Physical occlusion in tubing (kink in canister tubing, clot in tubing).</a:t>
            </a:r>
          </a:p>
          <a:p>
            <a:pPr marL="285750" indent="-285750">
              <a:spcBef>
                <a:spcPts val="1200"/>
              </a:spcBef>
            </a:pPr>
            <a:r>
              <a:rPr lang="en-US" dirty="0"/>
              <a:t>Misaligned dressing opening to RENASYS™ Soft Port aperture. </a:t>
            </a:r>
            <a:endParaRPr lang="en-US" dirty="0" smtClean="0"/>
          </a:p>
          <a:p>
            <a:pPr marL="0" indent="0">
              <a:spcBef>
                <a:spcPts val="1200"/>
              </a:spcBef>
              <a:buNone/>
            </a:pPr>
            <a:endParaRPr lang="en-US" dirty="0" smtClean="0"/>
          </a:p>
          <a:p>
            <a:pPr marL="0" indent="0">
              <a:spcBef>
                <a:spcPts val="1200"/>
              </a:spcBef>
              <a:buNone/>
            </a:pPr>
            <a:r>
              <a:rPr lang="en-US" dirty="0" smtClean="0"/>
              <a:t>Check </a:t>
            </a:r>
            <a:r>
              <a:rPr lang="en-US" dirty="0"/>
              <a:t>dressing regularly to ensure therapy is being delivered.</a:t>
            </a:r>
          </a:p>
          <a:p>
            <a:endParaRPr lang="en-US" dirty="0"/>
          </a:p>
        </p:txBody>
      </p:sp>
      <p:sp>
        <p:nvSpPr>
          <p:cNvPr id="4" name="Text Placeholder 3"/>
          <p:cNvSpPr>
            <a:spLocks noGrp="1"/>
          </p:cNvSpPr>
          <p:nvPr>
            <p:ph type="body" sz="quarter" idx="13"/>
          </p:nvPr>
        </p:nvSpPr>
        <p:spPr/>
        <p:txBody>
          <a:bodyPr/>
          <a:lstStyle/>
          <a:p>
            <a:r>
              <a:rPr lang="en-GB" dirty="0" smtClean="0"/>
              <a:t>Leak – lack of alarms</a:t>
            </a:r>
            <a:endParaRPr lang="en-US" dirty="0"/>
          </a:p>
        </p:txBody>
      </p:sp>
      <p:grpSp>
        <p:nvGrpSpPr>
          <p:cNvPr id="5" name="Group 4"/>
          <p:cNvGrpSpPr/>
          <p:nvPr/>
        </p:nvGrpSpPr>
        <p:grpSpPr>
          <a:xfrm>
            <a:off x="8769096" y="2918949"/>
            <a:ext cx="374904" cy="892800"/>
            <a:chOff x="8769096" y="2918949"/>
            <a:chExt cx="374904" cy="892800"/>
          </a:xfrm>
        </p:grpSpPr>
        <p:sp>
          <p:nvSpPr>
            <p:cNvPr id="6" name="Rectangle 5"/>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12777664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4" name="Text Placeholder 3"/>
          <p:cNvSpPr>
            <a:spLocks noGrp="1"/>
          </p:cNvSpPr>
          <p:nvPr>
            <p:ph type="body" sz="quarter" idx="13"/>
          </p:nvPr>
        </p:nvSpPr>
        <p:spPr/>
        <p:txBody>
          <a:bodyPr/>
          <a:lstStyle/>
          <a:p>
            <a:r>
              <a:rPr lang="en-GB" dirty="0" smtClean="0"/>
              <a:t>Blockage</a:t>
            </a:r>
            <a:endParaRPr lang="en-US" dirty="0"/>
          </a:p>
        </p:txBody>
      </p:sp>
      <p:sp>
        <p:nvSpPr>
          <p:cNvPr id="5" name="Rectangle 4"/>
          <p:cNvSpPr/>
          <p:nvPr/>
        </p:nvSpPr>
        <p:spPr>
          <a:xfrm>
            <a:off x="2411760" y="4293096"/>
            <a:ext cx="4572000" cy="341632"/>
          </a:xfrm>
          <a:prstGeom prst="rect">
            <a:avLst/>
          </a:prstGeom>
        </p:spPr>
        <p:txBody>
          <a:bodyPr>
            <a:spAutoFit/>
          </a:bodyPr>
          <a:lstStyle/>
          <a:p>
            <a:pPr>
              <a:lnSpc>
                <a:spcPct val="90000"/>
              </a:lnSpc>
              <a:spcBef>
                <a:spcPts val="1200"/>
              </a:spcBef>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537929159"/>
              </p:ext>
            </p:extLst>
          </p:nvPr>
        </p:nvGraphicFramePr>
        <p:xfrm>
          <a:off x="539552" y="1268760"/>
          <a:ext cx="8081724" cy="3935978"/>
        </p:xfrm>
        <a:graphic>
          <a:graphicData uri="http://schemas.openxmlformats.org/drawingml/2006/table">
            <a:tbl>
              <a:tblPr firstRow="1" bandRow="1">
                <a:tableStyleId>{5C22544A-7EE6-4342-B048-85BDC9FD1C3A}</a:tableStyleId>
              </a:tblPr>
              <a:tblGrid>
                <a:gridCol w="1398913"/>
                <a:gridCol w="1341690"/>
                <a:gridCol w="5341121"/>
              </a:tblGrid>
              <a:tr h="253994">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Symptoms</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Cause</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Remedy</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2482310">
                <a:tc>
                  <a:txBody>
                    <a:bodyPr/>
                    <a:lstStyle/>
                    <a:p>
                      <a:pPr>
                        <a:lnSpc>
                          <a:spcPts val="1200"/>
                        </a:lnSpc>
                        <a:spcBef>
                          <a:spcPts val="700"/>
                        </a:spcBef>
                      </a:pPr>
                      <a:r>
                        <a:rPr lang="en-GB" sz="1050" b="1" i="0" baseline="0" dirty="0" smtClean="0">
                          <a:solidFill>
                            <a:schemeClr val="accent1"/>
                          </a:solidFill>
                          <a:latin typeface="Smith&amp;NephewLF" panose="020F0500030000020004" pitchFamily="34" charset="0"/>
                          <a:ea typeface="Smith&amp;NephewLF" charset="0"/>
                          <a:cs typeface="Smith&amp;NephewLF" charset="0"/>
                        </a:rPr>
                        <a:t>Blockage a</a:t>
                      </a:r>
                      <a:r>
                        <a:rPr lang="en-GB" sz="1050" b="1" i="0" dirty="0" smtClean="0">
                          <a:solidFill>
                            <a:schemeClr val="accent1"/>
                          </a:solidFill>
                          <a:latin typeface="Smith&amp;NephewLF" panose="020F0500030000020004" pitchFamily="34" charset="0"/>
                          <a:ea typeface="Smith&amp;NephewLF" charset="0"/>
                          <a:cs typeface="Smith&amp;NephewLF" charset="0"/>
                        </a:rPr>
                        <a:t>larm</a:t>
                      </a:r>
                    </a:p>
                    <a:p>
                      <a:pPr>
                        <a:lnSpc>
                          <a:spcPts val="1200"/>
                        </a:lnSpc>
                        <a:spcBef>
                          <a:spcPts val="700"/>
                        </a:spcBef>
                      </a:pPr>
                      <a:r>
                        <a:rPr lang="en-US" sz="1050" i="0" dirty="0" smtClean="0">
                          <a:solidFill>
                            <a:srgbClr val="4D4E53"/>
                          </a:solidFill>
                          <a:latin typeface="Smith&amp;NephewLF" panose="020F0500030000020004" pitchFamily="34" charset="0"/>
                        </a:rPr>
                        <a:t>The device continues to operate but may not provide prescribed therapy.</a:t>
                      </a:r>
                    </a:p>
                    <a:p>
                      <a:pPr marL="0" indent="0">
                        <a:spcBef>
                          <a:spcPts val="1200"/>
                        </a:spcBef>
                        <a:buFont typeface="Arial"/>
                        <a:buNone/>
                      </a:pPr>
                      <a:r>
                        <a:rPr lang="en-GB" sz="1050" i="0" dirty="0" smtClean="0">
                          <a:latin typeface="Smith&amp;NephewLF" panose="020F0500030000020004" pitchFamily="34" charset="0"/>
                        </a:rPr>
                        <a:t>Status indicator</a:t>
                      </a:r>
                      <a:r>
                        <a:rPr lang="en-GB" sz="1050" i="0" baseline="0" dirty="0" smtClean="0">
                          <a:latin typeface="Smith&amp;NephewLF" panose="020F0500030000020004" pitchFamily="34" charset="0"/>
                        </a:rPr>
                        <a:t> illuminates yellow.</a:t>
                      </a:r>
                    </a:p>
                    <a:p>
                      <a:pPr marL="0" indent="0">
                        <a:spcBef>
                          <a:spcPts val="1200"/>
                        </a:spcBef>
                        <a:buFont typeface="Arial"/>
                        <a:buNone/>
                      </a:pPr>
                      <a:r>
                        <a:rPr lang="en-GB" sz="1050" i="0" baseline="0" dirty="0" smtClean="0">
                          <a:latin typeface="Smith&amp;NephewLF" panose="020F0500030000020004" pitchFamily="34" charset="0"/>
                        </a:rPr>
                        <a:t>Audible alarm sounds every 20 seconds.</a:t>
                      </a:r>
                      <a:endParaRPr lang="en-US" sz="1050" i="0" dirty="0" smtClean="0">
                        <a:latin typeface="Smith&amp;NephewLF" panose="020F0500030000020004" pitchFamily="34" charset="0"/>
                      </a:endParaRPr>
                    </a:p>
                    <a:p>
                      <a:pPr>
                        <a:spcBef>
                          <a:spcPts val="1200"/>
                        </a:spcBef>
                      </a:pPr>
                      <a:r>
                        <a:rPr lang="en-US" sz="1050" i="0" dirty="0" smtClean="0">
                          <a:latin typeface="Smith&amp;NephewLF" panose="020F0500030000020004" pitchFamily="34" charset="0"/>
                        </a:rPr>
                        <a:t>Audible alarm may be paused for approx. 2 minutes by pressing the Pause Alarm icon on the screen.</a:t>
                      </a:r>
                    </a:p>
                    <a:p>
                      <a:pPr>
                        <a:lnSpc>
                          <a:spcPts val="1200"/>
                        </a:lnSpc>
                        <a:spcBef>
                          <a:spcPts val="700"/>
                        </a:spcBef>
                      </a:pPr>
                      <a:endParaRPr lang="en-GB" sz="1050" b="1" i="0" dirty="0" smtClean="0">
                        <a:solidFill>
                          <a:schemeClr val="accent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indent="0" algn="l" defTabSz="914400" rtl="0" eaLnBrk="1" fontAlgn="auto" latinLnBrk="0" hangingPunct="1">
                        <a:lnSpc>
                          <a:spcPts val="1200"/>
                        </a:lnSpc>
                        <a:spcBef>
                          <a:spcPts val="700"/>
                        </a:spcBef>
                        <a:spcAft>
                          <a:spcPts val="0"/>
                        </a:spcAft>
                        <a:buClrTx/>
                        <a:buSzTx/>
                        <a:buFontTx/>
                        <a:buNone/>
                        <a:tabLst/>
                        <a:defRPr/>
                      </a:pPr>
                      <a:r>
                        <a:rPr lang="en-US" sz="1050" i="0" dirty="0" smtClean="0">
                          <a:latin typeface="Smith&amp;NephewLF" panose="020F0500030000020004" pitchFamily="34" charset="0"/>
                        </a:rPr>
                        <a:t>The system has detected a blockage within the canister, or the tubing or the internal canister filter is covered with exudate, which may occur even if canister does not appear visibly full.</a:t>
                      </a:r>
                    </a:p>
                    <a:p>
                      <a:pPr marL="0" marR="0" indent="0" algn="l" defTabSz="914400" rtl="0" eaLnBrk="1" fontAlgn="auto" latinLnBrk="0" hangingPunct="1">
                        <a:lnSpc>
                          <a:spcPts val="1200"/>
                        </a:lnSpc>
                        <a:spcBef>
                          <a:spcPts val="700"/>
                        </a:spcBef>
                        <a:spcAft>
                          <a:spcPts val="0"/>
                        </a:spcAft>
                        <a:buClrTx/>
                        <a:buSzTx/>
                        <a:buFontTx/>
                        <a:buNone/>
                        <a:tabLst/>
                        <a:defRPr/>
                      </a:pPr>
                      <a:endParaRPr lang="en-US" sz="1050" b="0" i="0" dirty="0" smtClean="0">
                        <a:solidFill>
                          <a:schemeClr val="accent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lvl="0" indent="0">
                        <a:lnSpc>
                          <a:spcPct val="90000"/>
                        </a:lnSpc>
                        <a:spcBef>
                          <a:spcPts val="600"/>
                        </a:spcBef>
                        <a:buNone/>
                      </a:pPr>
                      <a:r>
                        <a:rPr lang="en-US" sz="1050" i="0" dirty="0" smtClean="0">
                          <a:solidFill>
                            <a:srgbClr val="4D4E53"/>
                          </a:solidFill>
                          <a:latin typeface="Smith&amp;NephewLF" panose="020F0500030000020004" pitchFamily="34" charset="0"/>
                        </a:rPr>
                        <a:t>Do not pause therapy or power Off the device while performing the following steps. Assess the device after each step. Continue to next step only if alarm remains unresolved.</a:t>
                      </a:r>
                    </a:p>
                    <a:p>
                      <a:pPr marL="285750" lvl="0" indent="-285750">
                        <a:lnSpc>
                          <a:spcPct val="90000"/>
                        </a:lnSpc>
                        <a:spcBef>
                          <a:spcPts val="1200"/>
                        </a:spcBef>
                        <a:buFontTx/>
                        <a:buAutoNum type="arabicPeriod"/>
                      </a:pPr>
                      <a:r>
                        <a:rPr lang="en-US" sz="1050" i="0" dirty="0" smtClean="0">
                          <a:solidFill>
                            <a:srgbClr val="4D4E53"/>
                          </a:solidFill>
                          <a:latin typeface="Smith&amp;NephewLF" panose="020F0500030000020004" pitchFamily="34" charset="0"/>
                        </a:rPr>
                        <a:t>If one dressing is connected to the device, press the Home icon to navigate to the Home screen and ensure that the Y-Connect toggle icon is set to Y-Connect OFF . </a:t>
                      </a:r>
                    </a:p>
                    <a:p>
                      <a:pPr marL="285750" lvl="0" indent="-285750">
                        <a:lnSpc>
                          <a:spcPct val="90000"/>
                        </a:lnSpc>
                        <a:spcBef>
                          <a:spcPts val="1200"/>
                        </a:spcBef>
                        <a:buFontTx/>
                        <a:buAutoNum type="arabicPeriod"/>
                      </a:pPr>
                      <a:r>
                        <a:rPr lang="en-US" sz="1050" i="0" dirty="0" smtClean="0">
                          <a:solidFill>
                            <a:srgbClr val="4D4E53"/>
                          </a:solidFill>
                          <a:latin typeface="Smith&amp;NephewLF" panose="020F0500030000020004" pitchFamily="34" charset="0"/>
                        </a:rPr>
                        <a:t>Ensure all tubing and connections are free of any obstructions or kinks.</a:t>
                      </a:r>
                    </a:p>
                    <a:p>
                      <a:pPr marL="285750" lvl="0" indent="-285750">
                        <a:lnSpc>
                          <a:spcPct val="90000"/>
                        </a:lnSpc>
                        <a:spcBef>
                          <a:spcPts val="1200"/>
                        </a:spcBef>
                        <a:buFontTx/>
                        <a:buAutoNum type="arabicPeriod"/>
                      </a:pPr>
                      <a:r>
                        <a:rPr lang="en-US" sz="1050" i="0" dirty="0" smtClean="0">
                          <a:latin typeface="Smith&amp;NephewLF" panose="020F0500030000020004" pitchFamily="34" charset="0"/>
                        </a:rPr>
                        <a:t>Disconnect the canister tubing from the dressing tubing by applying pressure to the canister quick click connector and gently pulling the connectors apart. Leave open the tethered cap of the canister quick click connector and close the tethered cap of the dressing connector.</a:t>
                      </a:r>
                      <a:endParaRPr lang="en-US" sz="1050" i="0" dirty="0" smtClean="0">
                        <a:solidFill>
                          <a:srgbClr val="4D4E53"/>
                        </a:solidFill>
                        <a:latin typeface="Smith&amp;NephewLF" panose="020F0500030000020004" pitchFamily="34" charset="0"/>
                      </a:endParaRPr>
                    </a:p>
                    <a:p>
                      <a:pPr marL="514350" lvl="1" indent="-228600">
                        <a:lnSpc>
                          <a:spcPct val="90000"/>
                        </a:lnSpc>
                        <a:spcBef>
                          <a:spcPts val="600"/>
                        </a:spcBef>
                        <a:buFont typeface="Arial" panose="020B0604020202020204" pitchFamily="34" charset="0"/>
                        <a:buChar char="•"/>
                      </a:pPr>
                      <a:r>
                        <a:rPr lang="en-US" sz="1050" i="0" dirty="0" smtClean="0">
                          <a:solidFill>
                            <a:srgbClr val="4D4E53"/>
                          </a:solidFill>
                          <a:latin typeface="Smith&amp;NephewLF" panose="020F0500030000020004" pitchFamily="34" charset="0"/>
                        </a:rPr>
                        <a:t>If the alarm continues, the blockage exists within the canister. Replace the canister. Refer to "Removing/changing canister" section of manual for more details. Contact your Smith &amp; Nephew authorized representative if the alarm continues after restarting therapy.</a:t>
                      </a:r>
                    </a:p>
                    <a:p>
                      <a:pPr marL="514350" lvl="1" indent="-228600">
                        <a:lnSpc>
                          <a:spcPct val="90000"/>
                        </a:lnSpc>
                        <a:spcBef>
                          <a:spcPts val="600"/>
                        </a:spcBef>
                        <a:buFont typeface="Arial" panose="020B0604020202020204" pitchFamily="34" charset="0"/>
                        <a:buChar char="•"/>
                      </a:pPr>
                      <a:r>
                        <a:rPr lang="en-US" sz="1050" i="0" dirty="0" smtClean="0">
                          <a:solidFill>
                            <a:srgbClr val="4D4E53"/>
                          </a:solidFill>
                          <a:latin typeface="Smith&amp;NephewLF" panose="020F0500030000020004" pitchFamily="34" charset="0"/>
                        </a:rPr>
                        <a:t>If the alarm resolves, the blockage exists within tubing of the dressing. Reassess and replace as needed.</a:t>
                      </a:r>
                    </a:p>
                    <a:p>
                      <a:pPr marL="57150" lvl="0" indent="0">
                        <a:lnSpc>
                          <a:spcPct val="90000"/>
                        </a:lnSpc>
                        <a:spcBef>
                          <a:spcPts val="1200"/>
                        </a:spcBef>
                        <a:buNone/>
                      </a:pPr>
                      <a:r>
                        <a:rPr lang="en-US" sz="1050" i="0" dirty="0" smtClean="0">
                          <a:solidFill>
                            <a:schemeClr val="bg2"/>
                          </a:solidFill>
                          <a:latin typeface="Smith&amp;NephewLF" panose="020F0500030000020004" pitchFamily="34" charset="0"/>
                        </a:rPr>
                        <a:t>Note: Device orientation, rate at which fluid enters the canister and how exudate solidifies can impact filter occlusion. To optimize canister volume and alarm functionality, keep the device in the upright position.</a:t>
                      </a:r>
                    </a:p>
                    <a:p>
                      <a:pPr marL="228600" indent="-228600">
                        <a:spcBef>
                          <a:spcPts val="600"/>
                        </a:spcBef>
                        <a:buFont typeface="+mj-lt"/>
                        <a:buAutoNum type="arabicPeriod"/>
                      </a:pPr>
                      <a:endParaRPr lang="en-US" sz="1050" b="0" i="0" dirty="0" smtClean="0">
                        <a:solidFill>
                          <a:srgbClr val="7C7C7C"/>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pic>
        <p:nvPicPr>
          <p:cNvPr id="7" name="Picture 2" descr="C:\Users\lrkleigh\Documents\Projects\MURDOCH\MARKETING\Photography\Screens\Non-Connected\Alarms_Blockage_Therapy Ac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5013176"/>
            <a:ext cx="2304256" cy="141455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769096" y="2918949"/>
            <a:ext cx="374904" cy="892800"/>
            <a:chOff x="8769096" y="2918949"/>
            <a:chExt cx="374904" cy="892800"/>
          </a:xfrm>
        </p:grpSpPr>
        <p:sp>
          <p:nvSpPr>
            <p:cNvPr id="9" name="Rectangle 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39176058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4" name="Text Placeholder 3"/>
          <p:cNvSpPr>
            <a:spLocks noGrp="1"/>
          </p:cNvSpPr>
          <p:nvPr>
            <p:ph type="body" sz="quarter" idx="13"/>
          </p:nvPr>
        </p:nvSpPr>
        <p:spPr/>
        <p:txBody>
          <a:bodyPr/>
          <a:lstStyle/>
          <a:p>
            <a:r>
              <a:rPr lang="en-GB" dirty="0" smtClean="0"/>
              <a:t>Lack of blockage alarms - caution</a:t>
            </a:r>
            <a:endParaRPr lang="en-US" dirty="0"/>
          </a:p>
        </p:txBody>
      </p:sp>
      <p:sp>
        <p:nvSpPr>
          <p:cNvPr id="5" name="Rectangle 4"/>
          <p:cNvSpPr/>
          <p:nvPr/>
        </p:nvSpPr>
        <p:spPr>
          <a:xfrm>
            <a:off x="4058878" y="3244334"/>
            <a:ext cx="184731" cy="369332"/>
          </a:xfrm>
          <a:prstGeom prst="rect">
            <a:avLst/>
          </a:prstGeom>
        </p:spPr>
        <p:txBody>
          <a:bodyPr wrap="none">
            <a:spAutoFit/>
          </a:bodyPr>
          <a:lstStyle/>
          <a:p>
            <a:endParaRPr lang="en-US" dirty="0"/>
          </a:p>
        </p:txBody>
      </p:sp>
      <p:sp>
        <p:nvSpPr>
          <p:cNvPr id="10" name="Rectangle 9"/>
          <p:cNvSpPr/>
          <p:nvPr/>
        </p:nvSpPr>
        <p:spPr>
          <a:xfrm>
            <a:off x="467544" y="1268760"/>
            <a:ext cx="8208912" cy="4770537"/>
          </a:xfrm>
          <a:prstGeom prst="rect">
            <a:avLst/>
          </a:prstGeom>
        </p:spPr>
        <p:txBody>
          <a:bodyPr wrap="square">
            <a:spAutoFit/>
          </a:bodyPr>
          <a:lstStyle/>
          <a:p>
            <a:r>
              <a:rPr lang="en-GB" sz="1600" dirty="0">
                <a:solidFill>
                  <a:schemeClr val="accent1"/>
                </a:solidFill>
                <a:latin typeface="Smith&amp;NephewLF" panose="020F0500030000020004" pitchFamily="34" charset="0"/>
              </a:rPr>
              <a:t>A Y-connector should be used when applying two dressings to a single wound. Setting Y-Connect On when only one dressing is connected to the device may cause nuisance alarms. Setting Y-Connect Off when two dressings are connected to the device may prevent blockage alarm from sounding. When Y-connecting two dressings to the device, regular monitoring of the wound is recommended. Ensure the dressing is fully compressed and firm to the touch. The system will only detect a blockage if both connections are blocked. The system will not detect a blockage existing in one of the Y-connected dressings; therapy will not be delivered through the blocked dressing.</a:t>
            </a:r>
          </a:p>
          <a:p>
            <a:endParaRPr lang="en-GB" sz="1600" dirty="0" smtClean="0">
              <a:solidFill>
                <a:schemeClr val="accent1"/>
              </a:solidFill>
              <a:latin typeface="Smith&amp;NephewLF" panose="020F0500030000020004" pitchFamily="34" charset="0"/>
            </a:endParaRPr>
          </a:p>
          <a:p>
            <a:r>
              <a:rPr lang="en-GB" sz="1600" dirty="0" smtClean="0">
                <a:solidFill>
                  <a:schemeClr val="accent1"/>
                </a:solidFill>
                <a:latin typeface="Smith&amp;NephewLF" panose="020F0500030000020004" pitchFamily="34" charset="0"/>
              </a:rPr>
              <a:t>The </a:t>
            </a:r>
            <a:r>
              <a:rPr lang="en-GB" sz="1600" dirty="0">
                <a:solidFill>
                  <a:schemeClr val="accent1"/>
                </a:solidFill>
                <a:latin typeface="Smith&amp;NephewLF" panose="020F0500030000020004" pitchFamily="34" charset="0"/>
              </a:rPr>
              <a:t>blockage alarm will occur when the system detects a blockage between the canister and where the dressing tubing interfaces with the transparent film. A blockage within the wound dressing will not be detected by the system.</a:t>
            </a:r>
          </a:p>
          <a:p>
            <a:endParaRPr lang="en-GB" sz="1600" dirty="0" smtClean="0">
              <a:solidFill>
                <a:schemeClr val="accent1"/>
              </a:solidFill>
              <a:latin typeface="Smith&amp;NephewLF" panose="020F0500030000020004" pitchFamily="34" charset="0"/>
            </a:endParaRPr>
          </a:p>
          <a:p>
            <a:r>
              <a:rPr lang="en-GB" sz="1600" dirty="0" smtClean="0">
                <a:solidFill>
                  <a:schemeClr val="accent1"/>
                </a:solidFill>
                <a:latin typeface="Smith&amp;NephewLF" panose="020F0500030000020004" pitchFamily="34" charset="0"/>
              </a:rPr>
              <a:t>If </a:t>
            </a:r>
            <a:r>
              <a:rPr lang="en-GB" sz="1600" dirty="0">
                <a:solidFill>
                  <a:schemeClr val="accent1"/>
                </a:solidFill>
                <a:latin typeface="Smith&amp;NephewLF" panose="020F0500030000020004" pitchFamily="34" charset="0"/>
              </a:rPr>
              <a:t>a blockage is present in the system but an air leak occurs between the blockage and the device, the alarm may not assert. Ensure that all connections are secure and there are no air leaks present in the system. Potential sources of air leaks include:</a:t>
            </a:r>
          </a:p>
          <a:p>
            <a:pPr marL="285750" indent="-285750">
              <a:buFont typeface="Arial" panose="020B0604020202020204" pitchFamily="34" charset="0"/>
              <a:buChar char="•"/>
            </a:pPr>
            <a:r>
              <a:rPr lang="en-GB" sz="1600" dirty="0">
                <a:solidFill>
                  <a:schemeClr val="accent1"/>
                </a:solidFill>
                <a:latin typeface="Smith&amp;NephewLF" panose="020F0500030000020004" pitchFamily="34" charset="0"/>
              </a:rPr>
              <a:t>Cracked or damaged canister.</a:t>
            </a:r>
          </a:p>
          <a:p>
            <a:pPr marL="285750" indent="-285750">
              <a:buFont typeface="Arial" panose="020B0604020202020204" pitchFamily="34" charset="0"/>
              <a:buChar char="•"/>
            </a:pPr>
            <a:r>
              <a:rPr lang="en-GB" sz="1600" dirty="0">
                <a:solidFill>
                  <a:schemeClr val="accent1"/>
                </a:solidFill>
                <a:latin typeface="Smith&amp;NephewLF" panose="020F0500030000020004" pitchFamily="34" charset="0"/>
              </a:rPr>
              <a:t>Misplaced or worn o-ring within the quick click connector.</a:t>
            </a:r>
          </a:p>
          <a:p>
            <a:pPr marL="285750" indent="-285750">
              <a:buFont typeface="Arial" panose="020B0604020202020204" pitchFamily="34" charset="0"/>
              <a:buChar char="•"/>
            </a:pPr>
            <a:r>
              <a:rPr lang="en-GB" sz="1600" dirty="0">
                <a:solidFill>
                  <a:schemeClr val="accent1"/>
                </a:solidFill>
                <a:latin typeface="Smith&amp;NephewLF" panose="020F0500030000020004" pitchFamily="34" charset="0"/>
              </a:rPr>
              <a:t>Misplaced or worn o-ring on the device inlet port.</a:t>
            </a:r>
          </a:p>
          <a:p>
            <a:pPr marL="285750" indent="-285750">
              <a:buFont typeface="Arial" panose="020B0604020202020204" pitchFamily="34" charset="0"/>
              <a:buChar char="•"/>
            </a:pPr>
            <a:r>
              <a:rPr lang="en-GB" sz="1600" dirty="0" smtClean="0">
                <a:solidFill>
                  <a:schemeClr val="accent1"/>
                </a:solidFill>
                <a:latin typeface="Smith&amp;NephewLF" panose="020F0500030000020004" pitchFamily="34" charset="0"/>
              </a:rPr>
              <a:t>Damage </a:t>
            </a:r>
            <a:r>
              <a:rPr lang="en-GB" sz="1600" dirty="0">
                <a:solidFill>
                  <a:schemeClr val="accent1"/>
                </a:solidFill>
                <a:latin typeface="Smith&amp;NephewLF" panose="020F0500030000020004" pitchFamily="34" charset="0"/>
              </a:rPr>
              <a:t>or tear in the dressing tubing or quick click connector.</a:t>
            </a:r>
          </a:p>
        </p:txBody>
      </p:sp>
      <p:grpSp>
        <p:nvGrpSpPr>
          <p:cNvPr id="6" name="Group 5"/>
          <p:cNvGrpSpPr/>
          <p:nvPr/>
        </p:nvGrpSpPr>
        <p:grpSpPr>
          <a:xfrm>
            <a:off x="8769096" y="2918949"/>
            <a:ext cx="374904" cy="892800"/>
            <a:chOff x="8769096" y="2918949"/>
            <a:chExt cx="374904" cy="892800"/>
          </a:xfrm>
        </p:grpSpPr>
        <p:sp>
          <p:nvSpPr>
            <p:cNvPr id="7" name="Rectangle 6"/>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1760224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4" name="Text Placeholder 3"/>
          <p:cNvSpPr>
            <a:spLocks noGrp="1"/>
          </p:cNvSpPr>
          <p:nvPr>
            <p:ph type="body" sz="quarter" idx="13"/>
          </p:nvPr>
        </p:nvSpPr>
        <p:spPr/>
        <p:txBody>
          <a:bodyPr/>
          <a:lstStyle/>
          <a:p>
            <a:r>
              <a:rPr lang="en-GB" dirty="0" smtClean="0"/>
              <a:t>Canister full</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73150464"/>
              </p:ext>
            </p:extLst>
          </p:nvPr>
        </p:nvGraphicFramePr>
        <p:xfrm>
          <a:off x="473716" y="1291775"/>
          <a:ext cx="8081724" cy="3898005"/>
        </p:xfrm>
        <a:graphic>
          <a:graphicData uri="http://schemas.openxmlformats.org/drawingml/2006/table">
            <a:tbl>
              <a:tblPr firstRow="1" bandRow="1">
                <a:tableStyleId>{5C22544A-7EE6-4342-B048-85BDC9FD1C3A}</a:tableStyleId>
              </a:tblPr>
              <a:tblGrid>
                <a:gridCol w="1398913"/>
                <a:gridCol w="1341690"/>
                <a:gridCol w="5341121"/>
              </a:tblGrid>
              <a:tr h="253994">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Symptoms</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Cause</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Remedy</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598163">
                <a:tc>
                  <a:txBody>
                    <a:bodyPr/>
                    <a:lstStyle/>
                    <a:p>
                      <a:pPr>
                        <a:lnSpc>
                          <a:spcPts val="1200"/>
                        </a:lnSpc>
                        <a:spcBef>
                          <a:spcPts val="700"/>
                        </a:spcBef>
                      </a:pPr>
                      <a:r>
                        <a:rPr lang="en-GB" sz="1050" b="1" i="0" dirty="0" smtClean="0">
                          <a:solidFill>
                            <a:schemeClr val="accent1"/>
                          </a:solidFill>
                          <a:latin typeface="Smith&amp;NephewLF" panose="020F0500030000020004" pitchFamily="34" charset="0"/>
                          <a:ea typeface="Smith&amp;NephewLF" charset="0"/>
                          <a:cs typeface="Smith&amp;NephewLF" charset="0"/>
                        </a:rPr>
                        <a:t>Canister full </a:t>
                      </a:r>
                      <a:r>
                        <a:rPr lang="en-GB" sz="1050" b="1" i="0" baseline="0" dirty="0" smtClean="0">
                          <a:solidFill>
                            <a:schemeClr val="accent1"/>
                          </a:solidFill>
                          <a:latin typeface="Smith&amp;NephewLF" panose="020F0500030000020004" pitchFamily="34" charset="0"/>
                          <a:ea typeface="Smith&amp;NephewLF" charset="0"/>
                          <a:cs typeface="Smith&amp;NephewLF" charset="0"/>
                        </a:rPr>
                        <a:t>a</a:t>
                      </a:r>
                      <a:r>
                        <a:rPr lang="en-GB" sz="1050" b="1" i="0" dirty="0" smtClean="0">
                          <a:solidFill>
                            <a:schemeClr val="accent1"/>
                          </a:solidFill>
                          <a:latin typeface="Smith&amp;NephewLF" panose="020F0500030000020004" pitchFamily="34" charset="0"/>
                          <a:ea typeface="Smith&amp;NephewLF" charset="0"/>
                          <a:cs typeface="Smith&amp;NephewLF" charset="0"/>
                        </a:rPr>
                        <a:t>larm</a:t>
                      </a:r>
                    </a:p>
                    <a:p>
                      <a:pPr>
                        <a:lnSpc>
                          <a:spcPts val="1200"/>
                        </a:lnSpc>
                        <a:spcBef>
                          <a:spcPts val="700"/>
                        </a:spcBef>
                      </a:pPr>
                      <a:endParaRPr lang="en-GB" sz="1050" b="1" i="0" dirty="0" smtClean="0">
                        <a:solidFill>
                          <a:schemeClr val="accent1"/>
                        </a:solidFill>
                        <a:latin typeface="Smith&amp;NephewLF" panose="020F0500030000020004" pitchFamily="34" charset="0"/>
                        <a:ea typeface="Smith&amp;NephewLF" charset="0"/>
                        <a:cs typeface="Smith&amp;NephewLF" charset="0"/>
                      </a:endParaRPr>
                    </a:p>
                    <a:p>
                      <a:pPr marL="0" marR="0" indent="0" algn="l" defTabSz="914400" rtl="0" eaLnBrk="1" fontAlgn="auto" latinLnBrk="0" hangingPunct="1">
                        <a:lnSpc>
                          <a:spcPts val="1200"/>
                        </a:lnSpc>
                        <a:spcBef>
                          <a:spcPts val="700"/>
                        </a:spcBef>
                        <a:spcAft>
                          <a:spcPts val="0"/>
                        </a:spcAft>
                        <a:buClrTx/>
                        <a:buSzTx/>
                        <a:buFontTx/>
                        <a:buNone/>
                        <a:tabLst/>
                        <a:defRPr/>
                      </a:pPr>
                      <a:r>
                        <a:rPr lang="en-US" sz="1050" i="0" dirty="0" smtClean="0">
                          <a:solidFill>
                            <a:schemeClr val="tx1"/>
                          </a:solidFill>
                          <a:latin typeface="Smith&amp;NephewLF" panose="020F0500030000020004" pitchFamily="34" charset="0"/>
                        </a:rPr>
                        <a:t>The device continues to operate but may not provide prescribed therapy.</a:t>
                      </a:r>
                    </a:p>
                    <a:p>
                      <a:pPr marL="0" indent="0">
                        <a:spcBef>
                          <a:spcPts val="1200"/>
                        </a:spcBef>
                        <a:buFont typeface="Arial"/>
                        <a:buNone/>
                      </a:pPr>
                      <a:r>
                        <a:rPr lang="en-GB" sz="1050" i="0" dirty="0" smtClean="0">
                          <a:solidFill>
                            <a:schemeClr val="tx1"/>
                          </a:solidFill>
                          <a:latin typeface="Smith&amp;NephewLF" panose="020F0500030000020004" pitchFamily="34" charset="0"/>
                        </a:rPr>
                        <a:t>Status indicator</a:t>
                      </a:r>
                      <a:r>
                        <a:rPr lang="en-GB" sz="1050" i="0" baseline="0" dirty="0" smtClean="0">
                          <a:solidFill>
                            <a:schemeClr val="tx1"/>
                          </a:solidFill>
                          <a:latin typeface="Smith&amp;NephewLF" panose="020F0500030000020004" pitchFamily="34" charset="0"/>
                        </a:rPr>
                        <a:t> illuminates yellow.</a:t>
                      </a:r>
                    </a:p>
                    <a:p>
                      <a:pPr marL="0" indent="0">
                        <a:spcBef>
                          <a:spcPts val="1200"/>
                        </a:spcBef>
                        <a:buFont typeface="Arial"/>
                        <a:buNone/>
                      </a:pPr>
                      <a:r>
                        <a:rPr lang="en-GB" sz="1050" i="0" baseline="0" dirty="0" smtClean="0">
                          <a:solidFill>
                            <a:schemeClr val="tx1"/>
                          </a:solidFill>
                          <a:latin typeface="Smith&amp;NephewLF" panose="020F0500030000020004" pitchFamily="34" charset="0"/>
                        </a:rPr>
                        <a:t>Audible alarm sounds every 20 seconds.</a:t>
                      </a:r>
                      <a:endParaRPr lang="en-US" sz="1050" i="0" dirty="0" smtClean="0">
                        <a:solidFill>
                          <a:schemeClr val="tx1"/>
                        </a:solidFill>
                        <a:latin typeface="Smith&amp;NephewLF" panose="020F0500030000020004" pitchFamily="34" charset="0"/>
                      </a:endParaRPr>
                    </a:p>
                    <a:p>
                      <a:pPr>
                        <a:spcBef>
                          <a:spcPts val="1200"/>
                        </a:spcBef>
                      </a:pPr>
                      <a:r>
                        <a:rPr lang="en-US" sz="1050" i="0" dirty="0" smtClean="0">
                          <a:solidFill>
                            <a:schemeClr val="tx1"/>
                          </a:solidFill>
                          <a:latin typeface="Smith&amp;NephewLF" panose="020F0500030000020004" pitchFamily="34" charset="0"/>
                        </a:rPr>
                        <a:t>Audible alarm may be paused for approx. 2 minutes by pressing the Pause Alarm icon on the screen.</a:t>
                      </a:r>
                    </a:p>
                    <a:p>
                      <a:pPr>
                        <a:lnSpc>
                          <a:spcPts val="1200"/>
                        </a:lnSpc>
                        <a:spcBef>
                          <a:spcPts val="700"/>
                        </a:spcBef>
                      </a:pPr>
                      <a:endParaRPr lang="en-GB" sz="1050" b="1" i="0" dirty="0" smtClean="0">
                        <a:solidFill>
                          <a:schemeClr val="accent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nSpc>
                          <a:spcPct val="90000"/>
                        </a:lnSpc>
                        <a:buNone/>
                      </a:pPr>
                      <a:r>
                        <a:rPr lang="en-US" sz="1050" i="0" dirty="0" smtClean="0">
                          <a:solidFill>
                            <a:schemeClr val="tx1"/>
                          </a:solidFill>
                          <a:latin typeface="Smith&amp;NephewLF" panose="020F0500030000020004" pitchFamily="34" charset="0"/>
                        </a:rPr>
                        <a:t>The system has detected the canister is nearly full or the internal canister filter is covered with exudate, which may occur even if canister does not appear visibly full.</a:t>
                      </a:r>
                    </a:p>
                    <a:p>
                      <a:pPr marL="0" marR="0" indent="0" algn="l" defTabSz="914400" rtl="0" eaLnBrk="1" fontAlgn="auto" latinLnBrk="0" hangingPunct="1">
                        <a:lnSpc>
                          <a:spcPts val="1200"/>
                        </a:lnSpc>
                        <a:spcBef>
                          <a:spcPts val="700"/>
                        </a:spcBef>
                        <a:spcAft>
                          <a:spcPts val="0"/>
                        </a:spcAft>
                        <a:buClrTx/>
                        <a:buSzTx/>
                        <a:buFontTx/>
                        <a:buNone/>
                        <a:tabLst/>
                        <a:defRPr/>
                      </a:pPr>
                      <a:endParaRPr lang="en-US" sz="1050" b="0" i="0" dirty="0" smtClean="0">
                        <a:solidFill>
                          <a:schemeClr val="accent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lvl="0" indent="0">
                        <a:lnSpc>
                          <a:spcPct val="90000"/>
                        </a:lnSpc>
                        <a:spcBef>
                          <a:spcPts val="600"/>
                        </a:spcBef>
                        <a:buNone/>
                      </a:pPr>
                      <a:r>
                        <a:rPr lang="en-US" sz="1050" i="0" dirty="0" smtClean="0">
                          <a:solidFill>
                            <a:schemeClr val="tx1"/>
                          </a:solidFill>
                          <a:latin typeface="Smith&amp;NephewLF" panose="020F0500030000020004" pitchFamily="34" charset="0"/>
                        </a:rPr>
                        <a:t>Pause therapy before performing the following troubleshooting steps. Assess the device after each step. Continue to the next step only if the alarm remains unresolved.</a:t>
                      </a:r>
                    </a:p>
                    <a:p>
                      <a:pPr marL="285750" lvl="0" indent="-285750">
                        <a:lnSpc>
                          <a:spcPct val="90000"/>
                        </a:lnSpc>
                        <a:spcBef>
                          <a:spcPts val="1200"/>
                        </a:spcBef>
                        <a:buFontTx/>
                        <a:buAutoNum type="arabicPeriod"/>
                      </a:pPr>
                      <a:r>
                        <a:rPr lang="en-US" sz="1050" i="0" dirty="0" smtClean="0">
                          <a:solidFill>
                            <a:schemeClr val="tx1"/>
                          </a:solidFill>
                          <a:latin typeface="Smith&amp;NephewLF" panose="020F0500030000020004" pitchFamily="34" charset="0"/>
                        </a:rPr>
                        <a:t>Replace canister and start therapy. Refer to "Removing/changing canister" section of manual for more details. </a:t>
                      </a:r>
                    </a:p>
                    <a:p>
                      <a:pPr marL="285750" lvl="0" indent="-285750">
                        <a:lnSpc>
                          <a:spcPct val="90000"/>
                        </a:lnSpc>
                        <a:spcBef>
                          <a:spcPts val="1200"/>
                        </a:spcBef>
                        <a:buFontTx/>
                        <a:buAutoNum type="arabicPeriod"/>
                      </a:pPr>
                      <a:r>
                        <a:rPr lang="en-US" sz="1050" i="0" dirty="0" smtClean="0">
                          <a:solidFill>
                            <a:schemeClr val="tx1"/>
                          </a:solidFill>
                          <a:latin typeface="Smith&amp;NephewLF" panose="020F0500030000020004" pitchFamily="34" charset="0"/>
                        </a:rPr>
                        <a:t>Inspect all tubing and connections for any obstructions or kinks. If alarm continues, contact your Smith &amp; Nephew authorized representative for assistance.</a:t>
                      </a:r>
                    </a:p>
                    <a:p>
                      <a:pPr marL="57150" lvl="0" indent="0">
                        <a:lnSpc>
                          <a:spcPct val="90000"/>
                        </a:lnSpc>
                        <a:spcBef>
                          <a:spcPts val="1200"/>
                        </a:spcBef>
                        <a:buNone/>
                      </a:pPr>
                      <a:r>
                        <a:rPr lang="en-US" sz="1050" i="0" dirty="0" smtClean="0">
                          <a:solidFill>
                            <a:schemeClr val="bg2"/>
                          </a:solidFill>
                          <a:latin typeface="Smith&amp;NephewLF" panose="020F0500030000020004" pitchFamily="34" charset="0"/>
                        </a:rPr>
                        <a:t>Note: Device orientation, rate at which fluid enters the canister and how exudate solidifies can impact filter occlusion. To optimize canister volume and alarm functionality, keep the device in the upright position.</a:t>
                      </a:r>
                    </a:p>
                    <a:p>
                      <a:pPr marL="228600" indent="-228600">
                        <a:spcBef>
                          <a:spcPts val="600"/>
                        </a:spcBef>
                        <a:buFont typeface="+mj-lt"/>
                        <a:buAutoNum type="arabicPeriod"/>
                      </a:pPr>
                      <a:endParaRPr lang="en-US" sz="1050" b="0" i="0" dirty="0" smtClean="0">
                        <a:solidFill>
                          <a:schemeClr val="accent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pic>
        <p:nvPicPr>
          <p:cNvPr id="6" name="Picture 3" descr="C:\Users\lrkleigh\Documents\Projects\MURDOCH\MARKETING\Photography\Screens\Non-Connected\Alarms_Canister Full_Therapy Ac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4005064"/>
            <a:ext cx="2765515" cy="1697719"/>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769096" y="2918949"/>
            <a:ext cx="374904" cy="892800"/>
            <a:chOff x="8769096" y="2918949"/>
            <a:chExt cx="374904" cy="892800"/>
          </a:xfrm>
        </p:grpSpPr>
        <p:sp>
          <p:nvSpPr>
            <p:cNvPr id="8" name="Rectangle 7"/>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40520925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4" name="Text Placeholder 3"/>
          <p:cNvSpPr>
            <a:spLocks noGrp="1"/>
          </p:cNvSpPr>
          <p:nvPr>
            <p:ph type="body" sz="quarter" idx="13"/>
          </p:nvPr>
        </p:nvSpPr>
        <p:spPr/>
        <p:txBody>
          <a:bodyPr/>
          <a:lstStyle/>
          <a:p>
            <a:r>
              <a:rPr lang="en-GB" dirty="0" smtClean="0"/>
              <a:t>Low battery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32293997"/>
              </p:ext>
            </p:extLst>
          </p:nvPr>
        </p:nvGraphicFramePr>
        <p:xfrm>
          <a:off x="473716" y="1291775"/>
          <a:ext cx="8081724" cy="3182995"/>
        </p:xfrm>
        <a:graphic>
          <a:graphicData uri="http://schemas.openxmlformats.org/drawingml/2006/table">
            <a:tbl>
              <a:tblPr firstRow="1" bandRow="1">
                <a:tableStyleId>{5C22544A-7EE6-4342-B048-85BDC9FD1C3A}</a:tableStyleId>
              </a:tblPr>
              <a:tblGrid>
                <a:gridCol w="2154068"/>
                <a:gridCol w="1296144"/>
                <a:gridCol w="4631512"/>
              </a:tblGrid>
              <a:tr h="253994">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Symptoms</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Cause</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Remedy</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598163">
                <a:tc>
                  <a:txBody>
                    <a:bodyPr/>
                    <a:lstStyle/>
                    <a:p>
                      <a:pPr>
                        <a:lnSpc>
                          <a:spcPts val="1200"/>
                        </a:lnSpc>
                        <a:spcBef>
                          <a:spcPts val="700"/>
                        </a:spcBef>
                      </a:pPr>
                      <a:r>
                        <a:rPr lang="en-GB" sz="1050" b="1" i="0" dirty="0" smtClean="0">
                          <a:solidFill>
                            <a:schemeClr val="accent1"/>
                          </a:solidFill>
                          <a:latin typeface="Smith&amp;NephewLF" panose="020F0500030000020004" pitchFamily="34" charset="0"/>
                          <a:ea typeface="Smith&amp;NephewLF" charset="0"/>
                          <a:cs typeface="Smith&amp;NephewLF" charset="0"/>
                        </a:rPr>
                        <a:t>Low</a:t>
                      </a:r>
                      <a:r>
                        <a:rPr lang="en-GB" sz="1050" b="1" i="0" baseline="0" dirty="0" smtClean="0">
                          <a:solidFill>
                            <a:schemeClr val="accent1"/>
                          </a:solidFill>
                          <a:latin typeface="Smith&amp;NephewLF" panose="020F0500030000020004" pitchFamily="34" charset="0"/>
                          <a:ea typeface="Smith&amp;NephewLF" charset="0"/>
                          <a:cs typeface="Smith&amp;NephewLF" charset="0"/>
                        </a:rPr>
                        <a:t> battery a</a:t>
                      </a:r>
                      <a:r>
                        <a:rPr lang="en-GB" sz="1050" b="1" i="0" dirty="0" smtClean="0">
                          <a:solidFill>
                            <a:schemeClr val="accent1"/>
                          </a:solidFill>
                          <a:latin typeface="Smith&amp;NephewLF" panose="020F0500030000020004" pitchFamily="34" charset="0"/>
                          <a:ea typeface="Smith&amp;NephewLF" charset="0"/>
                          <a:cs typeface="Smith&amp;NephewLF" charset="0"/>
                        </a:rPr>
                        <a:t>larm</a:t>
                      </a:r>
                    </a:p>
                    <a:p>
                      <a:pPr marL="0" indent="0">
                        <a:lnSpc>
                          <a:spcPct val="90000"/>
                        </a:lnSpc>
                        <a:spcBef>
                          <a:spcPts val="1200"/>
                        </a:spcBef>
                        <a:buNone/>
                      </a:pPr>
                      <a:r>
                        <a:rPr lang="en-US" sz="1050" i="0" dirty="0" smtClean="0">
                          <a:solidFill>
                            <a:schemeClr val="tx1"/>
                          </a:solidFill>
                          <a:latin typeface="Smith&amp;NephewLF" panose="020F0500030000020004" pitchFamily="34" charset="0"/>
                        </a:rPr>
                        <a:t>Upon battery depletion the device will stop delivering therapy and power Off.</a:t>
                      </a:r>
                    </a:p>
                    <a:p>
                      <a:pPr marL="0" indent="0">
                        <a:spcBef>
                          <a:spcPts val="1200"/>
                        </a:spcBef>
                        <a:buFont typeface="Arial"/>
                        <a:buNone/>
                      </a:pPr>
                      <a:r>
                        <a:rPr lang="en-GB" sz="1050" i="0" dirty="0" smtClean="0">
                          <a:solidFill>
                            <a:schemeClr val="tx1"/>
                          </a:solidFill>
                          <a:latin typeface="Smith&amp;NephewLF" panose="020F0500030000020004" pitchFamily="34" charset="0"/>
                        </a:rPr>
                        <a:t>Status indicator</a:t>
                      </a:r>
                      <a:r>
                        <a:rPr lang="en-GB" sz="1050" i="0" baseline="0" dirty="0" smtClean="0">
                          <a:solidFill>
                            <a:schemeClr val="tx1"/>
                          </a:solidFill>
                          <a:latin typeface="Smith&amp;NephewLF" panose="020F0500030000020004" pitchFamily="34" charset="0"/>
                        </a:rPr>
                        <a:t> illuminates yellow.</a:t>
                      </a:r>
                    </a:p>
                    <a:p>
                      <a:pPr marL="0" indent="0">
                        <a:spcBef>
                          <a:spcPts val="1200"/>
                        </a:spcBef>
                        <a:buFont typeface="Arial"/>
                        <a:buNone/>
                      </a:pPr>
                      <a:r>
                        <a:rPr lang="en-GB" sz="1050" i="0" baseline="0" dirty="0" smtClean="0">
                          <a:solidFill>
                            <a:schemeClr val="tx1"/>
                          </a:solidFill>
                          <a:latin typeface="Smith&amp;NephewLF" panose="020F0500030000020004" pitchFamily="34" charset="0"/>
                        </a:rPr>
                        <a:t>Audible alarm sounds every 20 seconds.</a:t>
                      </a:r>
                      <a:endParaRPr lang="en-US" sz="1050" i="0" dirty="0" smtClean="0">
                        <a:solidFill>
                          <a:schemeClr val="tx1"/>
                        </a:solidFill>
                        <a:latin typeface="Smith&amp;NephewLF" panose="020F0500030000020004" pitchFamily="34" charset="0"/>
                      </a:endParaRPr>
                    </a:p>
                    <a:p>
                      <a:pPr>
                        <a:spcBef>
                          <a:spcPts val="1200"/>
                        </a:spcBef>
                      </a:pPr>
                      <a:r>
                        <a:rPr lang="en-US" sz="1050" i="0" dirty="0" smtClean="0">
                          <a:solidFill>
                            <a:schemeClr val="tx1"/>
                          </a:solidFill>
                          <a:latin typeface="Smith&amp;NephewLF" panose="020F0500030000020004" pitchFamily="34" charset="0"/>
                        </a:rPr>
                        <a:t>Audible alarm may be paused for approx. 2 minutes by pressing the Pause Alarm icon on the screen.</a:t>
                      </a:r>
                    </a:p>
                    <a:p>
                      <a:pPr lvl="0">
                        <a:lnSpc>
                          <a:spcPct val="90000"/>
                        </a:lnSpc>
                        <a:spcBef>
                          <a:spcPts val="1200"/>
                        </a:spcBef>
                      </a:pPr>
                      <a:r>
                        <a:rPr lang="en-US" sz="1050" i="0" dirty="0" smtClean="0">
                          <a:solidFill>
                            <a:schemeClr val="tx1"/>
                          </a:solidFill>
                          <a:latin typeface="Smith&amp;NephewLF" panose="020F0500030000020004" pitchFamily="34" charset="0"/>
                        </a:rPr>
                        <a:t>The touchscreen dims to conserve battery life.</a:t>
                      </a:r>
                    </a:p>
                    <a:p>
                      <a:pPr>
                        <a:lnSpc>
                          <a:spcPts val="1200"/>
                        </a:lnSpc>
                        <a:spcBef>
                          <a:spcPts val="700"/>
                        </a:spcBef>
                      </a:pPr>
                      <a:endParaRPr lang="en-GB" sz="1050" b="1" i="0" dirty="0" smtClean="0">
                        <a:solidFill>
                          <a:schemeClr val="accent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nSpc>
                          <a:spcPct val="90000"/>
                        </a:lnSpc>
                        <a:buNone/>
                      </a:pPr>
                      <a:r>
                        <a:rPr lang="en-US" sz="1050" i="0" dirty="0" smtClean="0">
                          <a:solidFill>
                            <a:schemeClr val="tx1"/>
                          </a:solidFill>
                          <a:latin typeface="Smith&amp;NephewLF" panose="020F0500030000020004" pitchFamily="34" charset="0"/>
                        </a:rPr>
                        <a:t>The battery has up to 2 hours therapy time remaining.</a:t>
                      </a:r>
                    </a:p>
                    <a:p>
                      <a:pPr marL="0" marR="0" indent="0" algn="l" defTabSz="914400" rtl="0" eaLnBrk="1" fontAlgn="auto" latinLnBrk="0" hangingPunct="1">
                        <a:lnSpc>
                          <a:spcPts val="1200"/>
                        </a:lnSpc>
                        <a:spcBef>
                          <a:spcPts val="700"/>
                        </a:spcBef>
                        <a:spcAft>
                          <a:spcPts val="0"/>
                        </a:spcAft>
                        <a:buClrTx/>
                        <a:buSzTx/>
                        <a:buFontTx/>
                        <a:buNone/>
                        <a:tabLst/>
                        <a:defRPr/>
                      </a:pP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sz="1050" i="0" dirty="0" smtClean="0">
                          <a:solidFill>
                            <a:schemeClr val="tx1"/>
                          </a:solidFill>
                          <a:latin typeface="Smith&amp;NephewLF" panose="020F0500030000020004" pitchFamily="34" charset="0"/>
                        </a:rPr>
                        <a:t>Plug device into an electrical (AC) outlet as soon as possible. The device can be plugged into an electrical (AC) outlet to charge the battery without causing interruption to active therapy.</a:t>
                      </a:r>
                    </a:p>
                    <a:p>
                      <a:pPr marL="228600" indent="-228600">
                        <a:spcBef>
                          <a:spcPts val="600"/>
                        </a:spcBef>
                        <a:buFont typeface="+mj-lt"/>
                        <a:buAutoNum type="arabicPeriod"/>
                      </a:pP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grpSp>
        <p:nvGrpSpPr>
          <p:cNvPr id="7" name="Group 6"/>
          <p:cNvGrpSpPr/>
          <p:nvPr/>
        </p:nvGrpSpPr>
        <p:grpSpPr>
          <a:xfrm>
            <a:off x="8769096" y="2918949"/>
            <a:ext cx="374904" cy="892800"/>
            <a:chOff x="8769096" y="2918949"/>
            <a:chExt cx="374904" cy="892800"/>
          </a:xfrm>
        </p:grpSpPr>
        <p:sp>
          <p:nvSpPr>
            <p:cNvPr id="8" name="Rectangle 7"/>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pic>
        <p:nvPicPr>
          <p:cNvPr id="11" name="Picture 2" descr="C:\Users\lrkleigh\Documents\Projects\MURDOCH\MARKETING\Photography\Screens\Non-Connected\Alarms_Low Battery_Therapy Ac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645024"/>
            <a:ext cx="2770142" cy="170011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062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4" name="Text Placeholder 3"/>
          <p:cNvSpPr>
            <a:spLocks noGrp="1"/>
          </p:cNvSpPr>
          <p:nvPr>
            <p:ph type="body" sz="quarter" idx="13"/>
          </p:nvPr>
        </p:nvSpPr>
        <p:spPr/>
        <p:txBody>
          <a:bodyPr/>
          <a:lstStyle/>
          <a:p>
            <a:r>
              <a:rPr lang="en-GB" dirty="0" smtClean="0"/>
              <a:t>Critical battery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11650583"/>
              </p:ext>
            </p:extLst>
          </p:nvPr>
        </p:nvGraphicFramePr>
        <p:xfrm>
          <a:off x="473716" y="1291775"/>
          <a:ext cx="8081724" cy="4415149"/>
        </p:xfrm>
        <a:graphic>
          <a:graphicData uri="http://schemas.openxmlformats.org/drawingml/2006/table">
            <a:tbl>
              <a:tblPr firstRow="1" bandRow="1">
                <a:tableStyleId>{5C22544A-7EE6-4342-B048-85BDC9FD1C3A}</a:tableStyleId>
              </a:tblPr>
              <a:tblGrid>
                <a:gridCol w="1398913"/>
                <a:gridCol w="1341690"/>
                <a:gridCol w="5341121"/>
              </a:tblGrid>
              <a:tr h="253994">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Symptoms</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Cause</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Remedy</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598163">
                <a:tc>
                  <a:txBody>
                    <a:bodyPr/>
                    <a:lstStyle/>
                    <a:p>
                      <a:pPr>
                        <a:lnSpc>
                          <a:spcPts val="1200"/>
                        </a:lnSpc>
                        <a:spcBef>
                          <a:spcPts val="700"/>
                        </a:spcBef>
                      </a:pPr>
                      <a:r>
                        <a:rPr lang="en-GB" sz="1050" b="1" i="0" dirty="0" smtClean="0">
                          <a:solidFill>
                            <a:schemeClr val="accent1"/>
                          </a:solidFill>
                          <a:latin typeface="Smith&amp;NephewLF" panose="020F0500030000020004" pitchFamily="34" charset="0"/>
                          <a:ea typeface="Smith&amp;NephewLF" charset="0"/>
                          <a:cs typeface="Smith&amp;NephewLF" charset="0"/>
                        </a:rPr>
                        <a:t>Critical battery </a:t>
                      </a:r>
                      <a:r>
                        <a:rPr lang="en-GB" sz="1050" b="1" i="0" baseline="0" dirty="0" smtClean="0">
                          <a:solidFill>
                            <a:schemeClr val="accent1"/>
                          </a:solidFill>
                          <a:latin typeface="Smith&amp;NephewLF" panose="020F0500030000020004" pitchFamily="34" charset="0"/>
                          <a:ea typeface="Smith&amp;NephewLF" charset="0"/>
                          <a:cs typeface="Smith&amp;NephewLF" charset="0"/>
                        </a:rPr>
                        <a:t>a</a:t>
                      </a:r>
                      <a:r>
                        <a:rPr lang="en-GB" sz="1050" b="1" i="0" dirty="0" smtClean="0">
                          <a:solidFill>
                            <a:schemeClr val="accent1"/>
                          </a:solidFill>
                          <a:latin typeface="Smith&amp;NephewLF" panose="020F0500030000020004" pitchFamily="34" charset="0"/>
                          <a:ea typeface="Smith&amp;NephewLF" charset="0"/>
                          <a:cs typeface="Smith&amp;NephewLF" charset="0"/>
                        </a:rPr>
                        <a:t>larm</a:t>
                      </a:r>
                    </a:p>
                    <a:p>
                      <a:pPr marL="0" indent="0">
                        <a:lnSpc>
                          <a:spcPct val="90000"/>
                        </a:lnSpc>
                        <a:spcBef>
                          <a:spcPts val="1200"/>
                        </a:spcBef>
                        <a:buNone/>
                      </a:pPr>
                      <a:r>
                        <a:rPr lang="en-US" sz="1050" i="0" dirty="0" smtClean="0">
                          <a:solidFill>
                            <a:schemeClr val="tx1"/>
                          </a:solidFill>
                          <a:latin typeface="Smith&amp;NephewLF" panose="020F0500030000020004" pitchFamily="34" charset="0"/>
                        </a:rPr>
                        <a:t>Upon battery depletion the device will stop delivering therapy and power Off.</a:t>
                      </a:r>
                    </a:p>
                    <a:p>
                      <a:pPr marL="0" indent="0">
                        <a:spcBef>
                          <a:spcPts val="1200"/>
                        </a:spcBef>
                        <a:buFont typeface="Arial"/>
                        <a:buNone/>
                      </a:pPr>
                      <a:r>
                        <a:rPr lang="en-GB" sz="1050" i="0" dirty="0" smtClean="0">
                          <a:solidFill>
                            <a:schemeClr val="tx1"/>
                          </a:solidFill>
                          <a:latin typeface="Smith&amp;NephewLF" panose="020F0500030000020004" pitchFamily="34" charset="0"/>
                        </a:rPr>
                        <a:t>Status indicator</a:t>
                      </a:r>
                      <a:r>
                        <a:rPr lang="en-GB" sz="1050" i="0" baseline="0" dirty="0" smtClean="0">
                          <a:solidFill>
                            <a:schemeClr val="tx1"/>
                          </a:solidFill>
                          <a:latin typeface="Smith&amp;NephewLF" panose="020F0500030000020004" pitchFamily="34" charset="0"/>
                        </a:rPr>
                        <a:t> illuminates yellow.</a:t>
                      </a:r>
                    </a:p>
                    <a:p>
                      <a:pPr marL="0" indent="0">
                        <a:spcBef>
                          <a:spcPts val="1200"/>
                        </a:spcBef>
                        <a:buFont typeface="Arial"/>
                        <a:buNone/>
                      </a:pPr>
                      <a:r>
                        <a:rPr lang="en-GB" sz="1050" i="0" baseline="0" dirty="0" smtClean="0">
                          <a:solidFill>
                            <a:schemeClr val="tx1"/>
                          </a:solidFill>
                          <a:latin typeface="Smith&amp;NephewLF" panose="020F0500030000020004" pitchFamily="34" charset="0"/>
                        </a:rPr>
                        <a:t>Audible alarm sounds every 20 seconds.</a:t>
                      </a:r>
                      <a:endParaRPr lang="en-US" sz="1050" i="0" dirty="0" smtClean="0">
                        <a:solidFill>
                          <a:schemeClr val="tx1"/>
                        </a:solidFill>
                        <a:latin typeface="Smith&amp;NephewLF" panose="020F0500030000020004" pitchFamily="34" charset="0"/>
                      </a:endParaRPr>
                    </a:p>
                    <a:p>
                      <a:pPr>
                        <a:spcBef>
                          <a:spcPts val="1200"/>
                        </a:spcBef>
                      </a:pPr>
                      <a:r>
                        <a:rPr lang="en-US" sz="1050" i="0" dirty="0" smtClean="0">
                          <a:solidFill>
                            <a:schemeClr val="tx1"/>
                          </a:solidFill>
                          <a:latin typeface="Smith&amp;NephewLF" panose="020F0500030000020004" pitchFamily="34" charset="0"/>
                        </a:rPr>
                        <a:t>Audible alarm may be paused for approx. 2 minutes by pressing the Pause Alarm icon on the screen.</a:t>
                      </a:r>
                    </a:p>
                    <a:p>
                      <a:pPr lvl="0">
                        <a:lnSpc>
                          <a:spcPct val="90000"/>
                        </a:lnSpc>
                        <a:spcBef>
                          <a:spcPts val="1200"/>
                        </a:spcBef>
                      </a:pPr>
                      <a:r>
                        <a:rPr lang="en-US" sz="1050" i="0" dirty="0" smtClean="0">
                          <a:solidFill>
                            <a:schemeClr val="tx1"/>
                          </a:solidFill>
                          <a:latin typeface="Smith&amp;NephewLF" panose="020F0500030000020004" pitchFamily="34" charset="0"/>
                        </a:rPr>
                        <a:t>The touchscreen</a:t>
                      </a:r>
                      <a:r>
                        <a:rPr lang="en-US" sz="1050" dirty="0" smtClean="0">
                          <a:solidFill>
                            <a:schemeClr val="tx1"/>
                          </a:solidFill>
                          <a:latin typeface="Smith&amp;NephewLF" panose="020F0500030000020004" pitchFamily="34" charset="0"/>
                        </a:rPr>
                        <a:t> dims to conserve battery life.</a:t>
                      </a:r>
                    </a:p>
                    <a:p>
                      <a:pPr>
                        <a:lnSpc>
                          <a:spcPts val="1200"/>
                        </a:lnSpc>
                        <a:spcBef>
                          <a:spcPts val="700"/>
                        </a:spcBef>
                      </a:pPr>
                      <a:endParaRPr lang="en-GB" sz="1050" b="1" i="0" dirty="0" smtClean="0">
                        <a:solidFill>
                          <a:schemeClr val="accent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indent="0" algn="l" defTabSz="914400" rtl="0" eaLnBrk="1" fontAlgn="auto" latinLnBrk="0" hangingPunct="1">
                        <a:lnSpc>
                          <a:spcPts val="1200"/>
                        </a:lnSpc>
                        <a:spcBef>
                          <a:spcPts val="700"/>
                        </a:spcBef>
                        <a:spcAft>
                          <a:spcPts val="0"/>
                        </a:spcAft>
                        <a:buClrTx/>
                        <a:buSzTx/>
                        <a:buFontTx/>
                        <a:buNone/>
                        <a:tabLst/>
                        <a:defRPr/>
                      </a:pPr>
                      <a:r>
                        <a:rPr lang="en-US" sz="1050" dirty="0" smtClean="0">
                          <a:solidFill>
                            <a:schemeClr val="tx1"/>
                          </a:solidFill>
                          <a:latin typeface="Smith&amp;NephewLF" panose="020F0500030000020004" pitchFamily="34" charset="0"/>
                        </a:rPr>
                        <a:t>The battery has only 3 minutes of therapy time remaining</a:t>
                      </a: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sz="1050" dirty="0" smtClean="0">
                          <a:solidFill>
                            <a:schemeClr val="tx1"/>
                          </a:solidFill>
                          <a:latin typeface="Smith&amp;NephewLF" panose="020F0500030000020004" pitchFamily="34" charset="0"/>
                        </a:rPr>
                        <a:t>Plug device into an electrical (AC) outlet as soon as possible. The device can be plugged into an electrical (AC) outlet to charge the battery without causing interruption to active therapy.</a:t>
                      </a:r>
                    </a:p>
                    <a:p>
                      <a:pPr marL="228600" indent="-228600">
                        <a:spcBef>
                          <a:spcPts val="600"/>
                        </a:spcBef>
                        <a:buFont typeface="+mj-lt"/>
                        <a:buAutoNum type="arabicPeriod"/>
                      </a:pP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pic>
        <p:nvPicPr>
          <p:cNvPr id="6" name="Picture 2" descr="C:\Users\lrkleigh\Documents\Projects\MURDOCH\MARKETING\Photography\Screens\Non-Connected\Alarms_Critical Battery_Therapy Ac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509119"/>
            <a:ext cx="2770142" cy="1700117"/>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7" name="Picture 3" descr="C:\Users\lrkleigh\Documents\Projects\MURDOCH\MARKETING\Photography\Screens\Non-Connected\Alarms_Critical Battery Shutdown Pop U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509119"/>
            <a:ext cx="2769420" cy="1700117"/>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769096" y="2918949"/>
            <a:ext cx="374904" cy="892800"/>
            <a:chOff x="8769096" y="2918949"/>
            <a:chExt cx="374904" cy="892800"/>
          </a:xfrm>
        </p:grpSpPr>
        <p:sp>
          <p:nvSpPr>
            <p:cNvPr id="9" name="Rectangle 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1711976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RENASYS</a:t>
            </a:r>
            <a:r>
              <a:rPr lang="en-GB" dirty="0" smtClean="0">
                <a:solidFill>
                  <a:srgbClr val="EF7D00"/>
                </a:solidFill>
                <a:latin typeface="Smith&amp;NephewLF"/>
              </a:rPr>
              <a:t>™</a:t>
            </a:r>
            <a:r>
              <a:rPr lang="en-GB" dirty="0" smtClean="0"/>
              <a:t> TOUCH features	</a:t>
            </a:r>
            <a:endParaRPr lang="en-US" dirty="0"/>
          </a:p>
        </p:txBody>
      </p:sp>
      <p:sp>
        <p:nvSpPr>
          <p:cNvPr id="4" name="Text Placeholder 3"/>
          <p:cNvSpPr>
            <a:spLocks noGrp="1"/>
          </p:cNvSpPr>
          <p:nvPr>
            <p:ph type="body" sz="quarter" idx="13"/>
          </p:nvPr>
        </p:nvSpPr>
        <p:spPr/>
        <p:txBody>
          <a:bodyPr/>
          <a:lstStyle/>
          <a:p>
            <a:r>
              <a:rPr lang="en-GB" dirty="0" smtClean="0"/>
              <a:t>Front view</a:t>
            </a:r>
            <a:endParaRPr lang="en-US" dirty="0"/>
          </a:p>
        </p:txBody>
      </p:sp>
      <p:pic>
        <p:nvPicPr>
          <p:cNvPr id="6" name="Picture 2" descr="C:\Users\lrkleigh\Documents\Projects\MURDOCH\MARKETING\Photography\edited photos\Non-connected\001_device_front_clinician_home_continuous_therapy off_white background.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64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2915816" y="2226512"/>
            <a:ext cx="3275632" cy="25706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8995" y="2617317"/>
            <a:ext cx="2567121" cy="830997"/>
          </a:xfrm>
          <a:prstGeom prst="rect">
            <a:avLst/>
          </a:prstGeom>
          <a:noFill/>
        </p:spPr>
        <p:txBody>
          <a:bodyPr wrap="square" rtlCol="0">
            <a:spAutoFit/>
          </a:bodyPr>
          <a:lstStyle/>
          <a:p>
            <a:pPr algn="l" fontAlgn="auto">
              <a:spcBef>
                <a:spcPts val="0"/>
              </a:spcBef>
              <a:spcAft>
                <a:spcPts val="0"/>
              </a:spcAft>
            </a:pPr>
            <a:r>
              <a:rPr lang="en-US" sz="1600" b="1" dirty="0" smtClean="0">
                <a:solidFill>
                  <a:schemeClr val="bg1">
                    <a:lumMod val="50000"/>
                  </a:schemeClr>
                </a:solidFill>
                <a:latin typeface="Smith&amp;NephewLF" panose="020F0500030000020004" pitchFamily="34" charset="0"/>
              </a:rPr>
              <a:t>Colour </a:t>
            </a:r>
            <a:r>
              <a:rPr lang="en-US" sz="1600" b="1" dirty="0">
                <a:solidFill>
                  <a:schemeClr val="bg1">
                    <a:lumMod val="50000"/>
                  </a:schemeClr>
                </a:solidFill>
                <a:latin typeface="Smith&amp;NephewLF" panose="020F0500030000020004" pitchFamily="34" charset="0"/>
              </a:rPr>
              <a:t>t</a:t>
            </a:r>
            <a:r>
              <a:rPr lang="en-US" sz="1600" b="1" dirty="0" smtClean="0">
                <a:solidFill>
                  <a:schemeClr val="bg1">
                    <a:lumMod val="50000"/>
                  </a:schemeClr>
                </a:solidFill>
                <a:latin typeface="Smith&amp;NephewLF" panose="020F0500030000020004" pitchFamily="34" charset="0"/>
              </a:rPr>
              <a:t>ouchscreen display </a:t>
            </a:r>
          </a:p>
          <a:p>
            <a:pPr algn="l" fontAlgn="auto">
              <a:spcBef>
                <a:spcPts val="0"/>
              </a:spcBef>
              <a:spcAft>
                <a:spcPts val="0"/>
              </a:spcAft>
            </a:pPr>
            <a:r>
              <a:rPr lang="en-US" sz="1600" dirty="0">
                <a:solidFill>
                  <a:schemeClr val="bg1">
                    <a:lumMod val="50000"/>
                  </a:schemeClr>
                </a:solidFill>
                <a:latin typeface="Smith&amp;NephewLF" panose="020F0500030000020004" pitchFamily="34" charset="0"/>
              </a:rPr>
              <a:t>E</a:t>
            </a:r>
            <a:r>
              <a:rPr lang="en-US" sz="1600" dirty="0" smtClean="0">
                <a:solidFill>
                  <a:schemeClr val="bg1">
                    <a:lumMod val="50000"/>
                  </a:schemeClr>
                </a:solidFill>
                <a:latin typeface="Smith&amp;NephewLF" panose="020F0500030000020004" pitchFamily="34" charset="0"/>
              </a:rPr>
              <a:t>asy to navigate with intuitive icons</a:t>
            </a:r>
            <a:endParaRPr lang="en-US" sz="1600" dirty="0">
              <a:solidFill>
                <a:schemeClr val="bg1">
                  <a:lumMod val="50000"/>
                </a:schemeClr>
              </a:solidFill>
              <a:latin typeface="Smith&amp;NephewLF" panose="020F0500030000020004" pitchFamily="34" charset="0"/>
            </a:endParaRPr>
          </a:p>
        </p:txBody>
      </p:sp>
      <p:sp>
        <p:nvSpPr>
          <p:cNvPr id="8" name="TextBox 7"/>
          <p:cNvSpPr txBox="1"/>
          <p:nvPr/>
        </p:nvSpPr>
        <p:spPr>
          <a:xfrm>
            <a:off x="6228184" y="4208785"/>
            <a:ext cx="2649640" cy="1077218"/>
          </a:xfrm>
          <a:prstGeom prst="rect">
            <a:avLst/>
          </a:prstGeom>
          <a:noFill/>
        </p:spPr>
        <p:txBody>
          <a:bodyPr wrap="square" rtlCol="0">
            <a:spAutoFit/>
          </a:bodyPr>
          <a:lstStyle/>
          <a:p>
            <a:pPr algn="l" fontAlgn="auto">
              <a:spcBef>
                <a:spcPts val="0"/>
              </a:spcBef>
              <a:spcAft>
                <a:spcPts val="0"/>
              </a:spcAft>
            </a:pPr>
            <a:r>
              <a:rPr lang="en-US" sz="1600" b="1" dirty="0" smtClean="0">
                <a:solidFill>
                  <a:schemeClr val="bg1">
                    <a:lumMod val="50000"/>
                  </a:schemeClr>
                </a:solidFill>
                <a:latin typeface="Smith&amp;NephewLF" panose="020F0500030000020004" pitchFamily="34" charset="0"/>
              </a:rPr>
              <a:t>Button </a:t>
            </a:r>
            <a:r>
              <a:rPr lang="en-US" sz="1600" b="1" dirty="0" smtClean="0">
                <a:solidFill>
                  <a:schemeClr val="bg1">
                    <a:lumMod val="50000"/>
                  </a:schemeClr>
                </a:solidFill>
                <a:latin typeface="Smith&amp;NephewLF" panose="020F0500030000020004" pitchFamily="34" charset="0"/>
              </a:rPr>
              <a:t>panel:</a:t>
            </a:r>
            <a:endParaRPr lang="en-US" sz="1600" b="1" dirty="0" smtClean="0">
              <a:solidFill>
                <a:schemeClr val="bg1">
                  <a:lumMod val="50000"/>
                </a:schemeClr>
              </a:solidFill>
              <a:latin typeface="Smith&amp;NephewLF" panose="020F0500030000020004" pitchFamily="34" charset="0"/>
            </a:endParaRPr>
          </a:p>
          <a:p>
            <a:r>
              <a:rPr lang="en-US" sz="1600" dirty="0" smtClean="0">
                <a:solidFill>
                  <a:schemeClr val="bg1">
                    <a:lumMod val="50000"/>
                  </a:schemeClr>
                </a:solidFill>
                <a:latin typeface="Smith&amp;NephewLF" panose="020F0500030000020004" pitchFamily="34" charset="0"/>
              </a:rPr>
              <a:t>Power (left)</a:t>
            </a:r>
          </a:p>
          <a:p>
            <a:r>
              <a:rPr lang="en-US" sz="1600" dirty="0" smtClean="0">
                <a:solidFill>
                  <a:schemeClr val="bg1">
                    <a:lumMod val="50000"/>
                  </a:schemeClr>
                </a:solidFill>
                <a:latin typeface="Smith&amp;NephewLF" panose="020F0500030000020004" pitchFamily="34" charset="0"/>
              </a:rPr>
              <a:t>Start/Pause </a:t>
            </a:r>
            <a:r>
              <a:rPr lang="en-US" sz="1600" dirty="0">
                <a:solidFill>
                  <a:schemeClr val="bg1">
                    <a:lumMod val="50000"/>
                  </a:schemeClr>
                </a:solidFill>
                <a:latin typeface="Smith&amp;NephewLF" panose="020F0500030000020004" pitchFamily="34" charset="0"/>
              </a:rPr>
              <a:t>Therapy </a:t>
            </a:r>
            <a:r>
              <a:rPr lang="en-US" sz="1600" dirty="0" smtClean="0">
                <a:solidFill>
                  <a:schemeClr val="bg1">
                    <a:lumMod val="50000"/>
                  </a:schemeClr>
                </a:solidFill>
                <a:latin typeface="Smith&amp;NephewLF" panose="020F0500030000020004" pitchFamily="34" charset="0"/>
              </a:rPr>
              <a:t>(</a:t>
            </a:r>
            <a:r>
              <a:rPr lang="en-US" sz="1600" dirty="0" err="1" smtClean="0">
                <a:solidFill>
                  <a:schemeClr val="bg1">
                    <a:lumMod val="50000"/>
                  </a:schemeClr>
                </a:solidFill>
                <a:latin typeface="Smith&amp;NephewLF" panose="020F0500030000020004" pitchFamily="34" charset="0"/>
              </a:rPr>
              <a:t>centre</a:t>
            </a:r>
            <a:r>
              <a:rPr lang="en-US" sz="1600" dirty="0" smtClean="0">
                <a:solidFill>
                  <a:schemeClr val="bg1">
                    <a:lumMod val="50000"/>
                  </a:schemeClr>
                </a:solidFill>
                <a:latin typeface="Smith&amp;NephewLF" panose="020F0500030000020004" pitchFamily="34" charset="0"/>
              </a:rPr>
              <a:t>)</a:t>
            </a:r>
            <a:endParaRPr lang="en-US" sz="1600" dirty="0">
              <a:solidFill>
                <a:schemeClr val="bg1">
                  <a:lumMod val="50000"/>
                </a:schemeClr>
              </a:solidFill>
              <a:latin typeface="Smith&amp;NephewLF" panose="020F0500030000020004" pitchFamily="34" charset="0"/>
            </a:endParaRPr>
          </a:p>
          <a:p>
            <a:r>
              <a:rPr lang="en-US" sz="1600" dirty="0">
                <a:solidFill>
                  <a:schemeClr val="bg1">
                    <a:lumMod val="50000"/>
                  </a:schemeClr>
                </a:solidFill>
                <a:latin typeface="Smith&amp;NephewLF" panose="020F0500030000020004" pitchFamily="34" charset="0"/>
              </a:rPr>
              <a:t>Lock </a:t>
            </a:r>
            <a:r>
              <a:rPr lang="en-US" sz="1600" dirty="0" smtClean="0">
                <a:solidFill>
                  <a:schemeClr val="bg1">
                    <a:lumMod val="50000"/>
                  </a:schemeClr>
                </a:solidFill>
                <a:latin typeface="Smith&amp;NephewLF" panose="020F0500030000020004" pitchFamily="34" charset="0"/>
              </a:rPr>
              <a:t>interface (right)</a:t>
            </a:r>
          </a:p>
        </p:txBody>
      </p:sp>
      <p:sp>
        <p:nvSpPr>
          <p:cNvPr id="9" name="TextBox 8"/>
          <p:cNvSpPr txBox="1"/>
          <p:nvPr/>
        </p:nvSpPr>
        <p:spPr>
          <a:xfrm>
            <a:off x="6313658" y="2464404"/>
            <a:ext cx="1952764" cy="830997"/>
          </a:xfrm>
          <a:prstGeom prst="rect">
            <a:avLst/>
          </a:prstGeom>
          <a:noFill/>
        </p:spPr>
        <p:txBody>
          <a:bodyPr wrap="square" rtlCol="0">
            <a:spAutoFit/>
          </a:bodyPr>
          <a:lstStyle/>
          <a:p>
            <a:pPr algn="l" fontAlgn="auto">
              <a:spcBef>
                <a:spcPts val="0"/>
              </a:spcBef>
              <a:spcAft>
                <a:spcPts val="0"/>
              </a:spcAft>
            </a:pPr>
            <a:r>
              <a:rPr lang="en-US" sz="1600" b="1" dirty="0" smtClean="0">
                <a:solidFill>
                  <a:schemeClr val="bg1">
                    <a:lumMod val="50000"/>
                  </a:schemeClr>
                </a:solidFill>
                <a:latin typeface="Smith&amp;NephewLF" panose="020F0500030000020004" pitchFamily="34" charset="0"/>
              </a:rPr>
              <a:t>Status indicator</a:t>
            </a:r>
          </a:p>
          <a:p>
            <a:pPr algn="l" fontAlgn="auto">
              <a:spcBef>
                <a:spcPts val="0"/>
              </a:spcBef>
              <a:spcAft>
                <a:spcPts val="0"/>
              </a:spcAft>
            </a:pPr>
            <a:r>
              <a:rPr lang="en-US" sz="1600" dirty="0" smtClean="0">
                <a:solidFill>
                  <a:schemeClr val="bg1">
                    <a:lumMod val="50000"/>
                  </a:schemeClr>
                </a:solidFill>
                <a:latin typeface="Smith&amp;NephewLF" panose="020F0500030000020004" pitchFamily="34" charset="0"/>
              </a:rPr>
              <a:t>Green: therapy active </a:t>
            </a:r>
          </a:p>
          <a:p>
            <a:pPr algn="l" fontAlgn="auto">
              <a:spcBef>
                <a:spcPts val="0"/>
              </a:spcBef>
              <a:spcAft>
                <a:spcPts val="0"/>
              </a:spcAft>
            </a:pPr>
            <a:r>
              <a:rPr lang="en-US" sz="1600" dirty="0" smtClean="0">
                <a:solidFill>
                  <a:schemeClr val="bg1">
                    <a:lumMod val="50000"/>
                  </a:schemeClr>
                </a:solidFill>
                <a:latin typeface="Smith&amp;NephewLF" panose="020F0500030000020004" pitchFamily="34" charset="0"/>
              </a:rPr>
              <a:t>Yellow: alarm state</a:t>
            </a:r>
            <a:r>
              <a:rPr lang="en-US" sz="1600" b="1" dirty="0" smtClean="0">
                <a:solidFill>
                  <a:schemeClr val="bg1">
                    <a:lumMod val="50000"/>
                  </a:schemeClr>
                </a:solidFill>
                <a:latin typeface="Smith&amp;NephewLF" panose="020F0500030000020004" pitchFamily="34" charset="0"/>
              </a:rPr>
              <a:t> </a:t>
            </a:r>
          </a:p>
        </p:txBody>
      </p:sp>
      <p:sp>
        <p:nvSpPr>
          <p:cNvPr id="10" name="TextBox 9"/>
          <p:cNvSpPr txBox="1"/>
          <p:nvPr/>
        </p:nvSpPr>
        <p:spPr>
          <a:xfrm>
            <a:off x="395536" y="4110542"/>
            <a:ext cx="2321169" cy="584775"/>
          </a:xfrm>
          <a:prstGeom prst="rect">
            <a:avLst/>
          </a:prstGeom>
          <a:noFill/>
        </p:spPr>
        <p:txBody>
          <a:bodyPr wrap="square" rtlCol="0">
            <a:spAutoFit/>
          </a:bodyPr>
          <a:lstStyle/>
          <a:p>
            <a:pPr algn="l" fontAlgn="auto">
              <a:spcBef>
                <a:spcPts val="0"/>
              </a:spcBef>
              <a:spcAft>
                <a:spcPts val="0"/>
              </a:spcAft>
            </a:pPr>
            <a:r>
              <a:rPr lang="en-US" sz="1600" b="1" dirty="0" smtClean="0">
                <a:solidFill>
                  <a:schemeClr val="bg1">
                    <a:lumMod val="50000"/>
                  </a:schemeClr>
                </a:solidFill>
                <a:latin typeface="Smith&amp;NephewLF" panose="020F0500030000020004" pitchFamily="34" charset="0"/>
              </a:rPr>
              <a:t>Attachment knobs</a:t>
            </a:r>
          </a:p>
          <a:p>
            <a:pPr algn="l" fontAlgn="auto">
              <a:spcBef>
                <a:spcPts val="0"/>
              </a:spcBef>
              <a:spcAft>
                <a:spcPts val="0"/>
              </a:spcAft>
            </a:pPr>
            <a:r>
              <a:rPr lang="en-US" sz="1600" dirty="0" smtClean="0">
                <a:solidFill>
                  <a:schemeClr val="bg1">
                    <a:lumMod val="50000"/>
                  </a:schemeClr>
                </a:solidFill>
                <a:latin typeface="Smith&amp;NephewLF" panose="020F0500030000020004" pitchFamily="34" charset="0"/>
              </a:rPr>
              <a:t>for </a:t>
            </a:r>
            <a:r>
              <a:rPr lang="en-US" sz="1600" dirty="0">
                <a:solidFill>
                  <a:schemeClr val="bg1">
                    <a:lumMod val="50000"/>
                  </a:schemeClr>
                </a:solidFill>
                <a:latin typeface="Smith&amp;NephewLF" panose="020F0500030000020004" pitchFamily="34" charset="0"/>
              </a:rPr>
              <a:t>c</a:t>
            </a:r>
            <a:r>
              <a:rPr lang="en-US" sz="1600" dirty="0" smtClean="0">
                <a:solidFill>
                  <a:schemeClr val="bg1">
                    <a:lumMod val="50000"/>
                  </a:schemeClr>
                </a:solidFill>
                <a:latin typeface="Smith&amp;NephewLF" panose="020F0500030000020004" pitchFamily="34" charset="0"/>
              </a:rPr>
              <a:t>arry straps</a:t>
            </a:r>
            <a:endParaRPr lang="en-US" sz="1600" dirty="0">
              <a:solidFill>
                <a:schemeClr val="bg1">
                  <a:lumMod val="50000"/>
                </a:schemeClr>
              </a:solidFill>
              <a:latin typeface="Smith&amp;NephewLF" panose="020F0500030000020004" pitchFamily="34" charset="0"/>
            </a:endParaRPr>
          </a:p>
        </p:txBody>
      </p:sp>
      <p:cxnSp>
        <p:nvCxnSpPr>
          <p:cNvPr id="11" name="Straight Connector 10"/>
          <p:cNvCxnSpPr/>
          <p:nvPr/>
        </p:nvCxnSpPr>
        <p:spPr>
          <a:xfrm>
            <a:off x="5219719" y="4397490"/>
            <a:ext cx="1008465" cy="0"/>
          </a:xfrm>
          <a:prstGeom prst="line">
            <a:avLst/>
          </a:prstGeom>
          <a:noFill/>
          <a:ln w="9525" cap="flat" cmpd="sng" algn="ctr">
            <a:solidFill>
              <a:schemeClr val="accent2"/>
            </a:solidFill>
            <a:prstDash val="sysDot"/>
          </a:ln>
          <a:effectLst/>
        </p:spPr>
      </p:cxnSp>
      <p:cxnSp>
        <p:nvCxnSpPr>
          <p:cNvPr id="12" name="Straight Connector 11"/>
          <p:cNvCxnSpPr/>
          <p:nvPr/>
        </p:nvCxnSpPr>
        <p:spPr>
          <a:xfrm>
            <a:off x="4558805" y="2636912"/>
            <a:ext cx="1788228" cy="0"/>
          </a:xfrm>
          <a:prstGeom prst="line">
            <a:avLst/>
          </a:prstGeom>
          <a:noFill/>
          <a:ln w="9525" cap="flat" cmpd="sng" algn="ctr">
            <a:solidFill>
              <a:schemeClr val="accent2"/>
            </a:solidFill>
            <a:prstDash val="sysDot"/>
          </a:ln>
          <a:effectLst/>
        </p:spPr>
      </p:cxnSp>
      <p:cxnSp>
        <p:nvCxnSpPr>
          <p:cNvPr id="13" name="Straight Connector 12"/>
          <p:cNvCxnSpPr/>
          <p:nvPr/>
        </p:nvCxnSpPr>
        <p:spPr>
          <a:xfrm>
            <a:off x="1882842" y="3212976"/>
            <a:ext cx="1788228" cy="0"/>
          </a:xfrm>
          <a:prstGeom prst="line">
            <a:avLst/>
          </a:prstGeom>
          <a:noFill/>
          <a:ln w="9525" cap="flat" cmpd="sng" algn="ctr">
            <a:solidFill>
              <a:schemeClr val="accent2"/>
            </a:solidFill>
            <a:prstDash val="sysDot"/>
          </a:ln>
          <a:effectLst/>
        </p:spPr>
      </p:cxnSp>
      <p:cxnSp>
        <p:nvCxnSpPr>
          <p:cNvPr id="14" name="Straight Connector 13"/>
          <p:cNvCxnSpPr>
            <a:endCxn id="6" idx="1"/>
          </p:cNvCxnSpPr>
          <p:nvPr/>
        </p:nvCxnSpPr>
        <p:spPr>
          <a:xfrm flipV="1">
            <a:off x="1516716" y="3511832"/>
            <a:ext cx="1399100" cy="640727"/>
          </a:xfrm>
          <a:prstGeom prst="line">
            <a:avLst/>
          </a:prstGeom>
          <a:noFill/>
          <a:ln w="9525" cap="flat" cmpd="sng" algn="ctr">
            <a:solidFill>
              <a:schemeClr val="accent2"/>
            </a:solidFill>
            <a:prstDash val="sysDot"/>
          </a:ln>
          <a:effectLst/>
        </p:spPr>
      </p:cxnSp>
      <p:grpSp>
        <p:nvGrpSpPr>
          <p:cNvPr id="15" name="Group 14"/>
          <p:cNvGrpSpPr/>
          <p:nvPr/>
        </p:nvGrpSpPr>
        <p:grpSpPr>
          <a:xfrm>
            <a:off x="8769096" y="2918949"/>
            <a:ext cx="374904" cy="892800"/>
            <a:chOff x="8769096" y="2918949"/>
            <a:chExt cx="374904" cy="892800"/>
          </a:xfrm>
        </p:grpSpPr>
        <p:sp>
          <p:nvSpPr>
            <p:cNvPr id="16" name="Rectangle 15"/>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TextBox 16"/>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37874664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4" name="Text Placeholder 3"/>
          <p:cNvSpPr>
            <a:spLocks noGrp="1"/>
          </p:cNvSpPr>
          <p:nvPr>
            <p:ph type="body" sz="quarter" idx="13"/>
          </p:nvPr>
        </p:nvSpPr>
        <p:spPr/>
        <p:txBody>
          <a:bodyPr/>
          <a:lstStyle/>
          <a:p>
            <a:r>
              <a:rPr lang="en-GB" dirty="0" smtClean="0"/>
              <a:t>Battery failed</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03237117"/>
              </p:ext>
            </p:extLst>
          </p:nvPr>
        </p:nvGraphicFramePr>
        <p:xfrm>
          <a:off x="473716" y="1291775"/>
          <a:ext cx="8081724" cy="4323201"/>
        </p:xfrm>
        <a:graphic>
          <a:graphicData uri="http://schemas.openxmlformats.org/drawingml/2006/table">
            <a:tbl>
              <a:tblPr firstRow="1" bandRow="1">
                <a:tableStyleId>{5C22544A-7EE6-4342-B048-85BDC9FD1C3A}</a:tableStyleId>
              </a:tblPr>
              <a:tblGrid>
                <a:gridCol w="1398913"/>
                <a:gridCol w="1341690"/>
                <a:gridCol w="5341121"/>
              </a:tblGrid>
              <a:tr h="253994">
                <a:tc>
                  <a:txBody>
                    <a:bodyPr/>
                    <a:lstStyle/>
                    <a:p>
                      <a:pPr>
                        <a:lnSpc>
                          <a:spcPts val="1200"/>
                        </a:lnSpc>
                        <a:spcBef>
                          <a:spcPts val="700"/>
                        </a:spcBef>
                      </a:pPr>
                      <a:r>
                        <a:rPr lang="en-US" sz="1050" b="1" i="0" dirty="0" smtClean="0">
                          <a:solidFill>
                            <a:schemeClr val="bg2"/>
                          </a:solidFill>
                          <a:latin typeface="Smith&amp;NephewLF" charset="0"/>
                          <a:ea typeface="Smith&amp;NephewLF" charset="0"/>
                          <a:cs typeface="Smith&amp;NephewLF" charset="0"/>
                        </a:rPr>
                        <a:t>Symptoms</a:t>
                      </a:r>
                      <a:endParaRPr lang="en-US" sz="1050" b="1" i="0" dirty="0">
                        <a:solidFill>
                          <a:schemeClr val="bg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Cause</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Remedy</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598163">
                <a:tc>
                  <a:txBody>
                    <a:bodyPr/>
                    <a:lstStyle/>
                    <a:p>
                      <a:pPr>
                        <a:lnSpc>
                          <a:spcPts val="1200"/>
                        </a:lnSpc>
                        <a:spcBef>
                          <a:spcPts val="700"/>
                        </a:spcBef>
                      </a:pPr>
                      <a:r>
                        <a:rPr lang="en-GB" sz="1050" b="1" i="0" baseline="0" dirty="0" smtClean="0">
                          <a:solidFill>
                            <a:schemeClr val="accent1"/>
                          </a:solidFill>
                          <a:latin typeface="Smith&amp;NephewLF" panose="020F0500030000020004" pitchFamily="34" charset="0"/>
                          <a:ea typeface="Smith&amp;NephewLF" charset="0"/>
                          <a:cs typeface="Smith&amp;NephewLF" charset="0"/>
                        </a:rPr>
                        <a:t>Battery failed a</a:t>
                      </a:r>
                      <a:r>
                        <a:rPr lang="en-GB" sz="1050" b="1" i="0" dirty="0" smtClean="0">
                          <a:solidFill>
                            <a:schemeClr val="accent1"/>
                          </a:solidFill>
                          <a:latin typeface="Smith&amp;NephewLF" panose="020F0500030000020004" pitchFamily="34" charset="0"/>
                          <a:ea typeface="Smith&amp;NephewLF" charset="0"/>
                          <a:cs typeface="Smith&amp;NephewLF" charset="0"/>
                        </a:rPr>
                        <a:t>larm</a:t>
                      </a:r>
                    </a:p>
                    <a:p>
                      <a:pPr marL="0" marR="0" indent="0" algn="l" defTabSz="914400" rtl="0" eaLnBrk="1" fontAlgn="auto" latinLnBrk="0" hangingPunct="1">
                        <a:lnSpc>
                          <a:spcPts val="1200"/>
                        </a:lnSpc>
                        <a:spcBef>
                          <a:spcPts val="700"/>
                        </a:spcBef>
                        <a:spcAft>
                          <a:spcPts val="0"/>
                        </a:spcAft>
                        <a:buClrTx/>
                        <a:buSzTx/>
                        <a:buFontTx/>
                        <a:buNone/>
                        <a:tabLst/>
                        <a:defRPr/>
                      </a:pPr>
                      <a:r>
                        <a:rPr lang="en-US" sz="1050" i="0" dirty="0" smtClean="0">
                          <a:solidFill>
                            <a:schemeClr val="tx1"/>
                          </a:solidFill>
                          <a:latin typeface="Smith&amp;NephewLF" panose="020F0500030000020004" pitchFamily="34" charset="0"/>
                        </a:rPr>
                        <a:t>Device stops delivering therapy and powers off. It will not power On again unless plugged into an electrical (AC) outlet.</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lang="en-GB" sz="1050" i="0" dirty="0" smtClean="0">
                          <a:solidFill>
                            <a:schemeClr val="tx1"/>
                          </a:solidFill>
                          <a:latin typeface="Smith&amp;NephewLF" panose="020F0500030000020004" pitchFamily="34" charset="0"/>
                        </a:rPr>
                        <a:t>Status indicator</a:t>
                      </a:r>
                      <a:r>
                        <a:rPr lang="en-GB" sz="1050" i="0" baseline="0" dirty="0" smtClean="0">
                          <a:solidFill>
                            <a:schemeClr val="tx1"/>
                          </a:solidFill>
                          <a:latin typeface="Smith&amp;NephewLF" panose="020F0500030000020004" pitchFamily="34" charset="0"/>
                        </a:rPr>
                        <a:t> illuminates yellow when the pump is powered on.</a:t>
                      </a:r>
                      <a:endParaRPr lang="en-US" sz="1050" i="0" dirty="0" smtClean="0">
                        <a:solidFill>
                          <a:schemeClr val="tx1"/>
                        </a:solidFill>
                        <a:latin typeface="Smith&amp;NephewLF" panose="020F0500030000020004" pitchFamily="34" charset="0"/>
                      </a:endParaRPr>
                    </a:p>
                    <a:p>
                      <a:pPr marL="0" lvl="0" indent="0">
                        <a:lnSpc>
                          <a:spcPct val="90000"/>
                        </a:lnSpc>
                        <a:spcBef>
                          <a:spcPts val="1200"/>
                        </a:spcBef>
                        <a:buFont typeface="Arial" pitchFamily="34" charset="0"/>
                        <a:buNone/>
                      </a:pPr>
                      <a:r>
                        <a:rPr lang="en-US" sz="1050" i="0" dirty="0" smtClean="0">
                          <a:solidFill>
                            <a:schemeClr val="tx1"/>
                          </a:solidFill>
                          <a:latin typeface="Smith&amp;NephewLF" panose="020F0500030000020004" pitchFamily="34" charset="0"/>
                        </a:rPr>
                        <a:t>There is no audible alarm</a:t>
                      </a:r>
                    </a:p>
                    <a:p>
                      <a:pPr lvl="0">
                        <a:lnSpc>
                          <a:spcPct val="90000"/>
                        </a:lnSpc>
                        <a:spcBef>
                          <a:spcPts val="1200"/>
                        </a:spcBef>
                      </a:pPr>
                      <a:r>
                        <a:rPr lang="en-US" sz="1050" i="0" dirty="0" smtClean="0">
                          <a:solidFill>
                            <a:schemeClr val="bg2"/>
                          </a:solidFill>
                          <a:latin typeface="Smith&amp;NephewLF" panose="020F0500030000020004" pitchFamily="34" charset="0"/>
                        </a:rPr>
                        <a:t>Note: Battery Failure alarm only displays when device is connected to electrical (AC) and powered</a:t>
                      </a:r>
                      <a:r>
                        <a:rPr lang="en-US" sz="1050" i="0" baseline="0" dirty="0" smtClean="0">
                          <a:solidFill>
                            <a:schemeClr val="bg2"/>
                          </a:solidFill>
                          <a:latin typeface="Smith&amp;NephewLF" panose="020F0500030000020004" pitchFamily="34" charset="0"/>
                        </a:rPr>
                        <a:t> on</a:t>
                      </a:r>
                      <a:endParaRPr lang="en-US" sz="1050" i="0" dirty="0" smtClean="0">
                        <a:solidFill>
                          <a:schemeClr val="bg2"/>
                        </a:solidFill>
                        <a:latin typeface="Smith&amp;NephewLF" panose="020F0500030000020004" pitchFamily="34" charset="0"/>
                      </a:endParaRPr>
                    </a:p>
                    <a:p>
                      <a:pPr marL="0" marR="0" indent="0" algn="l" defTabSz="914400" rtl="0" eaLnBrk="1" fontAlgn="auto" latinLnBrk="0" hangingPunct="1">
                        <a:lnSpc>
                          <a:spcPts val="1200"/>
                        </a:lnSpc>
                        <a:spcBef>
                          <a:spcPts val="700"/>
                        </a:spcBef>
                        <a:spcAft>
                          <a:spcPts val="0"/>
                        </a:spcAft>
                        <a:buClrTx/>
                        <a:buSzTx/>
                        <a:buFontTx/>
                        <a:buNone/>
                        <a:tabLst/>
                        <a:defRPr/>
                      </a:pPr>
                      <a:endParaRPr lang="en-US" sz="1050" i="0" dirty="0" smtClean="0">
                        <a:solidFill>
                          <a:schemeClr val="accent1"/>
                        </a:solidFill>
                        <a:latin typeface="Smith&amp;NephewLF" panose="020F0500030000020004" pitchFamily="34" charset="0"/>
                      </a:endParaRPr>
                    </a:p>
                    <a:p>
                      <a:pPr>
                        <a:lnSpc>
                          <a:spcPts val="1200"/>
                        </a:lnSpc>
                        <a:spcBef>
                          <a:spcPts val="700"/>
                        </a:spcBef>
                      </a:pPr>
                      <a:endParaRPr lang="en-GB" sz="1050" b="1" i="0" dirty="0" smtClean="0">
                        <a:solidFill>
                          <a:schemeClr val="accent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indent="0" algn="l" defTabSz="914400" rtl="0" eaLnBrk="1" fontAlgn="auto" latinLnBrk="0" hangingPunct="1">
                        <a:lnSpc>
                          <a:spcPts val="1200"/>
                        </a:lnSpc>
                        <a:spcBef>
                          <a:spcPts val="700"/>
                        </a:spcBef>
                        <a:spcAft>
                          <a:spcPts val="0"/>
                        </a:spcAft>
                        <a:buClrTx/>
                        <a:buSzTx/>
                        <a:buFontTx/>
                        <a:buNone/>
                        <a:tabLst/>
                        <a:defRPr/>
                      </a:pPr>
                      <a:r>
                        <a:rPr lang="en-US" sz="1050" i="0" spc="-10" dirty="0" smtClean="0">
                          <a:solidFill>
                            <a:schemeClr val="tx1"/>
                          </a:solidFill>
                          <a:latin typeface="Smith&amp;NephewLF" panose="020F0500030000020004" pitchFamily="34" charset="0"/>
                        </a:rPr>
                        <a:t>The battery within the device has failed to charge. Therapy can be continued only by keeping the device plugged into electrical (AC) power.</a:t>
                      </a:r>
                    </a:p>
                    <a:p>
                      <a:pPr marL="0" marR="0" indent="0" algn="l" defTabSz="914400" rtl="0" eaLnBrk="1" fontAlgn="auto" latinLnBrk="0" hangingPunct="1">
                        <a:lnSpc>
                          <a:spcPts val="1200"/>
                        </a:lnSpc>
                        <a:spcBef>
                          <a:spcPts val="700"/>
                        </a:spcBef>
                        <a:spcAft>
                          <a:spcPts val="0"/>
                        </a:spcAft>
                        <a:buClrTx/>
                        <a:buSzTx/>
                        <a:buFontTx/>
                        <a:buNone/>
                        <a:tabLst/>
                        <a:defRPr/>
                      </a:pP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457200" indent="-457200">
                        <a:lnSpc>
                          <a:spcPct val="90000"/>
                        </a:lnSpc>
                        <a:spcBef>
                          <a:spcPts val="1200"/>
                        </a:spcBef>
                        <a:buAutoNum type="arabicPeriod"/>
                      </a:pPr>
                      <a:r>
                        <a:rPr lang="en-US" sz="1050" i="0" dirty="0" smtClean="0">
                          <a:solidFill>
                            <a:schemeClr val="tx1"/>
                          </a:solidFill>
                          <a:latin typeface="Smith&amp;NephewLF" panose="020F0500030000020004" pitchFamily="34" charset="0"/>
                        </a:rPr>
                        <a:t>If the device has been exposed to temperatures outside its recommended temperature range, let the device return to room temperature.</a:t>
                      </a:r>
                    </a:p>
                    <a:p>
                      <a:pPr marL="457200" indent="-457200">
                        <a:lnSpc>
                          <a:spcPct val="90000"/>
                        </a:lnSpc>
                        <a:spcBef>
                          <a:spcPts val="1200"/>
                        </a:spcBef>
                        <a:buAutoNum type="arabicPeriod"/>
                      </a:pPr>
                      <a:r>
                        <a:rPr lang="en-US" sz="1050" i="0" dirty="0" smtClean="0">
                          <a:solidFill>
                            <a:schemeClr val="tx1"/>
                          </a:solidFill>
                          <a:latin typeface="Smith&amp;NephewLF" panose="020F0500030000020004" pitchFamily="34" charset="0"/>
                        </a:rPr>
                        <a:t>Plug device into an electrical (AC) outlet; the device will not operate on battery power. Contact your Smith &amp; Nephew authorized representative to obtain a replacement device.</a:t>
                      </a:r>
                    </a:p>
                    <a:p>
                      <a:pPr marL="228600" indent="-228600">
                        <a:spcBef>
                          <a:spcPts val="600"/>
                        </a:spcBef>
                        <a:buFont typeface="+mj-lt"/>
                        <a:buAutoNum type="arabicPeriod"/>
                      </a:pP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pic>
        <p:nvPicPr>
          <p:cNvPr id="6" name="Picture 2" descr="C:\Users\lrkleigh\Documents\Projects\MURDOCH\MARKETING\Photography\Screens\Non-Connected\Alarms_Battery Failed_Therapy Ac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424" y="4465188"/>
            <a:ext cx="2770142" cy="170011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769096" y="2918949"/>
            <a:ext cx="374904" cy="892800"/>
            <a:chOff x="8769096" y="2918949"/>
            <a:chExt cx="374904" cy="892800"/>
          </a:xfrm>
        </p:grpSpPr>
        <p:sp>
          <p:nvSpPr>
            <p:cNvPr id="8" name="Rectangle 7"/>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36204333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4" name="Text Placeholder 3"/>
          <p:cNvSpPr>
            <a:spLocks noGrp="1"/>
          </p:cNvSpPr>
          <p:nvPr>
            <p:ph type="body" sz="quarter" idx="13"/>
          </p:nvPr>
        </p:nvSpPr>
        <p:spPr/>
        <p:txBody>
          <a:bodyPr/>
          <a:lstStyle/>
          <a:p>
            <a:r>
              <a:rPr lang="en-GB" dirty="0" smtClean="0"/>
              <a:t>Device failed</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39144463"/>
              </p:ext>
            </p:extLst>
          </p:nvPr>
        </p:nvGraphicFramePr>
        <p:xfrm>
          <a:off x="473716" y="1291775"/>
          <a:ext cx="8081724" cy="2735447"/>
        </p:xfrm>
        <a:graphic>
          <a:graphicData uri="http://schemas.openxmlformats.org/drawingml/2006/table">
            <a:tbl>
              <a:tblPr firstRow="1" bandRow="1">
                <a:tableStyleId>{5C22544A-7EE6-4342-B048-85BDC9FD1C3A}</a:tableStyleId>
              </a:tblPr>
              <a:tblGrid>
                <a:gridCol w="1398913"/>
                <a:gridCol w="1341690"/>
                <a:gridCol w="5341121"/>
              </a:tblGrid>
              <a:tr h="253994">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Symptoms</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Cause</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Remedy</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598163">
                <a:tc>
                  <a:txBody>
                    <a:bodyPr/>
                    <a:lstStyle/>
                    <a:p>
                      <a:pPr>
                        <a:lnSpc>
                          <a:spcPts val="1200"/>
                        </a:lnSpc>
                        <a:spcBef>
                          <a:spcPts val="700"/>
                        </a:spcBef>
                      </a:pPr>
                      <a:r>
                        <a:rPr lang="en-GB" sz="1050" b="1" i="0" dirty="0" smtClean="0">
                          <a:solidFill>
                            <a:schemeClr val="accent1"/>
                          </a:solidFill>
                          <a:latin typeface="Smith&amp;NephewLF" charset="0"/>
                          <a:ea typeface="Smith&amp;NephewLF" charset="0"/>
                          <a:cs typeface="Smith&amp;NephewLF" charset="0"/>
                        </a:rPr>
                        <a:t>Device failed </a:t>
                      </a:r>
                      <a:r>
                        <a:rPr lang="en-GB" sz="1050" b="1" i="0" baseline="0" dirty="0" smtClean="0">
                          <a:solidFill>
                            <a:schemeClr val="accent1"/>
                          </a:solidFill>
                          <a:latin typeface="Smith&amp;NephewLF" charset="0"/>
                          <a:ea typeface="Smith&amp;NephewLF" charset="0"/>
                          <a:cs typeface="Smith&amp;NephewLF" charset="0"/>
                        </a:rPr>
                        <a:t>a</a:t>
                      </a:r>
                      <a:r>
                        <a:rPr lang="en-GB" sz="1050" b="1" i="0" dirty="0" smtClean="0">
                          <a:solidFill>
                            <a:schemeClr val="accent1"/>
                          </a:solidFill>
                          <a:latin typeface="Smith&amp;NephewLF" charset="0"/>
                          <a:ea typeface="Smith&amp;NephewLF" charset="0"/>
                          <a:cs typeface="Smith&amp;NephewLF" charset="0"/>
                        </a:rPr>
                        <a:t>larm</a:t>
                      </a:r>
                    </a:p>
                    <a:p>
                      <a:pPr marL="0" indent="0">
                        <a:lnSpc>
                          <a:spcPct val="90000"/>
                        </a:lnSpc>
                        <a:spcBef>
                          <a:spcPts val="1200"/>
                        </a:spcBef>
                        <a:buNone/>
                      </a:pPr>
                      <a:r>
                        <a:rPr lang="en-US" sz="1050" i="0" dirty="0" smtClean="0">
                          <a:solidFill>
                            <a:schemeClr val="tx1"/>
                          </a:solidFill>
                          <a:latin typeface="Smith&amp;NephewLF" panose="020F0500030000020004" pitchFamily="34" charset="0"/>
                        </a:rPr>
                        <a:t>Device stops delivering therapy.</a:t>
                      </a:r>
                    </a:p>
                    <a:p>
                      <a:pPr marL="0" marR="0" lvl="0" indent="0" algn="l" defTabSz="914400" rtl="0" eaLnBrk="1" fontAlgn="auto" latinLnBrk="0" hangingPunct="1">
                        <a:lnSpc>
                          <a:spcPct val="90000"/>
                        </a:lnSpc>
                        <a:spcBef>
                          <a:spcPts val="1200"/>
                        </a:spcBef>
                        <a:spcAft>
                          <a:spcPts val="0"/>
                        </a:spcAft>
                        <a:buClrTx/>
                        <a:buSzTx/>
                        <a:buFontTx/>
                        <a:buNone/>
                        <a:tabLst/>
                        <a:defRPr/>
                      </a:pPr>
                      <a:r>
                        <a:rPr lang="en-GB" sz="1050" i="0" dirty="0" smtClean="0">
                          <a:solidFill>
                            <a:schemeClr val="tx1"/>
                          </a:solidFill>
                          <a:latin typeface="Smith&amp;NephewLF" panose="020F0500030000020004" pitchFamily="34" charset="0"/>
                        </a:rPr>
                        <a:t>Status</a:t>
                      </a:r>
                      <a:r>
                        <a:rPr lang="en-GB" sz="1050" i="0" baseline="0" dirty="0" smtClean="0">
                          <a:solidFill>
                            <a:schemeClr val="tx1"/>
                          </a:solidFill>
                          <a:latin typeface="Smith&amp;NephewLF" panose="020F0500030000020004" pitchFamily="34" charset="0"/>
                        </a:rPr>
                        <a:t> indicator illuminates yellow. Audible alarm sounds every 20 seconds.</a:t>
                      </a:r>
                      <a:endParaRPr lang="en-US" sz="1050" i="0" dirty="0" smtClean="0">
                        <a:solidFill>
                          <a:schemeClr val="tx1"/>
                        </a:solidFill>
                        <a:latin typeface="Smith&amp;NephewLF" panose="020F0500030000020004" pitchFamily="34" charset="0"/>
                      </a:endParaRPr>
                    </a:p>
                    <a:p>
                      <a:pPr lvl="0">
                        <a:lnSpc>
                          <a:spcPct val="90000"/>
                        </a:lnSpc>
                        <a:spcBef>
                          <a:spcPts val="1200"/>
                        </a:spcBef>
                      </a:pPr>
                      <a:r>
                        <a:rPr lang="en-US" sz="1050" i="0" dirty="0" smtClean="0">
                          <a:solidFill>
                            <a:schemeClr val="tx1"/>
                          </a:solidFill>
                          <a:latin typeface="Smith&amp;NephewLF" panose="020F0500030000020004" pitchFamily="34" charset="0"/>
                        </a:rPr>
                        <a:t>Audible alarm cannot be paused.</a:t>
                      </a:r>
                    </a:p>
                    <a:p>
                      <a:pPr marL="0" marR="0" indent="0" algn="l" defTabSz="914400" rtl="0" eaLnBrk="1" fontAlgn="auto" latinLnBrk="0" hangingPunct="1">
                        <a:lnSpc>
                          <a:spcPts val="1200"/>
                        </a:lnSpc>
                        <a:spcBef>
                          <a:spcPts val="700"/>
                        </a:spcBef>
                        <a:spcAft>
                          <a:spcPts val="0"/>
                        </a:spcAft>
                        <a:buClrTx/>
                        <a:buSzTx/>
                        <a:buFontTx/>
                        <a:buNone/>
                        <a:tabLst/>
                        <a:defRPr/>
                      </a:pPr>
                      <a:endParaRPr lang="en-US" sz="1050" b="0" i="0" dirty="0" smtClean="0">
                        <a:solidFill>
                          <a:schemeClr val="accent1"/>
                        </a:solidFill>
                        <a:latin typeface="Smith&amp;NephewLF" charset="0"/>
                        <a:ea typeface="Smith&amp;NephewLF" charset="0"/>
                        <a:cs typeface="Smith&amp;NephewLF" charset="0"/>
                      </a:endParaRPr>
                    </a:p>
                    <a:p>
                      <a:pPr>
                        <a:lnSpc>
                          <a:spcPts val="1200"/>
                        </a:lnSpc>
                        <a:spcBef>
                          <a:spcPts val="700"/>
                        </a:spcBef>
                      </a:pPr>
                      <a:endParaRPr lang="en-GB" sz="1050" b="1" i="0" dirty="0" smtClean="0">
                        <a:solidFill>
                          <a:schemeClr val="accent1"/>
                        </a:solidFill>
                        <a:latin typeface="Smith&amp;NephewLF"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nSpc>
                          <a:spcPct val="90000"/>
                        </a:lnSpc>
                        <a:buNone/>
                      </a:pPr>
                      <a:r>
                        <a:rPr lang="en-US" sz="1050" i="0" dirty="0" smtClean="0">
                          <a:solidFill>
                            <a:schemeClr val="tx1"/>
                          </a:solidFill>
                          <a:latin typeface="Smith&amp;NephewLF" panose="020F0500030000020004" pitchFamily="34" charset="0"/>
                        </a:rPr>
                        <a:t>The device has an unrecoverable error, potentially due to an internal hardware or software error.</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457200" indent="-457200">
                        <a:lnSpc>
                          <a:spcPct val="90000"/>
                        </a:lnSpc>
                        <a:spcBef>
                          <a:spcPts val="1200"/>
                        </a:spcBef>
                        <a:buAutoNum type="arabicPeriod"/>
                      </a:pPr>
                      <a:r>
                        <a:rPr lang="en-US" sz="1050" i="0" dirty="0" smtClean="0">
                          <a:solidFill>
                            <a:schemeClr val="tx1"/>
                          </a:solidFill>
                          <a:latin typeface="Smith&amp;NephewLF" panose="020F0500030000020004" pitchFamily="34" charset="0"/>
                        </a:rPr>
                        <a:t>Power off and restart the device</a:t>
                      </a:r>
                    </a:p>
                    <a:p>
                      <a:pPr marL="457200" indent="-457200">
                        <a:lnSpc>
                          <a:spcPct val="90000"/>
                        </a:lnSpc>
                        <a:spcBef>
                          <a:spcPts val="1200"/>
                        </a:spcBef>
                        <a:buAutoNum type="arabicPeriod"/>
                      </a:pPr>
                      <a:r>
                        <a:rPr lang="en-US" sz="1050" i="0" dirty="0" smtClean="0">
                          <a:solidFill>
                            <a:schemeClr val="tx1"/>
                          </a:solidFill>
                          <a:latin typeface="Smith&amp;NephewLF" panose="020F0500030000020004" pitchFamily="34" charset="0"/>
                        </a:rPr>
                        <a:t>If alarm recurs note the failure code and contact your Smith &amp; Nephew authorized representative.</a:t>
                      </a:r>
                    </a:p>
                    <a:p>
                      <a:pPr marL="228600" indent="-228600">
                        <a:spcBef>
                          <a:spcPts val="600"/>
                        </a:spcBef>
                        <a:buFont typeface="+mj-lt"/>
                        <a:buAutoNum type="arabicPeriod"/>
                      </a:pP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pic>
        <p:nvPicPr>
          <p:cNvPr id="6" name="Picture 2" descr="C:\Users\lrkleigh\Documents\Projects\MURDOCH\MARKETING\Photography\Screens\Non-Connected\Alarms_Device Failed_Therapy Of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996952"/>
            <a:ext cx="2770142" cy="170056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769096" y="2918949"/>
            <a:ext cx="374904" cy="892800"/>
            <a:chOff x="8769096" y="2918949"/>
            <a:chExt cx="374904" cy="892800"/>
          </a:xfrm>
        </p:grpSpPr>
        <p:sp>
          <p:nvSpPr>
            <p:cNvPr id="8" name="Rectangle 7"/>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7132229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Alarms</a:t>
            </a:r>
            <a:endParaRPr lang="en-US" dirty="0"/>
          </a:p>
        </p:txBody>
      </p:sp>
      <p:sp>
        <p:nvSpPr>
          <p:cNvPr id="4" name="Text Placeholder 3"/>
          <p:cNvSpPr>
            <a:spLocks noGrp="1"/>
          </p:cNvSpPr>
          <p:nvPr>
            <p:ph type="body" sz="quarter" idx="13"/>
          </p:nvPr>
        </p:nvSpPr>
        <p:spPr/>
        <p:txBody>
          <a:bodyPr/>
          <a:lstStyle/>
          <a:p>
            <a:r>
              <a:rPr lang="en-GB" dirty="0" smtClean="0"/>
              <a:t>Inactive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948891348"/>
              </p:ext>
            </p:extLst>
          </p:nvPr>
        </p:nvGraphicFramePr>
        <p:xfrm>
          <a:off x="473716" y="1291775"/>
          <a:ext cx="8081724" cy="2226685"/>
        </p:xfrm>
        <a:graphic>
          <a:graphicData uri="http://schemas.openxmlformats.org/drawingml/2006/table">
            <a:tbl>
              <a:tblPr firstRow="1" bandRow="1">
                <a:tableStyleId>{5C22544A-7EE6-4342-B048-85BDC9FD1C3A}</a:tableStyleId>
              </a:tblPr>
              <a:tblGrid>
                <a:gridCol w="1398913"/>
                <a:gridCol w="1341690"/>
                <a:gridCol w="5341121"/>
              </a:tblGrid>
              <a:tr h="253994">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Symptoms</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Cause</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US" sz="1050" b="1" i="0" dirty="0" smtClean="0">
                          <a:solidFill>
                            <a:schemeClr val="accent2"/>
                          </a:solidFill>
                          <a:latin typeface="Smith&amp;NephewLF" charset="0"/>
                          <a:ea typeface="Smith&amp;NephewLF" charset="0"/>
                          <a:cs typeface="Smith&amp;NephewLF" charset="0"/>
                        </a:rPr>
                        <a:t>Remedy</a:t>
                      </a:r>
                      <a:endParaRPr lang="en-US" sz="1050" b="1"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598163">
                <a:tc>
                  <a:txBody>
                    <a:bodyPr/>
                    <a:lstStyle/>
                    <a:p>
                      <a:pPr>
                        <a:lnSpc>
                          <a:spcPts val="1200"/>
                        </a:lnSpc>
                        <a:spcBef>
                          <a:spcPts val="700"/>
                        </a:spcBef>
                      </a:pPr>
                      <a:r>
                        <a:rPr lang="en-GB" sz="1050" b="1" i="0" dirty="0" smtClean="0">
                          <a:solidFill>
                            <a:schemeClr val="accent1"/>
                          </a:solidFill>
                          <a:latin typeface="Smith&amp;NephewLF" panose="020F0500030000020004" pitchFamily="34" charset="0"/>
                          <a:ea typeface="Smith&amp;NephewLF" charset="0"/>
                          <a:cs typeface="Smith&amp;NephewLF" charset="0"/>
                        </a:rPr>
                        <a:t>Inactive</a:t>
                      </a:r>
                      <a:r>
                        <a:rPr lang="en-GB" sz="1050" b="1" i="0" baseline="0" dirty="0" smtClean="0">
                          <a:solidFill>
                            <a:schemeClr val="accent1"/>
                          </a:solidFill>
                          <a:latin typeface="Smith&amp;NephewLF" panose="020F0500030000020004" pitchFamily="34" charset="0"/>
                          <a:ea typeface="Smith&amp;NephewLF" charset="0"/>
                          <a:cs typeface="Smith&amp;NephewLF" charset="0"/>
                        </a:rPr>
                        <a:t> a</a:t>
                      </a:r>
                      <a:r>
                        <a:rPr lang="en-GB" sz="1050" b="1" i="0" dirty="0" smtClean="0">
                          <a:solidFill>
                            <a:schemeClr val="accent1"/>
                          </a:solidFill>
                          <a:latin typeface="Smith&amp;NephewLF" panose="020F0500030000020004" pitchFamily="34" charset="0"/>
                          <a:ea typeface="Smith&amp;NephewLF" charset="0"/>
                          <a:cs typeface="Smith&amp;NephewLF" charset="0"/>
                        </a:rPr>
                        <a:t>larm</a:t>
                      </a:r>
                    </a:p>
                    <a:p>
                      <a:pPr>
                        <a:lnSpc>
                          <a:spcPts val="1200"/>
                        </a:lnSpc>
                        <a:spcBef>
                          <a:spcPts val="700"/>
                        </a:spcBef>
                      </a:pPr>
                      <a:endParaRPr lang="en-GB" sz="1050" b="1" i="0" dirty="0" smtClean="0">
                        <a:solidFill>
                          <a:schemeClr val="accent1"/>
                        </a:solidFill>
                        <a:latin typeface="Smith&amp;NephewLF" panose="020F0500030000020004" pitchFamily="34" charset="0"/>
                        <a:ea typeface="Smith&amp;NephewLF" charset="0"/>
                        <a:cs typeface="Smith&amp;NephewLF" charset="0"/>
                      </a:endParaRPr>
                    </a:p>
                    <a:p>
                      <a:pPr marL="0" marR="0" indent="0" algn="l" defTabSz="914400" rtl="0" eaLnBrk="1" fontAlgn="auto" latinLnBrk="0" hangingPunct="1">
                        <a:lnSpc>
                          <a:spcPts val="1200"/>
                        </a:lnSpc>
                        <a:spcBef>
                          <a:spcPts val="700"/>
                        </a:spcBef>
                        <a:spcAft>
                          <a:spcPts val="0"/>
                        </a:spcAft>
                        <a:buClrTx/>
                        <a:buSzTx/>
                        <a:buFontTx/>
                        <a:buNone/>
                        <a:tabLst/>
                        <a:defRPr/>
                      </a:pPr>
                      <a:r>
                        <a:rPr lang="en-US" sz="1050" i="0" dirty="0" smtClean="0">
                          <a:solidFill>
                            <a:schemeClr val="tx1"/>
                          </a:solidFill>
                          <a:latin typeface="Smith&amp;NephewLF" panose="020F0500030000020004" pitchFamily="34" charset="0"/>
                        </a:rPr>
                        <a:t>Device continues to operate.</a:t>
                      </a:r>
                    </a:p>
                    <a:p>
                      <a:pPr marL="0" marR="0" indent="0" algn="l" defTabSz="914400" rtl="0" eaLnBrk="1" fontAlgn="auto" latinLnBrk="0" hangingPunct="1">
                        <a:lnSpc>
                          <a:spcPts val="1200"/>
                        </a:lnSpc>
                        <a:spcBef>
                          <a:spcPts val="700"/>
                        </a:spcBef>
                        <a:spcAft>
                          <a:spcPts val="0"/>
                        </a:spcAft>
                        <a:buClrTx/>
                        <a:buSzTx/>
                        <a:buFontTx/>
                        <a:buNone/>
                        <a:tabLst/>
                        <a:defRPr/>
                      </a:pPr>
                      <a:r>
                        <a:rPr lang="en-GB" sz="1050" i="0" dirty="0" smtClean="0">
                          <a:solidFill>
                            <a:schemeClr val="tx1"/>
                          </a:solidFill>
                          <a:latin typeface="Smith&amp;NephewLF" panose="020F0500030000020004" pitchFamily="34" charset="0"/>
                        </a:rPr>
                        <a:t>Status</a:t>
                      </a:r>
                      <a:r>
                        <a:rPr lang="en-GB" sz="1050" i="0" baseline="0" dirty="0" smtClean="0">
                          <a:solidFill>
                            <a:schemeClr val="tx1"/>
                          </a:solidFill>
                          <a:latin typeface="Smith&amp;NephewLF" panose="020F0500030000020004" pitchFamily="34" charset="0"/>
                        </a:rPr>
                        <a:t> indicator illuminates yellow. Audible alarm sounds every 20 seconds.</a:t>
                      </a:r>
                      <a:endParaRPr lang="en-US" sz="1050" i="0" dirty="0" smtClean="0">
                        <a:solidFill>
                          <a:schemeClr val="tx1"/>
                        </a:solidFill>
                        <a:latin typeface="Smith&amp;NephewLF" panose="020F0500030000020004" pitchFamily="34" charset="0"/>
                      </a:endParaRPr>
                    </a:p>
                    <a:p>
                      <a:pPr>
                        <a:lnSpc>
                          <a:spcPts val="1200"/>
                        </a:lnSpc>
                        <a:spcBef>
                          <a:spcPts val="700"/>
                        </a:spcBef>
                      </a:pPr>
                      <a:endParaRPr lang="en-GB" sz="1050" b="1" i="0" dirty="0" smtClean="0">
                        <a:solidFill>
                          <a:schemeClr val="accent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buNone/>
                      </a:pPr>
                      <a:r>
                        <a:rPr lang="en-US" sz="1050" i="0" dirty="0" smtClean="0">
                          <a:solidFill>
                            <a:schemeClr val="tx1"/>
                          </a:solidFill>
                          <a:latin typeface="Smith&amp;NephewLF" panose="020F0500030000020004" pitchFamily="34" charset="0"/>
                        </a:rPr>
                        <a:t>The device is powered on and has been left without user interaction for longer than 15 minutes.</a:t>
                      </a:r>
                    </a:p>
                    <a:p>
                      <a:pPr marL="0" marR="0" indent="0" algn="l" defTabSz="914400" rtl="0" eaLnBrk="1" fontAlgn="auto" latinLnBrk="0" hangingPunct="1">
                        <a:lnSpc>
                          <a:spcPts val="1200"/>
                        </a:lnSpc>
                        <a:spcBef>
                          <a:spcPts val="700"/>
                        </a:spcBef>
                        <a:spcAft>
                          <a:spcPts val="0"/>
                        </a:spcAft>
                        <a:buClrTx/>
                        <a:buSzTx/>
                        <a:buFontTx/>
                        <a:buNone/>
                        <a:tabLst/>
                        <a:defRPr/>
                      </a:pP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457200" indent="-457200">
                        <a:lnSpc>
                          <a:spcPct val="90000"/>
                        </a:lnSpc>
                        <a:spcBef>
                          <a:spcPts val="1200"/>
                        </a:spcBef>
                        <a:buAutoNum type="arabicPeriod"/>
                      </a:pPr>
                      <a:r>
                        <a:rPr lang="en-US" sz="1050" i="0" dirty="0" smtClean="0">
                          <a:solidFill>
                            <a:schemeClr val="tx1"/>
                          </a:solidFill>
                          <a:latin typeface="Smith&amp;NephewLF" panose="020F0500030000020004" pitchFamily="34" charset="0"/>
                        </a:rPr>
                        <a:t>Touch anywhere on the screen to resolve alarm.</a:t>
                      </a:r>
                    </a:p>
                    <a:p>
                      <a:pPr marL="457200" indent="-457200">
                        <a:lnSpc>
                          <a:spcPct val="90000"/>
                        </a:lnSpc>
                        <a:spcBef>
                          <a:spcPts val="1200"/>
                        </a:spcBef>
                        <a:buAutoNum type="arabicPeriod"/>
                      </a:pPr>
                      <a:r>
                        <a:rPr lang="en-US" sz="1050" i="0" dirty="0" smtClean="0">
                          <a:solidFill>
                            <a:schemeClr val="tx1"/>
                          </a:solidFill>
                          <a:latin typeface="Smith&amp;NephewLF" panose="020F0500030000020004" pitchFamily="34" charset="0"/>
                        </a:rPr>
                        <a:t>Select vacuum setting and start therapy or power Off device until therapy is required.</a:t>
                      </a:r>
                    </a:p>
                    <a:p>
                      <a:pPr marL="228600" indent="-228600">
                        <a:spcBef>
                          <a:spcPts val="600"/>
                        </a:spcBef>
                        <a:buFont typeface="+mj-lt"/>
                        <a:buAutoNum type="arabicPeriod"/>
                      </a:pPr>
                      <a:endParaRPr lang="en-US" sz="1050" b="0" i="0" dirty="0" smtClean="0">
                        <a:solidFill>
                          <a:schemeClr val="tx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pic>
        <p:nvPicPr>
          <p:cNvPr id="6" name="Picture 2" descr="C:\Users\lrkleigh\Documents\Projects\MURDOCH\MARKETING\Photography\Screens\Non-Connected\Alarms_Inactive_Therapy Of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511792"/>
            <a:ext cx="2780818" cy="170711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769096" y="2918949"/>
            <a:ext cx="374904" cy="892800"/>
            <a:chOff x="8769096" y="2918949"/>
            <a:chExt cx="374904" cy="892800"/>
          </a:xfrm>
        </p:grpSpPr>
        <p:sp>
          <p:nvSpPr>
            <p:cNvPr id="8" name="Rectangle 7"/>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9931644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RENASYS</a:t>
            </a:r>
            <a:r>
              <a:rPr lang="en-GB" dirty="0" smtClean="0">
                <a:latin typeface="Smith&amp;NephewLF"/>
              </a:rPr>
              <a:t>™</a:t>
            </a:r>
            <a:r>
              <a:rPr lang="en-GB" dirty="0" smtClean="0"/>
              <a:t> TOUCH accessories</a:t>
            </a:r>
            <a:endParaRPr lang="en-US" dirty="0"/>
          </a:p>
        </p:txBody>
      </p:sp>
      <p:sp>
        <p:nvSpPr>
          <p:cNvPr id="3" name="Text Placeholder 2"/>
          <p:cNvSpPr>
            <a:spLocks noGrp="1"/>
          </p:cNvSpPr>
          <p:nvPr>
            <p:ph type="body" sz="quarter" idx="11"/>
          </p:nvPr>
        </p:nvSpPr>
        <p:spPr>
          <a:xfrm>
            <a:off x="467544" y="1268760"/>
            <a:ext cx="8136904" cy="5184576"/>
          </a:xfrm>
        </p:spPr>
        <p:txBody>
          <a:bodyPr/>
          <a:lstStyle/>
          <a:p>
            <a:pPr marL="0" indent="0">
              <a:buNone/>
            </a:pPr>
            <a:r>
              <a:rPr lang="en-GB" dirty="0" smtClean="0"/>
              <a:t>The device can be attached to an IV pole or the head or foot of the patient’s bed.</a:t>
            </a:r>
          </a:p>
          <a:p>
            <a:endParaRPr lang="en-GB" dirty="0"/>
          </a:p>
          <a:p>
            <a:endParaRPr lang="en-GB" dirty="0" smtClean="0"/>
          </a:p>
          <a:p>
            <a:endParaRPr lang="en-GB" dirty="0"/>
          </a:p>
          <a:p>
            <a:endParaRPr lang="en-GB" dirty="0" smtClean="0"/>
          </a:p>
          <a:p>
            <a:pPr marL="0" indent="0">
              <a:buNone/>
            </a:pPr>
            <a:endParaRPr lang="en-GB" b="1" dirty="0"/>
          </a:p>
          <a:p>
            <a:pPr marL="0" indent="0">
              <a:buNone/>
            </a:pPr>
            <a:r>
              <a:rPr lang="en-GB" sz="1400" b="1" dirty="0" smtClean="0"/>
              <a:t>Place device in clamp</a:t>
            </a:r>
          </a:p>
          <a:p>
            <a:pPr marL="342900" indent="-342900">
              <a:buFont typeface="+mj-lt"/>
              <a:buAutoNum type="arabicPeriod"/>
            </a:pPr>
            <a:r>
              <a:rPr lang="en-GB" sz="1400" dirty="0" smtClean="0"/>
              <a:t>The clamp comes equipped with a holder for the carry straps. To utilise remove carry straps from device and attach them to the carry strap holder on side of clamp (optional</a:t>
            </a:r>
            <a:r>
              <a:rPr lang="en-GB" sz="1400" dirty="0" smtClean="0"/>
              <a:t>).</a:t>
            </a:r>
            <a:endParaRPr lang="en-GB" sz="1400" dirty="0" smtClean="0"/>
          </a:p>
          <a:p>
            <a:pPr marL="342900" indent="-342900">
              <a:buFont typeface="+mj-lt"/>
              <a:buAutoNum type="arabicPeriod"/>
            </a:pPr>
            <a:r>
              <a:rPr lang="en-GB" sz="1400" dirty="0" smtClean="0"/>
              <a:t>Align device attachment knobs with clamp attachment recesses.</a:t>
            </a:r>
          </a:p>
          <a:p>
            <a:pPr marL="342900" indent="-342900">
              <a:buFont typeface="+mj-lt"/>
              <a:buAutoNum type="arabicPeriod"/>
            </a:pPr>
            <a:r>
              <a:rPr lang="en-GB" sz="1400" dirty="0" smtClean="0"/>
              <a:t>Push device gently into clamp attachment recesses. The clamp’s orange clips will open during installation.</a:t>
            </a:r>
          </a:p>
          <a:p>
            <a:pPr marL="342900" indent="-342900">
              <a:buFont typeface="+mj-lt"/>
              <a:buAutoNum type="arabicPeriod"/>
            </a:pPr>
            <a:r>
              <a:rPr lang="en-GB" sz="1400" dirty="0" smtClean="0"/>
              <a:t>Press down on the orange clamp clips to </a:t>
            </a:r>
            <a:r>
              <a:rPr lang="en-GB" sz="1400" dirty="0" smtClean="0"/>
              <a:t>close.</a:t>
            </a:r>
            <a:endParaRPr lang="en-GB" sz="1400" dirty="0" smtClean="0"/>
          </a:p>
          <a:p>
            <a:pPr marL="342900" indent="-342900">
              <a:buFont typeface="+mj-lt"/>
              <a:buAutoNum type="arabicPeriod"/>
            </a:pPr>
            <a:endParaRPr lang="en-GB" sz="1400" b="1" dirty="0"/>
          </a:p>
          <a:p>
            <a:pPr marL="0" indent="0">
              <a:buNone/>
            </a:pPr>
            <a:r>
              <a:rPr lang="en-GB" sz="1400" b="1" dirty="0" smtClean="0"/>
              <a:t>Remove device from clamp</a:t>
            </a:r>
          </a:p>
          <a:p>
            <a:pPr marL="342900" indent="-342900">
              <a:buFont typeface="+mj-lt"/>
              <a:buAutoNum type="arabicPeriod"/>
            </a:pPr>
            <a:r>
              <a:rPr lang="en-GB" sz="1400" dirty="0" smtClean="0"/>
              <a:t>Lift orange clamp </a:t>
            </a:r>
            <a:r>
              <a:rPr lang="en-GB" sz="1400" dirty="0" smtClean="0"/>
              <a:t>clips.</a:t>
            </a:r>
            <a:endParaRPr lang="en-GB" sz="1400" dirty="0" smtClean="0"/>
          </a:p>
          <a:p>
            <a:pPr marL="342900" indent="-342900">
              <a:buFont typeface="+mj-lt"/>
              <a:buAutoNum type="arabicPeriod"/>
            </a:pPr>
            <a:r>
              <a:rPr lang="en-GB" sz="1400" dirty="0" smtClean="0"/>
              <a:t>Gently pull device from clamp attachment </a:t>
            </a:r>
            <a:r>
              <a:rPr lang="en-GB" sz="1400" dirty="0" smtClean="0"/>
              <a:t>recesses.</a:t>
            </a:r>
            <a:endParaRPr lang="en-GB" sz="1400" dirty="0" smtClean="0"/>
          </a:p>
          <a:p>
            <a:endParaRPr lang="en-GB" sz="1400" dirty="0"/>
          </a:p>
          <a:p>
            <a:endParaRPr lang="en-US" sz="1400" dirty="0"/>
          </a:p>
        </p:txBody>
      </p:sp>
      <p:sp>
        <p:nvSpPr>
          <p:cNvPr id="4" name="Text Placeholder 3"/>
          <p:cNvSpPr>
            <a:spLocks noGrp="1"/>
          </p:cNvSpPr>
          <p:nvPr>
            <p:ph type="body" sz="quarter" idx="13"/>
          </p:nvPr>
        </p:nvSpPr>
        <p:spPr/>
        <p:txBody>
          <a:bodyPr/>
          <a:lstStyle/>
          <a:p>
            <a:r>
              <a:rPr lang="en-GB" dirty="0" smtClean="0"/>
              <a:t>IV pole/ bed clamp</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220214759"/>
              </p:ext>
            </p:extLst>
          </p:nvPr>
        </p:nvGraphicFramePr>
        <p:xfrm>
          <a:off x="3131840" y="1556792"/>
          <a:ext cx="5472608" cy="1656184"/>
        </p:xfrm>
        <a:graphic>
          <a:graphicData uri="http://schemas.openxmlformats.org/drawingml/2006/table">
            <a:tbl>
              <a:tblPr firstRow="1" bandRow="1">
                <a:tableStyleId>{5C22544A-7EE6-4342-B048-85BDC9FD1C3A}</a:tableStyleId>
              </a:tblPr>
              <a:tblGrid>
                <a:gridCol w="2681578"/>
                <a:gridCol w="2791030"/>
              </a:tblGrid>
              <a:tr h="468199">
                <a:tc>
                  <a:txBody>
                    <a:bodyPr/>
                    <a:lstStyle/>
                    <a:p>
                      <a:pPr marL="0" marR="0" indent="0" algn="l" defTabSz="914400" rtl="0" eaLnBrk="1" fontAlgn="auto" latinLnBrk="0" hangingPunct="1">
                        <a:lnSpc>
                          <a:spcPts val="1200"/>
                        </a:lnSpc>
                        <a:spcBef>
                          <a:spcPts val="700"/>
                        </a:spcBef>
                        <a:spcAft>
                          <a:spcPts val="0"/>
                        </a:spcAft>
                        <a:buClrTx/>
                        <a:buSzTx/>
                        <a:buFontTx/>
                        <a:buNone/>
                        <a:tabLst/>
                        <a:defRPr/>
                      </a:pPr>
                      <a:r>
                        <a:rPr lang="en-GB" sz="1050" dirty="0" smtClean="0">
                          <a:solidFill>
                            <a:schemeClr val="bg2"/>
                          </a:solidFill>
                          <a:latin typeface="Smith&amp;NephewLF" panose="020F0500030000020004" pitchFamily="34" charset="0"/>
                        </a:rPr>
                        <a:t>Attach clamp to IV pole (up to 51mm/2in diameter</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indent="0" algn="l" defTabSz="914400" rtl="0" eaLnBrk="1" fontAlgn="auto" latinLnBrk="0" hangingPunct="1">
                        <a:lnSpc>
                          <a:spcPts val="1200"/>
                        </a:lnSpc>
                        <a:spcBef>
                          <a:spcPts val="700"/>
                        </a:spcBef>
                        <a:spcAft>
                          <a:spcPts val="0"/>
                        </a:spcAft>
                        <a:buClrTx/>
                        <a:buSzTx/>
                        <a:buFontTx/>
                        <a:buNone/>
                        <a:tabLst/>
                        <a:defRPr/>
                      </a:pPr>
                      <a:r>
                        <a:rPr lang="en-GB" sz="1050" dirty="0" smtClean="0">
                          <a:solidFill>
                            <a:schemeClr val="bg2"/>
                          </a:solidFill>
                          <a:latin typeface="Smith&amp;NephewLF" panose="020F0500030000020004" pitchFamily="34" charset="0"/>
                        </a:rPr>
                        <a:t>Attach clamp to bed board (up to 76mm/3in diameter</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1187985">
                <a:tc>
                  <a:txBody>
                    <a:bodyPr/>
                    <a:lstStyle/>
                    <a:p>
                      <a:pPr marL="228600" indent="-228600">
                        <a:buFont typeface="+mj-lt"/>
                        <a:buAutoNum type="arabicPeriod"/>
                      </a:pPr>
                      <a:r>
                        <a:rPr lang="en-GB" sz="1050" dirty="0" smtClean="0">
                          <a:solidFill>
                            <a:schemeClr val="accent1"/>
                          </a:solidFill>
                          <a:latin typeface="Smith&amp;NephewLF" panose="020F0500030000020004" pitchFamily="34" charset="0"/>
                        </a:rPr>
                        <a:t>Twist knob to open clamp</a:t>
                      </a:r>
                    </a:p>
                    <a:p>
                      <a:pPr marL="228600" indent="-228600">
                        <a:buFont typeface="+mj-lt"/>
                        <a:buAutoNum type="arabicPeriod"/>
                      </a:pPr>
                      <a:r>
                        <a:rPr lang="en-GB" sz="1050" dirty="0" smtClean="0">
                          <a:solidFill>
                            <a:schemeClr val="accent1"/>
                          </a:solidFill>
                          <a:latin typeface="Smith&amp;NephewLF" panose="020F0500030000020004" pitchFamily="34" charset="0"/>
                        </a:rPr>
                        <a:t>Align IV pole in centre groove of clamp pad</a:t>
                      </a:r>
                    </a:p>
                    <a:p>
                      <a:pPr marL="228600" indent="-228600">
                        <a:buFont typeface="+mj-lt"/>
                        <a:buAutoNum type="arabicPeriod"/>
                      </a:pPr>
                      <a:r>
                        <a:rPr lang="en-GB" sz="1050" dirty="0" smtClean="0">
                          <a:solidFill>
                            <a:schemeClr val="accent1"/>
                          </a:solidFill>
                          <a:latin typeface="Smith&amp;NephewLF" panose="020F0500030000020004" pitchFamily="34" charset="0"/>
                        </a:rPr>
                        <a:t>Twist knob to close clamp until firmly </a:t>
                      </a:r>
                      <a:r>
                        <a:rPr lang="en-GB" sz="1050" dirty="0" smtClean="0">
                          <a:solidFill>
                            <a:schemeClr val="accent1"/>
                          </a:solidFill>
                          <a:latin typeface="Smith&amp;NephewLF" panose="020F0500030000020004" pitchFamily="34" charset="0"/>
                        </a:rPr>
                        <a:t>seated</a:t>
                      </a:r>
                      <a:endParaRPr lang="en-GB" sz="1050" dirty="0" smtClean="0">
                        <a:solidFill>
                          <a:schemeClr val="accent1"/>
                        </a:solidFill>
                        <a:latin typeface="Smith&amp;NephewLF" panose="020F0500030000020004" pitchFamily="34" charset="0"/>
                      </a:endParaRPr>
                    </a:p>
                    <a:p>
                      <a:pPr>
                        <a:lnSpc>
                          <a:spcPts val="1200"/>
                        </a:lnSpc>
                        <a:spcBef>
                          <a:spcPts val="700"/>
                        </a:spcBef>
                      </a:pPr>
                      <a:endParaRPr lang="en-GB" sz="1050" b="1" i="0" dirty="0" smtClean="0">
                        <a:solidFill>
                          <a:schemeClr val="accent1"/>
                        </a:solidFill>
                        <a:latin typeface="Smith&amp;NephewLF" panose="020F0500030000020004" pitchFamily="34"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228600" indent="-228600">
                        <a:buFont typeface="+mj-lt"/>
                        <a:buAutoNum type="arabicPeriod"/>
                      </a:pPr>
                      <a:r>
                        <a:rPr lang="en-GB" sz="1050" dirty="0" smtClean="0">
                          <a:solidFill>
                            <a:schemeClr val="accent1"/>
                          </a:solidFill>
                          <a:latin typeface="Smith&amp;NephewLF" panose="020F0500030000020004" pitchFamily="34" charset="0"/>
                        </a:rPr>
                        <a:t>Twist knob to open clamp</a:t>
                      </a:r>
                    </a:p>
                    <a:p>
                      <a:pPr marL="228600" indent="-228600">
                        <a:buFont typeface="+mj-lt"/>
                        <a:buAutoNum type="arabicPeriod"/>
                      </a:pPr>
                      <a:r>
                        <a:rPr lang="en-GB" sz="1050" dirty="0" smtClean="0">
                          <a:solidFill>
                            <a:schemeClr val="accent1"/>
                          </a:solidFill>
                          <a:latin typeface="Smith&amp;NephewLF" panose="020F0500030000020004" pitchFamily="34" charset="0"/>
                        </a:rPr>
                        <a:t>Plac</a:t>
                      </a:r>
                      <a:r>
                        <a:rPr lang="en-GB" sz="1050" baseline="0" dirty="0" smtClean="0">
                          <a:solidFill>
                            <a:schemeClr val="accent1"/>
                          </a:solidFill>
                          <a:latin typeface="Smith&amp;NephewLF" panose="020F0500030000020004" pitchFamily="34" charset="0"/>
                        </a:rPr>
                        <a:t>e clamp over bed board</a:t>
                      </a:r>
                    </a:p>
                    <a:p>
                      <a:pPr marL="228600" indent="-228600">
                        <a:buFont typeface="+mj-lt"/>
                        <a:buAutoNum type="arabicPeriod"/>
                      </a:pPr>
                      <a:r>
                        <a:rPr lang="en-GB" sz="1050" dirty="0" smtClean="0">
                          <a:solidFill>
                            <a:schemeClr val="accent1"/>
                          </a:solidFill>
                          <a:latin typeface="Smith&amp;NephewLF" panose="020F0500030000020004" pitchFamily="34" charset="0"/>
                        </a:rPr>
                        <a:t>Twist knob to close clamp until firmly </a:t>
                      </a:r>
                      <a:r>
                        <a:rPr lang="en-GB" sz="1050" dirty="0" smtClean="0">
                          <a:solidFill>
                            <a:schemeClr val="accent1"/>
                          </a:solidFill>
                          <a:latin typeface="Smith&amp;NephewLF" panose="020F0500030000020004" pitchFamily="34" charset="0"/>
                        </a:rPr>
                        <a:t>seated</a:t>
                      </a:r>
                      <a:endParaRPr lang="en-GB" sz="1050" dirty="0" smtClean="0">
                        <a:solidFill>
                          <a:schemeClr val="accent1"/>
                        </a:solidFill>
                        <a:latin typeface="Smith&amp;NephewLF" panose="020F05000300000200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bl>
          </a:graphicData>
        </a:graphic>
      </p:graphicFrame>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21618"/>
            <a:ext cx="2376264" cy="1763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8769096" y="2918949"/>
            <a:ext cx="374904" cy="892800"/>
            <a:chOff x="8769096" y="2918949"/>
            <a:chExt cx="374904" cy="892800"/>
          </a:xfrm>
        </p:grpSpPr>
        <p:sp>
          <p:nvSpPr>
            <p:cNvPr id="9" name="Rectangle 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36364845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845" y="260648"/>
            <a:ext cx="8229600" cy="914400"/>
          </a:xfrm>
        </p:spPr>
        <p:txBody>
          <a:bodyPr>
            <a:normAutofit/>
          </a:bodyPr>
          <a:lstStyle/>
          <a:p>
            <a:r>
              <a:rPr lang="en-GB" sz="2400" dirty="0" smtClean="0">
                <a:solidFill>
                  <a:schemeClr val="bg2"/>
                </a:solidFill>
              </a:rPr>
              <a:t>RENASYS</a:t>
            </a:r>
            <a:r>
              <a:rPr lang="en-GB" sz="2400" dirty="0" smtClean="0">
                <a:solidFill>
                  <a:schemeClr val="bg2"/>
                </a:solidFill>
                <a:latin typeface="Smith&amp;NephewLF"/>
              </a:rPr>
              <a:t>™</a:t>
            </a:r>
            <a:r>
              <a:rPr lang="en-GB" sz="2400" dirty="0" smtClean="0">
                <a:solidFill>
                  <a:schemeClr val="bg2"/>
                </a:solidFill>
              </a:rPr>
              <a:t> </a:t>
            </a:r>
            <a:r>
              <a:rPr lang="en-GB" sz="2400" dirty="0">
                <a:solidFill>
                  <a:schemeClr val="bg2"/>
                </a:solidFill>
              </a:rPr>
              <a:t>TOUCH </a:t>
            </a:r>
            <a:r>
              <a:rPr lang="en-GB" sz="2400" dirty="0" smtClean="0">
                <a:solidFill>
                  <a:schemeClr val="bg2"/>
                </a:solidFill>
              </a:rPr>
              <a:t>accessories</a:t>
            </a:r>
            <a:r>
              <a:rPr lang="en-US" sz="1600" dirty="0" smtClean="0">
                <a:solidFill>
                  <a:schemeClr val="accent1"/>
                </a:solidFill>
              </a:rPr>
              <a:t/>
            </a:r>
            <a:br>
              <a:rPr lang="en-US" sz="1600" dirty="0" smtClean="0">
                <a:solidFill>
                  <a:schemeClr val="accent1"/>
                </a:solidFill>
              </a:rPr>
            </a:br>
            <a:r>
              <a:rPr lang="en-US" sz="1600" b="0" dirty="0" smtClean="0">
                <a:solidFill>
                  <a:schemeClr val="accent1"/>
                </a:solidFill>
              </a:rPr>
              <a:t>Carry bag</a:t>
            </a:r>
            <a:endParaRPr lang="en-US" sz="1600" b="0" dirty="0">
              <a:solidFill>
                <a:schemeClr val="accent1"/>
              </a:solidFill>
            </a:endParaRPr>
          </a:p>
        </p:txBody>
      </p:sp>
      <p:sp>
        <p:nvSpPr>
          <p:cNvPr id="3" name="Content Placeholder 2"/>
          <p:cNvSpPr>
            <a:spLocks noGrp="1"/>
          </p:cNvSpPr>
          <p:nvPr>
            <p:ph idx="1"/>
          </p:nvPr>
        </p:nvSpPr>
        <p:spPr>
          <a:xfrm>
            <a:off x="415640" y="1194717"/>
            <a:ext cx="4896544" cy="4754563"/>
          </a:xfrm>
        </p:spPr>
        <p:txBody>
          <a:bodyPr>
            <a:noAutofit/>
          </a:bodyPr>
          <a:lstStyle/>
          <a:p>
            <a:pPr marL="0" indent="0">
              <a:buNone/>
            </a:pPr>
            <a:r>
              <a:rPr lang="en-US" dirty="0">
                <a:solidFill>
                  <a:schemeClr val="accent1"/>
                </a:solidFill>
              </a:rPr>
              <a:t>The carry bag is single patient use</a:t>
            </a:r>
            <a:endParaRPr lang="en-US" b="1" dirty="0" smtClean="0">
              <a:solidFill>
                <a:schemeClr val="accent1"/>
              </a:solidFill>
            </a:endParaRPr>
          </a:p>
          <a:p>
            <a:pPr marL="0" indent="0">
              <a:buNone/>
            </a:pPr>
            <a:r>
              <a:rPr lang="en-US" b="1" dirty="0" smtClean="0">
                <a:solidFill>
                  <a:schemeClr val="accent1"/>
                </a:solidFill>
              </a:rPr>
              <a:t>To place device into bag:</a:t>
            </a:r>
          </a:p>
          <a:p>
            <a:pPr marL="514350" indent="-514350">
              <a:spcBef>
                <a:spcPts val="1000"/>
              </a:spcBef>
              <a:buFont typeface="+mj-lt"/>
              <a:buAutoNum type="arabicPeriod"/>
            </a:pPr>
            <a:r>
              <a:rPr lang="en-US" dirty="0">
                <a:solidFill>
                  <a:schemeClr val="accent1"/>
                </a:solidFill>
              </a:rPr>
              <a:t>Open zippers on the back side of the bag.</a:t>
            </a:r>
          </a:p>
          <a:p>
            <a:pPr marL="514350" indent="-514350">
              <a:spcBef>
                <a:spcPts val="1000"/>
              </a:spcBef>
              <a:buFont typeface="+mj-lt"/>
              <a:buAutoNum type="arabicPeriod"/>
            </a:pPr>
            <a:r>
              <a:rPr lang="en-US" dirty="0" smtClean="0">
                <a:solidFill>
                  <a:schemeClr val="accent1"/>
                </a:solidFill>
              </a:rPr>
              <a:t>Remove carry straps from the device. Keeping the device in the upright position, slide </a:t>
            </a:r>
            <a:r>
              <a:rPr lang="en-US" dirty="0">
                <a:solidFill>
                  <a:schemeClr val="accent1"/>
                </a:solidFill>
              </a:rPr>
              <a:t>bag over and down the </a:t>
            </a:r>
            <a:r>
              <a:rPr lang="en-US" dirty="0" smtClean="0">
                <a:solidFill>
                  <a:schemeClr val="accent1"/>
                </a:solidFill>
              </a:rPr>
              <a:t>device. Ensure </a:t>
            </a:r>
            <a:r>
              <a:rPr lang="en-US" dirty="0">
                <a:solidFill>
                  <a:schemeClr val="accent1"/>
                </a:solidFill>
              </a:rPr>
              <a:t>attachment knobs are accessible through the bag on either </a:t>
            </a:r>
            <a:r>
              <a:rPr lang="en-US" dirty="0" smtClean="0">
                <a:solidFill>
                  <a:schemeClr val="accent1"/>
                </a:solidFill>
              </a:rPr>
              <a:t>side.</a:t>
            </a:r>
            <a:endParaRPr lang="en-US" dirty="0">
              <a:solidFill>
                <a:schemeClr val="accent1"/>
              </a:solidFill>
            </a:endParaRPr>
          </a:p>
          <a:p>
            <a:pPr marL="514350" indent="-514350">
              <a:spcBef>
                <a:spcPts val="1000"/>
              </a:spcBef>
              <a:buFont typeface="+mj-lt"/>
              <a:buAutoNum type="arabicPeriod"/>
            </a:pPr>
            <a:r>
              <a:rPr lang="en-US" dirty="0">
                <a:solidFill>
                  <a:schemeClr val="accent1"/>
                </a:solidFill>
              </a:rPr>
              <a:t>Close </a:t>
            </a:r>
            <a:r>
              <a:rPr lang="en-US" dirty="0" smtClean="0">
                <a:solidFill>
                  <a:schemeClr val="accent1"/>
                </a:solidFill>
              </a:rPr>
              <a:t>zippers and </a:t>
            </a:r>
            <a:r>
              <a:rPr lang="en-US" dirty="0">
                <a:solidFill>
                  <a:schemeClr val="accent1"/>
                </a:solidFill>
              </a:rPr>
              <a:t>reattach carry straps</a:t>
            </a:r>
            <a:r>
              <a:rPr lang="en-US" dirty="0" smtClean="0">
                <a:solidFill>
                  <a:schemeClr val="accent1"/>
                </a:solidFill>
              </a:rPr>
              <a:t>.</a:t>
            </a:r>
            <a:endParaRPr lang="en-US" dirty="0">
              <a:solidFill>
                <a:schemeClr val="accent1"/>
              </a:solidFill>
            </a:endParaRPr>
          </a:p>
          <a:p>
            <a:pPr marL="514350" indent="-514350">
              <a:spcBef>
                <a:spcPts val="1000"/>
              </a:spcBef>
              <a:buFont typeface="+mj-lt"/>
              <a:buAutoNum type="arabicPeriod"/>
            </a:pPr>
            <a:r>
              <a:rPr lang="en-US" dirty="0">
                <a:solidFill>
                  <a:schemeClr val="accent1"/>
                </a:solidFill>
              </a:rPr>
              <a:t>Once fitted, ensure canister tubing can move </a:t>
            </a:r>
            <a:r>
              <a:rPr lang="en-US" dirty="0" smtClean="0">
                <a:solidFill>
                  <a:schemeClr val="accent1"/>
                </a:solidFill>
              </a:rPr>
              <a:t>freely.</a:t>
            </a:r>
          </a:p>
          <a:p>
            <a:pPr marL="0" indent="0">
              <a:spcBef>
                <a:spcPts val="1000"/>
              </a:spcBef>
              <a:buNone/>
            </a:pPr>
            <a:r>
              <a:rPr lang="en-US" dirty="0" smtClean="0">
                <a:solidFill>
                  <a:schemeClr val="bg2"/>
                </a:solidFill>
              </a:rPr>
              <a:t>Caution </a:t>
            </a:r>
            <a:r>
              <a:rPr lang="en-US" dirty="0" smtClean="0">
                <a:solidFill>
                  <a:schemeClr val="bg2"/>
                </a:solidFill>
              </a:rPr>
              <a:t>- Ensure the device always remains </a:t>
            </a:r>
            <a:r>
              <a:rPr lang="en-US" dirty="0" smtClean="0">
                <a:solidFill>
                  <a:schemeClr val="bg2"/>
                </a:solidFill>
              </a:rPr>
              <a:t/>
            </a:r>
            <a:br>
              <a:rPr lang="en-US" dirty="0" smtClean="0">
                <a:solidFill>
                  <a:schemeClr val="bg2"/>
                </a:solidFill>
              </a:rPr>
            </a:br>
            <a:r>
              <a:rPr lang="en-US" dirty="0" smtClean="0">
                <a:solidFill>
                  <a:schemeClr val="bg2"/>
                </a:solidFill>
              </a:rPr>
              <a:t>                 in </a:t>
            </a:r>
            <a:r>
              <a:rPr lang="en-US" dirty="0" smtClean="0">
                <a:solidFill>
                  <a:schemeClr val="bg2"/>
                </a:solidFill>
              </a:rPr>
              <a:t>the </a:t>
            </a:r>
            <a:r>
              <a:rPr lang="en-US" dirty="0" smtClean="0">
                <a:solidFill>
                  <a:schemeClr val="bg2"/>
                </a:solidFill>
              </a:rPr>
              <a:t>upright position</a:t>
            </a:r>
            <a:r>
              <a:rPr lang="en-US" dirty="0" smtClean="0">
                <a:solidFill>
                  <a:schemeClr val="bg2"/>
                </a:solidFill>
              </a:rPr>
              <a:t>.</a:t>
            </a:r>
            <a:r>
              <a:rPr lang="en-US" dirty="0">
                <a:solidFill>
                  <a:schemeClr val="bg2"/>
                </a:solidFill>
              </a:rPr>
              <a:t> </a:t>
            </a:r>
            <a:r>
              <a:rPr lang="en-US" dirty="0" smtClean="0">
                <a:solidFill>
                  <a:schemeClr val="bg2"/>
                </a:solidFill>
              </a:rPr>
              <a:t>                                                                             Note -  It </a:t>
            </a:r>
            <a:r>
              <a:rPr lang="en-US" dirty="0">
                <a:solidFill>
                  <a:schemeClr val="bg2"/>
                </a:solidFill>
              </a:rPr>
              <a:t>is recommended to </a:t>
            </a:r>
            <a:r>
              <a:rPr lang="en-US" dirty="0" smtClean="0">
                <a:solidFill>
                  <a:schemeClr val="bg2"/>
                </a:solidFill>
              </a:rPr>
              <a:t>lock </a:t>
            </a:r>
            <a:r>
              <a:rPr lang="en-US" dirty="0">
                <a:solidFill>
                  <a:schemeClr val="bg2"/>
                </a:solidFill>
              </a:rPr>
              <a:t>the device </a:t>
            </a:r>
            <a:r>
              <a:rPr lang="en-US" dirty="0" smtClean="0">
                <a:solidFill>
                  <a:schemeClr val="bg2"/>
                </a:solidFill>
              </a:rPr>
              <a:t/>
            </a:r>
            <a:br>
              <a:rPr lang="en-US" dirty="0" smtClean="0">
                <a:solidFill>
                  <a:schemeClr val="bg2"/>
                </a:solidFill>
              </a:rPr>
            </a:br>
            <a:r>
              <a:rPr lang="en-US" dirty="0" smtClean="0">
                <a:solidFill>
                  <a:schemeClr val="bg2"/>
                </a:solidFill>
              </a:rPr>
              <a:t>            when </a:t>
            </a:r>
            <a:r>
              <a:rPr lang="en-US" dirty="0">
                <a:solidFill>
                  <a:schemeClr val="bg2"/>
                </a:solidFill>
              </a:rPr>
              <a:t>using the carry </a:t>
            </a:r>
            <a:r>
              <a:rPr lang="en-US" dirty="0" smtClean="0">
                <a:solidFill>
                  <a:schemeClr val="bg2"/>
                </a:solidFill>
              </a:rPr>
              <a:t>bag.</a:t>
            </a:r>
          </a:p>
        </p:txBody>
      </p:sp>
      <p:sp>
        <p:nvSpPr>
          <p:cNvPr id="35" name="TextBox 34"/>
          <p:cNvSpPr txBox="1"/>
          <p:nvPr/>
        </p:nvSpPr>
        <p:spPr>
          <a:xfrm>
            <a:off x="362554" y="5013176"/>
            <a:ext cx="6432017" cy="1569660"/>
          </a:xfrm>
          <a:prstGeom prst="rect">
            <a:avLst/>
          </a:prstGeom>
          <a:noFill/>
        </p:spPr>
        <p:txBody>
          <a:bodyPr wrap="square" rtlCol="0">
            <a:spAutoFit/>
          </a:bodyPr>
          <a:lstStyle/>
          <a:p>
            <a:pPr fontAlgn="auto">
              <a:spcBef>
                <a:spcPts val="0"/>
              </a:spcBef>
              <a:spcAft>
                <a:spcPts val="0"/>
              </a:spcAft>
            </a:pPr>
            <a:r>
              <a:rPr lang="en-US" sz="1600" dirty="0" smtClean="0">
                <a:solidFill>
                  <a:schemeClr val="accent1"/>
                </a:solidFill>
                <a:latin typeface="Smith&amp;NephewLF" panose="020F0500030000020004" pitchFamily="34" charset="0"/>
              </a:rPr>
              <a:t>Charging </a:t>
            </a:r>
            <a:r>
              <a:rPr lang="en-US" sz="1600" dirty="0">
                <a:solidFill>
                  <a:schemeClr val="accent1"/>
                </a:solidFill>
                <a:latin typeface="Smith&amp;NephewLF" panose="020F0500030000020004" pitchFamily="34" charset="0"/>
              </a:rPr>
              <a:t>the device while in the carry bag may result in elevated operating </a:t>
            </a:r>
            <a:r>
              <a:rPr lang="en-US" sz="1600" dirty="0" smtClean="0">
                <a:solidFill>
                  <a:schemeClr val="accent1"/>
                </a:solidFill>
                <a:latin typeface="Smith&amp;NephewLF" panose="020F0500030000020004" pitchFamily="34" charset="0"/>
              </a:rPr>
              <a:t>temperature, causing </a:t>
            </a:r>
            <a:r>
              <a:rPr lang="en-US" sz="1600" dirty="0">
                <a:solidFill>
                  <a:schemeClr val="accent1"/>
                </a:solidFill>
                <a:latin typeface="Smith&amp;NephewLF" panose="020F0500030000020004" pitchFamily="34" charset="0"/>
              </a:rPr>
              <a:t>the device to suspend charging until it cools. The device continues to </a:t>
            </a:r>
            <a:r>
              <a:rPr lang="en-US" sz="1600" dirty="0" smtClean="0">
                <a:solidFill>
                  <a:schemeClr val="accent1"/>
                </a:solidFill>
                <a:latin typeface="Smith&amp;NephewLF" panose="020F0500030000020004" pitchFamily="34" charset="0"/>
              </a:rPr>
              <a:t>operate. To reduce the operating temperature of the pump, remove it from the carry bag or move it into an environment with a lower ambient temperature.  When </a:t>
            </a:r>
            <a:r>
              <a:rPr lang="en-US" sz="1600" dirty="0">
                <a:solidFill>
                  <a:schemeClr val="accent1"/>
                </a:solidFill>
                <a:latin typeface="Smith&amp;NephewLF" panose="020F0500030000020004" pitchFamily="34" charset="0"/>
              </a:rPr>
              <a:t>the device cools, charging will resume automatically.</a:t>
            </a:r>
          </a:p>
        </p:txBody>
      </p:sp>
      <p:grpSp>
        <p:nvGrpSpPr>
          <p:cNvPr id="8" name="Group 7"/>
          <p:cNvGrpSpPr/>
          <p:nvPr/>
        </p:nvGrpSpPr>
        <p:grpSpPr>
          <a:xfrm>
            <a:off x="8769096" y="2918949"/>
            <a:ext cx="374904" cy="892800"/>
            <a:chOff x="8769096" y="2918949"/>
            <a:chExt cx="374904" cy="892800"/>
          </a:xfrm>
        </p:grpSpPr>
        <p:sp>
          <p:nvSpPr>
            <p:cNvPr id="9" name="Rectangle 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pic>
        <p:nvPicPr>
          <p:cNvPr id="11" name="Picture 2" descr="C:\Users\lrkleigh\Documents\Projects\MURDOCH\MARKETING\Photography\cropped photos\carry bag_front_flaps open_transparent copy.tif"/>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283911" y="1426821"/>
            <a:ext cx="1543642" cy="20903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89632" y="2180315"/>
            <a:ext cx="2063730" cy="1077218"/>
          </a:xfrm>
          <a:prstGeom prst="rect">
            <a:avLst/>
          </a:prstGeom>
          <a:noFill/>
        </p:spPr>
        <p:txBody>
          <a:bodyPr wrap="square" rtlCol="0">
            <a:spAutoFit/>
          </a:bodyPr>
          <a:lstStyle/>
          <a:p>
            <a:pPr algn="l" fontAlgn="auto">
              <a:spcBef>
                <a:spcPts val="0"/>
              </a:spcBef>
              <a:spcAft>
                <a:spcPts val="0"/>
              </a:spcAft>
            </a:pPr>
            <a:r>
              <a:rPr lang="en-US" sz="1600" dirty="0" smtClean="0">
                <a:solidFill>
                  <a:schemeClr val="accent1"/>
                </a:solidFill>
                <a:latin typeface="Smith&amp;NephewLF" panose="020F0500030000020004" pitchFamily="34" charset="0"/>
              </a:rPr>
              <a:t>Privacy flaps provide access to the touchscreen and canister </a:t>
            </a:r>
            <a:r>
              <a:rPr lang="en-US" sz="1600" dirty="0" smtClean="0">
                <a:solidFill>
                  <a:schemeClr val="accent1"/>
                </a:solidFill>
                <a:latin typeface="Smith&amp;NephewLF" panose="020F0500030000020004" pitchFamily="34" charset="0"/>
              </a:rPr>
              <a:t>window.</a:t>
            </a:r>
            <a:endParaRPr lang="en-US" sz="1600" dirty="0">
              <a:solidFill>
                <a:schemeClr val="accent1"/>
              </a:solidFill>
              <a:latin typeface="Smith&amp;NephewLF" panose="020F0500030000020004" pitchFamily="34" charset="0"/>
            </a:endParaRPr>
          </a:p>
        </p:txBody>
      </p:sp>
      <p:cxnSp>
        <p:nvCxnSpPr>
          <p:cNvPr id="13" name="Straight Connector 12"/>
          <p:cNvCxnSpPr/>
          <p:nvPr/>
        </p:nvCxnSpPr>
        <p:spPr>
          <a:xfrm flipV="1">
            <a:off x="5831709" y="1443033"/>
            <a:ext cx="976699" cy="113759"/>
          </a:xfrm>
          <a:prstGeom prst="line">
            <a:avLst/>
          </a:prstGeom>
          <a:noFill/>
          <a:ln w="9525" cap="flat" cmpd="sng" algn="ctr">
            <a:solidFill>
              <a:schemeClr val="accent2"/>
            </a:solidFill>
            <a:prstDash val="sysDot"/>
          </a:ln>
          <a:effectLst/>
        </p:spPr>
      </p:cxnSp>
      <p:sp>
        <p:nvSpPr>
          <p:cNvPr id="14" name="TextBox 13"/>
          <p:cNvSpPr txBox="1"/>
          <p:nvPr/>
        </p:nvSpPr>
        <p:spPr>
          <a:xfrm>
            <a:off x="6808408" y="1248157"/>
            <a:ext cx="1970884" cy="830997"/>
          </a:xfrm>
          <a:prstGeom prst="rect">
            <a:avLst/>
          </a:prstGeom>
          <a:noFill/>
        </p:spPr>
        <p:txBody>
          <a:bodyPr wrap="square" rtlCol="0">
            <a:spAutoFit/>
          </a:bodyPr>
          <a:lstStyle/>
          <a:p>
            <a:pPr algn="l" fontAlgn="auto">
              <a:spcBef>
                <a:spcPts val="0"/>
              </a:spcBef>
              <a:spcAft>
                <a:spcPts val="0"/>
              </a:spcAft>
            </a:pPr>
            <a:r>
              <a:rPr lang="en-US" sz="1600" dirty="0" smtClean="0">
                <a:solidFill>
                  <a:schemeClr val="accent1"/>
                </a:solidFill>
                <a:latin typeface="Smith&amp;NephewLF" panose="020F0500030000020004" pitchFamily="34" charset="0"/>
              </a:rPr>
              <a:t>Card or contact information pocket under display </a:t>
            </a:r>
            <a:r>
              <a:rPr lang="en-US" sz="1600" dirty="0" smtClean="0">
                <a:solidFill>
                  <a:schemeClr val="accent1"/>
                </a:solidFill>
                <a:latin typeface="Smith&amp;NephewLF" panose="020F0500030000020004" pitchFamily="34" charset="0"/>
              </a:rPr>
              <a:t>flap.</a:t>
            </a:r>
            <a:endParaRPr lang="en-US" sz="1600" dirty="0">
              <a:solidFill>
                <a:schemeClr val="accent1"/>
              </a:solidFill>
              <a:latin typeface="Smith&amp;NephewLF" panose="020F0500030000020004" pitchFamily="34" charset="0"/>
            </a:endParaRPr>
          </a:p>
        </p:txBody>
      </p:sp>
      <p:cxnSp>
        <p:nvCxnSpPr>
          <p:cNvPr id="15" name="Straight Connector 14"/>
          <p:cNvCxnSpPr/>
          <p:nvPr/>
        </p:nvCxnSpPr>
        <p:spPr>
          <a:xfrm>
            <a:off x="6156176" y="1988840"/>
            <a:ext cx="533456" cy="369777"/>
          </a:xfrm>
          <a:prstGeom prst="line">
            <a:avLst/>
          </a:prstGeom>
          <a:noFill/>
          <a:ln w="9525" cap="flat" cmpd="sng" algn="ctr">
            <a:solidFill>
              <a:schemeClr val="accent2"/>
            </a:solidFill>
            <a:prstDash val="sysDot"/>
          </a:ln>
          <a:effectLst/>
        </p:spPr>
      </p:cxnSp>
      <p:pic>
        <p:nvPicPr>
          <p:cNvPr id="16" name="Picture 4" descr="C:\Users\lrkleigh\Documents\Projects\MURDOCH\MARKETING\Photography\cropped photos\bag side 048 copy.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22904" y="3731889"/>
            <a:ext cx="1292566" cy="27325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657602" y="3492311"/>
            <a:ext cx="1111493" cy="1815882"/>
          </a:xfrm>
          <a:prstGeom prst="rect">
            <a:avLst/>
          </a:prstGeom>
          <a:noFill/>
        </p:spPr>
        <p:txBody>
          <a:bodyPr wrap="square" rtlCol="0">
            <a:spAutoFit/>
          </a:bodyPr>
          <a:lstStyle/>
          <a:p>
            <a:pPr algn="l" fontAlgn="auto">
              <a:spcBef>
                <a:spcPts val="0"/>
              </a:spcBef>
              <a:spcAft>
                <a:spcPts val="0"/>
              </a:spcAft>
            </a:pPr>
            <a:r>
              <a:rPr lang="en-US" sz="1600" dirty="0" smtClean="0">
                <a:solidFill>
                  <a:schemeClr val="accent1"/>
                </a:solidFill>
                <a:latin typeface="Smith&amp;NephewLF" panose="020F0500030000020004" pitchFamily="34" charset="0"/>
              </a:rPr>
              <a:t>Excess tubing can be coiled into the pocket on the back of the bag.</a:t>
            </a:r>
            <a:endParaRPr lang="en-US" sz="1600" dirty="0">
              <a:solidFill>
                <a:schemeClr val="accent1"/>
              </a:solidFill>
              <a:latin typeface="Smith&amp;NephewLF" panose="020F0500030000020004" pitchFamily="34" charset="0"/>
            </a:endParaRPr>
          </a:p>
        </p:txBody>
      </p:sp>
      <p:cxnSp>
        <p:nvCxnSpPr>
          <p:cNvPr id="19" name="Straight Connector 18"/>
          <p:cNvCxnSpPr/>
          <p:nvPr/>
        </p:nvCxnSpPr>
        <p:spPr>
          <a:xfrm flipV="1">
            <a:off x="7428327" y="3717033"/>
            <a:ext cx="608741" cy="1381109"/>
          </a:xfrm>
          <a:prstGeom prst="line">
            <a:avLst/>
          </a:prstGeom>
          <a:noFill/>
          <a:ln w="9525" cap="flat" cmpd="sng" algn="ctr">
            <a:solidFill>
              <a:schemeClr val="accent2"/>
            </a:solidFill>
            <a:prstDash val="sysDot"/>
          </a:ln>
          <a:effectLst/>
        </p:spPr>
      </p:cxnSp>
      <p:cxnSp>
        <p:nvCxnSpPr>
          <p:cNvPr id="17" name="Straight Connector 16"/>
          <p:cNvCxnSpPr/>
          <p:nvPr/>
        </p:nvCxnSpPr>
        <p:spPr>
          <a:xfrm flipV="1">
            <a:off x="6156176" y="2636912"/>
            <a:ext cx="533456" cy="432049"/>
          </a:xfrm>
          <a:prstGeom prst="line">
            <a:avLst/>
          </a:prstGeom>
          <a:noFill/>
          <a:ln w="9525" cap="flat" cmpd="sng" algn="ctr">
            <a:solidFill>
              <a:schemeClr val="accent2"/>
            </a:solidFill>
            <a:prstDash val="sysDot"/>
          </a:ln>
          <a:effectLst/>
        </p:spPr>
      </p:cxnSp>
    </p:spTree>
    <p:extLst>
      <p:ext uri="{BB962C8B-B14F-4D97-AF65-F5344CB8AC3E}">
        <p14:creationId xmlns:p14="http://schemas.microsoft.com/office/powerpoint/2010/main" val="7789582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914400"/>
          </a:xfrm>
        </p:spPr>
        <p:txBody>
          <a:bodyPr>
            <a:normAutofit/>
          </a:bodyPr>
          <a:lstStyle/>
          <a:p>
            <a:r>
              <a:rPr lang="en-GB" sz="2400" dirty="0" smtClean="0">
                <a:solidFill>
                  <a:schemeClr val="bg2"/>
                </a:solidFill>
              </a:rPr>
              <a:t>RENASYS</a:t>
            </a:r>
            <a:r>
              <a:rPr lang="en-GB" sz="2400" dirty="0" smtClean="0">
                <a:solidFill>
                  <a:schemeClr val="bg2"/>
                </a:solidFill>
                <a:latin typeface="Smith&amp;NephewLF"/>
              </a:rPr>
              <a:t>™</a:t>
            </a:r>
            <a:r>
              <a:rPr lang="en-GB" sz="2400" dirty="0" smtClean="0">
                <a:latin typeface="Smith&amp;NephewLF"/>
              </a:rPr>
              <a:t> </a:t>
            </a:r>
            <a:r>
              <a:rPr lang="en-GB" sz="2400" dirty="0" smtClean="0">
                <a:solidFill>
                  <a:schemeClr val="bg2"/>
                </a:solidFill>
              </a:rPr>
              <a:t>TOUCH </a:t>
            </a:r>
            <a:r>
              <a:rPr lang="en-GB" sz="2400" dirty="0">
                <a:solidFill>
                  <a:schemeClr val="bg2"/>
                </a:solidFill>
              </a:rPr>
              <a:t>a</a:t>
            </a:r>
            <a:r>
              <a:rPr lang="en-GB" sz="2400" dirty="0" smtClean="0">
                <a:solidFill>
                  <a:schemeClr val="bg2"/>
                </a:solidFill>
              </a:rPr>
              <a:t>ccessories</a:t>
            </a:r>
            <a:r>
              <a:rPr lang="en-US" sz="1400" dirty="0">
                <a:solidFill>
                  <a:schemeClr val="accent1"/>
                </a:solidFill>
              </a:rPr>
              <a:t/>
            </a:r>
            <a:br>
              <a:rPr lang="en-US" sz="1400" dirty="0">
                <a:solidFill>
                  <a:schemeClr val="accent1"/>
                </a:solidFill>
              </a:rPr>
            </a:br>
            <a:r>
              <a:rPr lang="en-US" sz="1600" b="0" dirty="0" smtClean="0">
                <a:solidFill>
                  <a:schemeClr val="accent1"/>
                </a:solidFill>
              </a:rPr>
              <a:t>Carry strap</a:t>
            </a:r>
            <a:endParaRPr lang="en-US" sz="1600" b="0" dirty="0">
              <a:solidFill>
                <a:schemeClr val="bg2"/>
              </a:solidFill>
            </a:endParaRPr>
          </a:p>
        </p:txBody>
      </p:sp>
      <p:sp>
        <p:nvSpPr>
          <p:cNvPr id="3" name="Content Placeholder 2"/>
          <p:cNvSpPr>
            <a:spLocks noGrp="1"/>
          </p:cNvSpPr>
          <p:nvPr>
            <p:ph idx="1"/>
          </p:nvPr>
        </p:nvSpPr>
        <p:spPr>
          <a:xfrm>
            <a:off x="467544" y="1208849"/>
            <a:ext cx="5400600" cy="4754563"/>
          </a:xfrm>
        </p:spPr>
        <p:txBody>
          <a:bodyPr>
            <a:noAutofit/>
          </a:bodyPr>
          <a:lstStyle/>
          <a:p>
            <a:pPr marL="0" indent="0">
              <a:buNone/>
            </a:pPr>
            <a:r>
              <a:rPr lang="en-US" sz="1400" dirty="0">
                <a:solidFill>
                  <a:schemeClr val="accent1"/>
                </a:solidFill>
              </a:rPr>
              <a:t>The </a:t>
            </a:r>
            <a:r>
              <a:rPr lang="en-US" sz="1400" dirty="0" smtClean="0">
                <a:solidFill>
                  <a:schemeClr val="accent1"/>
                </a:solidFill>
              </a:rPr>
              <a:t>carry strap is </a:t>
            </a:r>
            <a:r>
              <a:rPr lang="en-US" sz="1400" dirty="0">
                <a:solidFill>
                  <a:schemeClr val="accent1"/>
                </a:solidFill>
              </a:rPr>
              <a:t>single patient use</a:t>
            </a:r>
            <a:endParaRPr lang="en-US" sz="1400" b="1" dirty="0">
              <a:solidFill>
                <a:schemeClr val="accent1"/>
              </a:solidFill>
            </a:endParaRPr>
          </a:p>
          <a:p>
            <a:pPr marL="0" indent="0">
              <a:buNone/>
            </a:pPr>
            <a:r>
              <a:rPr lang="en-US" sz="1400" b="1" dirty="0" smtClean="0">
                <a:solidFill>
                  <a:schemeClr val="accent1"/>
                </a:solidFill>
              </a:rPr>
              <a:t>To attach the carry strap to the device :</a:t>
            </a:r>
          </a:p>
          <a:p>
            <a:pPr marL="457200" indent="-457200">
              <a:buFont typeface="+mj-lt"/>
              <a:buAutoNum type="arabicPeriod"/>
            </a:pPr>
            <a:r>
              <a:rPr lang="en-US" sz="1400" dirty="0">
                <a:solidFill>
                  <a:schemeClr val="accent1"/>
                </a:solidFill>
              </a:rPr>
              <a:t>Slide the large opening of the carry strap clip over the device attachment knob.</a:t>
            </a:r>
          </a:p>
          <a:p>
            <a:pPr marL="457200" indent="-457200">
              <a:buFont typeface="+mj-lt"/>
              <a:buAutoNum type="arabicPeriod"/>
            </a:pPr>
            <a:r>
              <a:rPr lang="en-US" sz="1400" dirty="0">
                <a:solidFill>
                  <a:schemeClr val="accent1"/>
                </a:solidFill>
              </a:rPr>
              <a:t>Pull </a:t>
            </a:r>
            <a:r>
              <a:rPr lang="en-US" sz="1400" dirty="0" smtClean="0">
                <a:solidFill>
                  <a:schemeClr val="accent1"/>
                </a:solidFill>
              </a:rPr>
              <a:t>up on the </a:t>
            </a:r>
            <a:r>
              <a:rPr lang="en-US" sz="1400" dirty="0">
                <a:solidFill>
                  <a:schemeClr val="accent1"/>
                </a:solidFill>
              </a:rPr>
              <a:t>carry strap </a:t>
            </a:r>
            <a:r>
              <a:rPr lang="en-US" sz="1400" dirty="0" smtClean="0">
                <a:solidFill>
                  <a:schemeClr val="accent1"/>
                </a:solidFill>
              </a:rPr>
              <a:t>clip. The clip will click when properly engaged. Repeat same process with other strap on opposite side of device.</a:t>
            </a:r>
            <a:endParaRPr lang="en-US" sz="1400" dirty="0">
              <a:solidFill>
                <a:schemeClr val="accent1"/>
              </a:solidFill>
            </a:endParaRPr>
          </a:p>
          <a:p>
            <a:pPr marL="457200" indent="-457200">
              <a:buFont typeface="+mj-lt"/>
              <a:buAutoNum type="arabicPeriod"/>
            </a:pPr>
            <a:r>
              <a:rPr lang="en-US" sz="1400" dirty="0">
                <a:solidFill>
                  <a:schemeClr val="accent1"/>
                </a:solidFill>
              </a:rPr>
              <a:t>Once both sides are connected to the device they can be joined together to make the short carry strap. </a:t>
            </a:r>
          </a:p>
          <a:p>
            <a:pPr marL="457200" indent="-457200">
              <a:buFont typeface="+mj-lt"/>
              <a:buAutoNum type="arabicPeriod"/>
            </a:pPr>
            <a:r>
              <a:rPr lang="en-US" sz="1400" dirty="0">
                <a:solidFill>
                  <a:schemeClr val="accent1"/>
                </a:solidFill>
              </a:rPr>
              <a:t>Push </a:t>
            </a:r>
            <a:r>
              <a:rPr lang="en-US" sz="1400" dirty="0" smtClean="0">
                <a:solidFill>
                  <a:schemeClr val="accent1"/>
                </a:solidFill>
              </a:rPr>
              <a:t>down on the </a:t>
            </a:r>
            <a:r>
              <a:rPr lang="en-US" sz="1400" dirty="0">
                <a:solidFill>
                  <a:schemeClr val="accent1"/>
                </a:solidFill>
              </a:rPr>
              <a:t>carry strap clip </a:t>
            </a:r>
            <a:r>
              <a:rPr lang="en-US" sz="1400" dirty="0" smtClean="0">
                <a:solidFill>
                  <a:schemeClr val="accent1"/>
                </a:solidFill>
              </a:rPr>
              <a:t>to remove strap from device. </a:t>
            </a:r>
          </a:p>
          <a:p>
            <a:pPr marL="0" indent="0">
              <a:spcBef>
                <a:spcPts val="2400"/>
              </a:spcBef>
              <a:buNone/>
            </a:pPr>
            <a:r>
              <a:rPr lang="en-US" sz="1400" b="1" dirty="0" smtClean="0">
                <a:solidFill>
                  <a:schemeClr val="accent1"/>
                </a:solidFill>
              </a:rPr>
              <a:t>To </a:t>
            </a:r>
            <a:r>
              <a:rPr lang="en-US" sz="1400" b="1" dirty="0">
                <a:solidFill>
                  <a:schemeClr val="accent1"/>
                </a:solidFill>
              </a:rPr>
              <a:t>connect and extend straps:</a:t>
            </a:r>
          </a:p>
          <a:p>
            <a:pPr marL="457200" indent="-457200">
              <a:buFont typeface="+mj-lt"/>
              <a:buAutoNum type="arabicPeriod"/>
            </a:pPr>
            <a:r>
              <a:rPr lang="en-US" sz="1400" dirty="0">
                <a:solidFill>
                  <a:schemeClr val="accent1"/>
                </a:solidFill>
              </a:rPr>
              <a:t>Join the carry strap connectors together for a short carry strap. </a:t>
            </a:r>
          </a:p>
          <a:p>
            <a:pPr marL="457200" indent="-457200">
              <a:buFont typeface="+mj-lt"/>
              <a:buAutoNum type="arabicPeriod"/>
            </a:pPr>
            <a:r>
              <a:rPr lang="en-US" sz="1400" dirty="0">
                <a:solidFill>
                  <a:schemeClr val="accent1"/>
                </a:solidFill>
              </a:rPr>
              <a:t>Join the carry strap connectors to the shoulder strap and/or extension strap connectors to extend the length for carrying </a:t>
            </a:r>
            <a:r>
              <a:rPr lang="en-US" sz="1400" dirty="0" smtClean="0">
                <a:solidFill>
                  <a:schemeClr val="accent1"/>
                </a:solidFill>
              </a:rPr>
              <a:t> on </a:t>
            </a:r>
            <a:r>
              <a:rPr lang="en-US" sz="1400" dirty="0">
                <a:solidFill>
                  <a:schemeClr val="accent1"/>
                </a:solidFill>
              </a:rPr>
              <a:t>the shoulder or across the body. </a:t>
            </a:r>
          </a:p>
          <a:p>
            <a:pPr marL="457200" indent="-457200">
              <a:buFont typeface="+mj-lt"/>
              <a:buAutoNum type="arabicPeriod"/>
            </a:pPr>
            <a:r>
              <a:rPr lang="en-US" sz="1400" dirty="0">
                <a:solidFill>
                  <a:schemeClr val="accent1"/>
                </a:solidFill>
              </a:rPr>
              <a:t>Place the padded section of the strap against shoulder for maximum comfort when carrying device. </a:t>
            </a:r>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209695" y="1671576"/>
            <a:ext cx="546671" cy="1338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639736" y="1675034"/>
            <a:ext cx="560830" cy="1338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756366" y="1700808"/>
            <a:ext cx="864009" cy="1338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248092" y="1683761"/>
            <a:ext cx="391644" cy="904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03544" y="3306906"/>
            <a:ext cx="2516831" cy="1077218"/>
          </a:xfrm>
          <a:prstGeom prst="rect">
            <a:avLst/>
          </a:prstGeom>
        </p:spPr>
        <p:txBody>
          <a:bodyPr wrap="square">
            <a:spAutoFit/>
          </a:bodyPr>
          <a:lstStyle/>
          <a:p>
            <a:pPr lvl="0" algn="ctr">
              <a:spcBef>
                <a:spcPts val="600"/>
              </a:spcBef>
            </a:pPr>
            <a:r>
              <a:rPr lang="en-US" sz="1600" dirty="0" smtClean="0">
                <a:solidFill>
                  <a:schemeClr val="bg2"/>
                </a:solidFill>
                <a:latin typeface="Smith&amp;NephewLF" panose="020F0500030000020004" pitchFamily="34" charset="0"/>
              </a:rPr>
              <a:t>Ensure </a:t>
            </a:r>
            <a:r>
              <a:rPr lang="en-US" sz="1600" dirty="0">
                <a:solidFill>
                  <a:schemeClr val="bg2"/>
                </a:solidFill>
                <a:latin typeface="Smith&amp;NephewLF" panose="020F0500030000020004" pitchFamily="34" charset="0"/>
              </a:rPr>
              <a:t>the device always remains in the upright position when using the carry </a:t>
            </a:r>
            <a:r>
              <a:rPr lang="en-US" sz="1600" dirty="0" smtClean="0">
                <a:solidFill>
                  <a:schemeClr val="bg2"/>
                </a:solidFill>
                <a:latin typeface="Smith&amp;NephewLF" panose="020F0500030000020004" pitchFamily="34" charset="0"/>
              </a:rPr>
              <a:t>bag and straps</a:t>
            </a:r>
            <a:r>
              <a:rPr lang="en-US" sz="1600" b="1" dirty="0">
                <a:solidFill>
                  <a:schemeClr val="bg2"/>
                </a:solidFill>
                <a:latin typeface="Smith&amp;NephewLF" panose="020F0500030000020004" pitchFamily="34" charset="0"/>
              </a:rPr>
              <a:t>.</a:t>
            </a:r>
          </a:p>
        </p:txBody>
      </p:sp>
      <p:grpSp>
        <p:nvGrpSpPr>
          <p:cNvPr id="12" name="Group 11"/>
          <p:cNvGrpSpPr/>
          <p:nvPr/>
        </p:nvGrpSpPr>
        <p:grpSpPr>
          <a:xfrm>
            <a:off x="8769096" y="2918949"/>
            <a:ext cx="374904" cy="892800"/>
            <a:chOff x="8769096" y="2918949"/>
            <a:chExt cx="374904" cy="892800"/>
          </a:xfrm>
        </p:grpSpPr>
        <p:sp>
          <p:nvSpPr>
            <p:cNvPr id="13" name="Rectangle 12"/>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13"/>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144" y="5085184"/>
            <a:ext cx="2861967" cy="837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75093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Maintenance and service </a:t>
            </a:r>
            <a:endParaRPr lang="en-US" dirty="0"/>
          </a:p>
        </p:txBody>
      </p:sp>
      <p:sp>
        <p:nvSpPr>
          <p:cNvPr id="3" name="Text Placeholder 2"/>
          <p:cNvSpPr>
            <a:spLocks noGrp="1"/>
          </p:cNvSpPr>
          <p:nvPr>
            <p:ph type="body" sz="quarter" idx="11"/>
          </p:nvPr>
        </p:nvSpPr>
        <p:spPr/>
        <p:txBody>
          <a:bodyPr/>
          <a:lstStyle/>
          <a:p>
            <a:pPr marL="358775" indent="-358775"/>
            <a:endParaRPr lang="en-GB" dirty="0" smtClean="0"/>
          </a:p>
          <a:p>
            <a:pPr marL="358775" indent="-358775"/>
            <a:r>
              <a:rPr lang="en-GB" dirty="0" smtClean="0"/>
              <a:t>Inspect the pump for visible signs of damage before each use, including canister and tubing. Do </a:t>
            </a:r>
            <a:r>
              <a:rPr lang="en-GB" dirty="0"/>
              <a:t>not use if device has been dropped or shows signs of damage. Return damaged device to your Smith &amp; Nephew authorised representative in the original packaging </a:t>
            </a:r>
            <a:r>
              <a:rPr lang="en-GB" dirty="0" smtClean="0"/>
              <a:t>supplied.</a:t>
            </a:r>
          </a:p>
          <a:p>
            <a:pPr marL="358775" indent="-358775"/>
            <a:r>
              <a:rPr lang="en-GB" dirty="0" smtClean="0"/>
              <a:t>Visually inspect the device inlet port O-ring for damage – this should be replaced at a minimum once per year as part of the annual maintenance check.</a:t>
            </a:r>
            <a:endParaRPr lang="en-GB" dirty="0"/>
          </a:p>
          <a:p>
            <a:pPr marL="358775" indent="-358775"/>
            <a:r>
              <a:rPr lang="en-GB" dirty="0"/>
              <a:t>As there are no serviceable parts in the device, do not attempt to open device housing. Contact your Smith &amp; Nephew representative, distributor </a:t>
            </a:r>
            <a:r>
              <a:rPr lang="en-GB" dirty="0" smtClean="0"/>
              <a:t>or </a:t>
            </a:r>
            <a:r>
              <a:rPr lang="en-GB" dirty="0"/>
              <a:t>authorised provider if service is </a:t>
            </a:r>
            <a:r>
              <a:rPr lang="en-GB" dirty="0" smtClean="0"/>
              <a:t>required. </a:t>
            </a:r>
          </a:p>
          <a:p>
            <a:pPr marL="358775" indent="-358775"/>
            <a:r>
              <a:rPr lang="en-GB" dirty="0" smtClean="0">
                <a:solidFill>
                  <a:schemeClr val="bg2"/>
                </a:solidFill>
              </a:rPr>
              <a:t>Caution - Never attempt to service the device while connected to a patient.</a:t>
            </a:r>
            <a:endParaRPr lang="en-GB" dirty="0">
              <a:solidFill>
                <a:schemeClr val="bg2"/>
              </a:solidFill>
            </a:endParaRPr>
          </a:p>
          <a:p>
            <a:endParaRPr lang="en-US" dirty="0"/>
          </a:p>
        </p:txBody>
      </p:sp>
      <p:sp>
        <p:nvSpPr>
          <p:cNvPr id="4" name="Text Placeholder 3"/>
          <p:cNvSpPr>
            <a:spLocks noGrp="1"/>
          </p:cNvSpPr>
          <p:nvPr>
            <p:ph type="body" sz="quarter" idx="13"/>
          </p:nvPr>
        </p:nvSpPr>
        <p:spPr/>
        <p:txBody>
          <a:bodyPr/>
          <a:lstStyle/>
          <a:p>
            <a:r>
              <a:rPr lang="en-GB" dirty="0" smtClean="0"/>
              <a:t>Maintenance </a:t>
            </a:r>
            <a:endParaRPr lang="en-US" dirty="0"/>
          </a:p>
        </p:txBody>
      </p:sp>
      <p:sp>
        <p:nvSpPr>
          <p:cNvPr id="7" name="TextBox 6"/>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3a</a:t>
            </a:r>
            <a:endParaRPr lang="en-US" sz="1200" spc="-5" dirty="0">
              <a:solidFill>
                <a:srgbClr val="FFFFFF"/>
              </a:solidFill>
              <a:latin typeface="Smith&amp;NephewLF"/>
              <a:cs typeface="Smith&amp;NephewLF"/>
            </a:endParaRPr>
          </a:p>
        </p:txBody>
      </p:sp>
      <p:grpSp>
        <p:nvGrpSpPr>
          <p:cNvPr id="6" name="Group 5"/>
          <p:cNvGrpSpPr/>
          <p:nvPr/>
        </p:nvGrpSpPr>
        <p:grpSpPr>
          <a:xfrm>
            <a:off x="8769096" y="2918949"/>
            <a:ext cx="374904" cy="892800"/>
            <a:chOff x="8769096" y="2918949"/>
            <a:chExt cx="374904" cy="892800"/>
          </a:xfrm>
        </p:grpSpPr>
        <p:sp>
          <p:nvSpPr>
            <p:cNvPr id="8" name="Rectangle 7"/>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39922674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Maintenance and service </a:t>
            </a:r>
            <a:endParaRPr lang="en-US" dirty="0"/>
          </a:p>
        </p:txBody>
      </p:sp>
      <p:sp>
        <p:nvSpPr>
          <p:cNvPr id="3" name="Text Placeholder 2"/>
          <p:cNvSpPr>
            <a:spLocks noGrp="1"/>
          </p:cNvSpPr>
          <p:nvPr>
            <p:ph type="body" sz="quarter" idx="11"/>
          </p:nvPr>
        </p:nvSpPr>
        <p:spPr>
          <a:xfrm>
            <a:off x="395536" y="1309742"/>
            <a:ext cx="8211746" cy="4351505"/>
          </a:xfrm>
        </p:spPr>
        <p:txBody>
          <a:bodyPr/>
          <a:lstStyle/>
          <a:p>
            <a:pPr marL="371475" indent="-285750"/>
            <a:r>
              <a:rPr lang="en-GB" sz="1400" dirty="0"/>
              <a:t>Cleaning of RENASYS™ TOUCH device, power supply outer casing and IV pole/bed clamp should be performed to remove any soil or debris whenever there is a change in </a:t>
            </a:r>
            <a:r>
              <a:rPr lang="en-GB" sz="1400" dirty="0" smtClean="0"/>
              <a:t>patient.</a:t>
            </a:r>
            <a:endParaRPr lang="en-GB" sz="1400" dirty="0" smtClean="0"/>
          </a:p>
          <a:p>
            <a:pPr marL="371475" indent="-285750"/>
            <a:r>
              <a:rPr lang="en-GB" sz="1400" dirty="0" smtClean="0"/>
              <a:t>Turn off the device and disconnect from AC power before cleaning and disinfecting to prevent electrical shock.</a:t>
            </a:r>
          </a:p>
          <a:p>
            <a:pPr marL="371475" indent="-285750"/>
            <a:r>
              <a:rPr lang="en-GB" sz="1400" dirty="0" smtClean="0"/>
              <a:t>Wipe down surface with a dampened cloth or disposable wipe. A neutral pH7 based detergent, detergent/disinfectant or antimicrobial agent that is safe for use with plastics may be used.</a:t>
            </a:r>
          </a:p>
          <a:p>
            <a:pPr marL="371475" indent="-285750"/>
            <a:r>
              <a:rPr lang="en-GB" sz="1400" dirty="0" smtClean="0"/>
              <a:t>Visually inspect surface for debris or soils that have not been removed and repeat cleaning steps if necessary.</a:t>
            </a:r>
          </a:p>
          <a:p>
            <a:pPr marL="358775" indent="-273050"/>
            <a:r>
              <a:rPr lang="en-GB" sz="1400" dirty="0" smtClean="0"/>
              <a:t>Do </a:t>
            </a:r>
            <a:r>
              <a:rPr lang="en-GB" sz="1400" dirty="0"/>
              <a:t>not use </a:t>
            </a:r>
            <a:r>
              <a:rPr lang="en-GB" sz="1400" dirty="0" smtClean="0"/>
              <a:t>solvents </a:t>
            </a:r>
            <a:r>
              <a:rPr lang="en-GB" sz="1400" dirty="0"/>
              <a:t>or </a:t>
            </a:r>
            <a:r>
              <a:rPr lang="en-GB" sz="1400" dirty="0" smtClean="0"/>
              <a:t>abrasives that will degrade plastic housing, rubberized push buttons or touchscreen.</a:t>
            </a:r>
            <a:endParaRPr lang="en-GB" sz="1400" dirty="0"/>
          </a:p>
          <a:p>
            <a:pPr marL="358775" indent="-273050"/>
            <a:r>
              <a:rPr lang="en-GB" sz="1400" dirty="0"/>
              <a:t>Do not </a:t>
            </a:r>
            <a:r>
              <a:rPr lang="en-GB" sz="1400" dirty="0" smtClean="0"/>
              <a:t>immerse/submerge </a:t>
            </a:r>
            <a:r>
              <a:rPr lang="en-GB" sz="1400" dirty="0"/>
              <a:t>any part of device in fluid or use </a:t>
            </a:r>
            <a:r>
              <a:rPr lang="en-GB" sz="1400" dirty="0" smtClean="0"/>
              <a:t>an excessively wet cloth. </a:t>
            </a:r>
            <a:r>
              <a:rPr lang="en-GB" sz="1400" dirty="0"/>
              <a:t>No fluids should enter device. If any liquids penetrate device contact your Smith &amp; Nephew distributor or authorised </a:t>
            </a:r>
            <a:r>
              <a:rPr lang="en-GB" sz="1400" dirty="0" smtClean="0"/>
              <a:t>provider.</a:t>
            </a:r>
          </a:p>
          <a:p>
            <a:pPr marL="358775" indent="-273050"/>
            <a:r>
              <a:rPr lang="en-GB" sz="1400" dirty="0" smtClean="0"/>
              <a:t>Carry bag and carry straps are designed for single patient use.</a:t>
            </a:r>
            <a:endParaRPr lang="en-GB" sz="1400" dirty="0"/>
          </a:p>
          <a:p>
            <a:endParaRPr lang="en-GB" sz="1400" dirty="0" smtClean="0"/>
          </a:p>
          <a:p>
            <a:endParaRPr lang="en-US" sz="1400" dirty="0"/>
          </a:p>
        </p:txBody>
      </p:sp>
      <p:sp>
        <p:nvSpPr>
          <p:cNvPr id="4" name="Text Placeholder 3"/>
          <p:cNvSpPr>
            <a:spLocks noGrp="1"/>
          </p:cNvSpPr>
          <p:nvPr>
            <p:ph type="body" sz="quarter" idx="13"/>
          </p:nvPr>
        </p:nvSpPr>
        <p:spPr/>
        <p:txBody>
          <a:bodyPr/>
          <a:lstStyle/>
          <a:p>
            <a:r>
              <a:rPr lang="en-GB" dirty="0" smtClean="0"/>
              <a:t>Cleaning</a:t>
            </a:r>
            <a:r>
              <a:rPr lang="en-GB" sz="2000" dirty="0" smtClean="0"/>
              <a:t>  </a:t>
            </a:r>
            <a:endParaRPr lang="en-US" sz="2000" dirty="0"/>
          </a:p>
        </p:txBody>
      </p:sp>
      <p:sp>
        <p:nvSpPr>
          <p:cNvPr id="8" name="TextBox 7"/>
          <p:cNvSpPr txBox="1"/>
          <p:nvPr/>
        </p:nvSpPr>
        <p:spPr>
          <a:xfrm>
            <a:off x="3563888" y="5373216"/>
            <a:ext cx="4539338" cy="1002771"/>
          </a:xfrm>
          <a:prstGeom prst="rect">
            <a:avLst/>
          </a:prstGeom>
          <a:noFill/>
          <a:ln w="12700">
            <a:solidFill>
              <a:schemeClr val="bg2">
                <a:lumMod val="60000"/>
                <a:lumOff val="40000"/>
              </a:schemeClr>
            </a:solidFill>
          </a:ln>
        </p:spPr>
        <p:txBody>
          <a:bodyPr wrap="square" lIns="270000" tIns="396000" rIns="180000" bIns="144000" rtlCol="0">
            <a:spAutoFit/>
          </a:bodyPr>
          <a:lstStyle/>
          <a:p>
            <a:pPr>
              <a:lnSpc>
                <a:spcPts val="1800"/>
              </a:lnSpc>
              <a:spcBef>
                <a:spcPts val="500"/>
              </a:spcBef>
            </a:pPr>
            <a:r>
              <a:rPr lang="en-US" sz="1400" spc="-5" dirty="0" smtClean="0">
                <a:solidFill>
                  <a:schemeClr val="bg2"/>
                </a:solidFill>
                <a:latin typeface="Smith&amp;NephewLF"/>
                <a:cs typeface="Smith&amp;NephewLF"/>
              </a:rPr>
              <a:t>Refer to RENASYS</a:t>
            </a:r>
            <a:r>
              <a:rPr lang="en-GB" sz="1400" dirty="0" smtClean="0">
                <a:solidFill>
                  <a:schemeClr val="bg2"/>
                </a:solidFill>
                <a:latin typeface="Smith&amp;NephewLF"/>
              </a:rPr>
              <a:t>™</a:t>
            </a:r>
            <a:r>
              <a:rPr lang="en-US" sz="1400" spc="-5" dirty="0" smtClean="0">
                <a:solidFill>
                  <a:schemeClr val="bg2"/>
                </a:solidFill>
                <a:latin typeface="Smith&amp;NephewLF"/>
                <a:cs typeface="Smith&amp;NephewLF"/>
              </a:rPr>
              <a:t> TOUCH Clinician manual for more information regarding disinfecting the device.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1309" y="5155149"/>
            <a:ext cx="628723" cy="506099"/>
          </a:xfrm>
          <a:prstGeom prst="rect">
            <a:avLst/>
          </a:prstGeom>
        </p:spPr>
      </p:pic>
      <p:grpSp>
        <p:nvGrpSpPr>
          <p:cNvPr id="7" name="Group 6"/>
          <p:cNvGrpSpPr/>
          <p:nvPr/>
        </p:nvGrpSpPr>
        <p:grpSpPr>
          <a:xfrm>
            <a:off x="8769096" y="2918949"/>
            <a:ext cx="374904" cy="892800"/>
            <a:chOff x="8769096" y="2918949"/>
            <a:chExt cx="374904" cy="892800"/>
          </a:xfrm>
        </p:grpSpPr>
        <p:sp>
          <p:nvSpPr>
            <p:cNvPr id="10" name="Rectangle 9"/>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3490750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Maintenance and service </a:t>
            </a:r>
            <a:endParaRPr lang="en-US" dirty="0"/>
          </a:p>
        </p:txBody>
      </p:sp>
      <p:sp>
        <p:nvSpPr>
          <p:cNvPr id="3" name="Text Placeholder 2"/>
          <p:cNvSpPr>
            <a:spLocks noGrp="1"/>
          </p:cNvSpPr>
          <p:nvPr>
            <p:ph type="body" sz="quarter" idx="11"/>
          </p:nvPr>
        </p:nvSpPr>
        <p:spPr>
          <a:xfrm>
            <a:off x="611560" y="1207149"/>
            <a:ext cx="7848001" cy="4316400"/>
          </a:xfrm>
        </p:spPr>
        <p:txBody>
          <a:bodyPr/>
          <a:lstStyle/>
          <a:p>
            <a:pPr>
              <a:lnSpc>
                <a:spcPct val="100000"/>
              </a:lnSpc>
              <a:spcBef>
                <a:spcPts val="600"/>
              </a:spcBef>
              <a:spcAft>
                <a:spcPts val="600"/>
              </a:spcAft>
            </a:pPr>
            <a:r>
              <a:rPr lang="en-GB" dirty="0" smtClean="0"/>
              <a:t>To allow user greater mobility, the device contains a lithium ion rechargeable battery that requires a full charge before initial use.</a:t>
            </a:r>
          </a:p>
          <a:p>
            <a:pPr>
              <a:lnSpc>
                <a:spcPct val="100000"/>
              </a:lnSpc>
              <a:spcBef>
                <a:spcPts val="600"/>
              </a:spcBef>
              <a:spcAft>
                <a:spcPts val="600"/>
              </a:spcAft>
            </a:pPr>
            <a:r>
              <a:rPr lang="en-GB" dirty="0" smtClean="0"/>
              <a:t>Fully charged battery lasts between 8 to 16 </a:t>
            </a:r>
            <a:r>
              <a:rPr lang="en-GB" dirty="0" smtClean="0"/>
              <a:t>hours.</a:t>
            </a:r>
            <a:endParaRPr lang="en-GB" dirty="0"/>
          </a:p>
          <a:p>
            <a:pPr marL="0" indent="0">
              <a:lnSpc>
                <a:spcPct val="100000"/>
              </a:lnSpc>
              <a:spcBef>
                <a:spcPts val="600"/>
              </a:spcBef>
              <a:spcAft>
                <a:spcPts val="600"/>
              </a:spcAft>
              <a:buNone/>
            </a:pPr>
            <a:r>
              <a:rPr lang="en-GB" b="1" dirty="0" smtClean="0"/>
              <a:t>To charge battery</a:t>
            </a:r>
          </a:p>
          <a:p>
            <a:pPr marL="342900" indent="-342900">
              <a:lnSpc>
                <a:spcPct val="100000"/>
              </a:lnSpc>
              <a:spcBef>
                <a:spcPts val="600"/>
              </a:spcBef>
              <a:spcAft>
                <a:spcPts val="600"/>
              </a:spcAft>
              <a:buFont typeface="+mj-lt"/>
              <a:buAutoNum type="arabicPeriod"/>
            </a:pPr>
            <a:r>
              <a:rPr lang="en-GB" dirty="0" smtClean="0"/>
              <a:t>Connect the power supply DC cord into the device power jack.</a:t>
            </a:r>
          </a:p>
          <a:p>
            <a:pPr marL="342900" indent="-342900">
              <a:lnSpc>
                <a:spcPct val="100000"/>
              </a:lnSpc>
              <a:spcBef>
                <a:spcPts val="600"/>
              </a:spcBef>
              <a:spcAft>
                <a:spcPts val="600"/>
              </a:spcAft>
              <a:buFont typeface="+mj-lt"/>
              <a:buAutoNum type="arabicPeriod"/>
            </a:pPr>
            <a:r>
              <a:rPr lang="en-GB" dirty="0" smtClean="0"/>
              <a:t>Connect the power cord into the power </a:t>
            </a:r>
            <a:r>
              <a:rPr lang="en-GB" dirty="0" smtClean="0"/>
              <a:t>supply.</a:t>
            </a:r>
            <a:endParaRPr lang="en-GB" dirty="0" smtClean="0"/>
          </a:p>
          <a:p>
            <a:pPr marL="342900" indent="-342900">
              <a:lnSpc>
                <a:spcPct val="100000"/>
              </a:lnSpc>
              <a:spcBef>
                <a:spcPts val="600"/>
              </a:spcBef>
              <a:spcAft>
                <a:spcPts val="600"/>
              </a:spcAft>
              <a:buFont typeface="+mj-lt"/>
              <a:buAutoNum type="arabicPeriod"/>
            </a:pPr>
            <a:r>
              <a:rPr lang="en-GB" dirty="0" smtClean="0"/>
              <a:t>Plug the power cord into an electrical (AC) </a:t>
            </a:r>
            <a:r>
              <a:rPr lang="en-GB" dirty="0" smtClean="0"/>
              <a:t>outlet.</a:t>
            </a:r>
            <a:endParaRPr lang="en-GB" dirty="0" smtClean="0"/>
          </a:p>
          <a:p>
            <a:pPr marL="342900" indent="-342900">
              <a:lnSpc>
                <a:spcPct val="100000"/>
              </a:lnSpc>
              <a:spcBef>
                <a:spcPts val="600"/>
              </a:spcBef>
              <a:spcAft>
                <a:spcPts val="600"/>
              </a:spcAft>
              <a:buFont typeface="+mj-lt"/>
              <a:buAutoNum type="arabicPeriod"/>
            </a:pPr>
            <a:r>
              <a:rPr lang="en-GB" dirty="0" smtClean="0"/>
              <a:t>Verify green external power indicator </a:t>
            </a:r>
            <a:r>
              <a:rPr lang="en-GB" dirty="0" smtClean="0"/>
              <a:t>illuminates.</a:t>
            </a:r>
            <a:endParaRPr lang="en-GB" dirty="0"/>
          </a:p>
          <a:p>
            <a:pPr marL="0" indent="0">
              <a:lnSpc>
                <a:spcPct val="100000"/>
              </a:lnSpc>
              <a:spcBef>
                <a:spcPts val="600"/>
              </a:spcBef>
              <a:spcAft>
                <a:spcPts val="600"/>
              </a:spcAft>
              <a:buNone/>
            </a:pPr>
            <a:r>
              <a:rPr lang="en-GB" dirty="0" smtClean="0">
                <a:solidFill>
                  <a:schemeClr val="bg2"/>
                </a:solidFill>
              </a:rPr>
              <a:t>Caution – Keep device away from direct heat sources during charging.</a:t>
            </a:r>
          </a:p>
          <a:p>
            <a:pPr marL="0" indent="0">
              <a:lnSpc>
                <a:spcPct val="100000"/>
              </a:lnSpc>
              <a:spcBef>
                <a:spcPts val="600"/>
              </a:spcBef>
              <a:spcAft>
                <a:spcPts val="600"/>
              </a:spcAft>
              <a:buNone/>
            </a:pPr>
            <a:r>
              <a:rPr lang="en-GB" dirty="0" smtClean="0">
                <a:solidFill>
                  <a:schemeClr val="bg2"/>
                </a:solidFill>
              </a:rPr>
              <a:t>Caution - Charging the device while in the carry bag may result in elevated operating temperature that causes the device to suspend charging until it cools. The device continues to operate. To reduce the operating temperature, remove from carry bag or move to lower temperature environment. When</a:t>
            </a:r>
            <a:r>
              <a:rPr lang="en-GB" dirty="0" smtClean="0"/>
              <a:t> </a:t>
            </a:r>
            <a:r>
              <a:rPr lang="en-GB" dirty="0">
                <a:solidFill>
                  <a:schemeClr val="bg2"/>
                </a:solidFill>
              </a:rPr>
              <a:t>the device cools, charging will resume automatically.</a:t>
            </a:r>
            <a:endParaRPr lang="en-GB" dirty="0" smtClean="0">
              <a:solidFill>
                <a:schemeClr val="bg2"/>
              </a:solidFill>
            </a:endParaRPr>
          </a:p>
          <a:p>
            <a:pPr marL="0" indent="0">
              <a:lnSpc>
                <a:spcPct val="100000"/>
              </a:lnSpc>
              <a:spcBef>
                <a:spcPts val="600"/>
              </a:spcBef>
              <a:spcAft>
                <a:spcPts val="600"/>
              </a:spcAft>
              <a:buNone/>
            </a:pPr>
            <a:r>
              <a:rPr lang="en-GB" dirty="0" smtClean="0">
                <a:solidFill>
                  <a:schemeClr val="bg2"/>
                </a:solidFill>
              </a:rPr>
              <a:t>Caution - Care should be taken to ensure the power supply used for charging is not covered by blankets or clothing to avoid a fire hazard.</a:t>
            </a:r>
            <a:endParaRPr lang="en-GB" dirty="0">
              <a:solidFill>
                <a:schemeClr val="bg2"/>
              </a:solidFill>
            </a:endParaRPr>
          </a:p>
        </p:txBody>
      </p:sp>
      <p:sp>
        <p:nvSpPr>
          <p:cNvPr id="4" name="Text Placeholder 3"/>
          <p:cNvSpPr>
            <a:spLocks noGrp="1"/>
          </p:cNvSpPr>
          <p:nvPr>
            <p:ph type="body" sz="quarter" idx="13"/>
          </p:nvPr>
        </p:nvSpPr>
        <p:spPr/>
        <p:txBody>
          <a:bodyPr/>
          <a:lstStyle/>
          <a:p>
            <a:r>
              <a:rPr lang="en-GB" dirty="0" smtClean="0"/>
              <a:t>Battery operation</a:t>
            </a:r>
            <a:endParaRPr lang="en-US" dirty="0"/>
          </a:p>
        </p:txBody>
      </p:sp>
      <p:grpSp>
        <p:nvGrpSpPr>
          <p:cNvPr id="7" name="Group 6"/>
          <p:cNvGrpSpPr/>
          <p:nvPr/>
        </p:nvGrpSpPr>
        <p:grpSpPr>
          <a:xfrm>
            <a:off x="8769096" y="2918949"/>
            <a:ext cx="374904" cy="892800"/>
            <a:chOff x="8769096" y="2918949"/>
            <a:chExt cx="374904" cy="892800"/>
          </a:xfrm>
        </p:grpSpPr>
        <p:sp>
          <p:nvSpPr>
            <p:cNvPr id="8" name="Rectangle 7"/>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6671800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Maintenance and service </a:t>
            </a:r>
            <a:endParaRPr lang="en-US" dirty="0"/>
          </a:p>
        </p:txBody>
      </p:sp>
      <p:sp>
        <p:nvSpPr>
          <p:cNvPr id="3" name="Text Placeholder 2"/>
          <p:cNvSpPr>
            <a:spLocks noGrp="1"/>
          </p:cNvSpPr>
          <p:nvPr>
            <p:ph type="body" sz="quarter" idx="11"/>
          </p:nvPr>
        </p:nvSpPr>
        <p:spPr/>
        <p:txBody>
          <a:bodyPr/>
          <a:lstStyle/>
          <a:p>
            <a:pPr marL="444500" indent="-444500">
              <a:buNone/>
            </a:pPr>
            <a:r>
              <a:rPr lang="en-GB" b="1" dirty="0" smtClean="0"/>
              <a:t>Storage:</a:t>
            </a:r>
          </a:p>
          <a:p>
            <a:pPr marL="444500" indent="-265113"/>
            <a:r>
              <a:rPr lang="en-GB" dirty="0" smtClean="0"/>
              <a:t>The </a:t>
            </a:r>
            <a:r>
              <a:rPr lang="en-GB" dirty="0"/>
              <a:t>device should be stored between </a:t>
            </a:r>
            <a:r>
              <a:rPr lang="en-GB" dirty="0" smtClean="0"/>
              <a:t>5 </a:t>
            </a:r>
            <a:r>
              <a:rPr lang="en-GB" dirty="0"/>
              <a:t>to 40°C for optimal battery performance but can be stored between </a:t>
            </a:r>
            <a:r>
              <a:rPr lang="en-GB" dirty="0" smtClean="0"/>
              <a:t>-25 </a:t>
            </a:r>
            <a:r>
              <a:rPr lang="en-GB" dirty="0"/>
              <a:t>to </a:t>
            </a:r>
            <a:r>
              <a:rPr lang="en-GB" dirty="0" smtClean="0"/>
              <a:t>70°C </a:t>
            </a:r>
            <a:r>
              <a:rPr lang="en-GB" dirty="0"/>
              <a:t>for short periods of </a:t>
            </a:r>
            <a:r>
              <a:rPr lang="en-GB" dirty="0" smtClean="0"/>
              <a:t>time. Some battery discharge may occur in storage. </a:t>
            </a:r>
            <a:endParaRPr lang="en-GB" dirty="0"/>
          </a:p>
          <a:p>
            <a:pPr marL="444500" indent="-265113"/>
            <a:r>
              <a:rPr lang="en-GB" dirty="0"/>
              <a:t>If the device is stored for longer than 6 months, the battery </a:t>
            </a:r>
            <a:r>
              <a:rPr lang="en-GB" dirty="0" smtClean="0"/>
              <a:t>should be fully charged </a:t>
            </a:r>
            <a:r>
              <a:rPr lang="en-GB" dirty="0"/>
              <a:t>before </a:t>
            </a:r>
            <a:r>
              <a:rPr lang="en-GB" dirty="0" smtClean="0"/>
              <a:t>use.</a:t>
            </a:r>
            <a:endParaRPr lang="en-GB" dirty="0"/>
          </a:p>
          <a:p>
            <a:pPr marL="444500" indent="-265113"/>
            <a:r>
              <a:rPr lang="en-GB" dirty="0"/>
              <a:t>If the device indicates that the battery is still charging after more than 8 hours of continuous charge, contact your Smith &amp; Nephew distributor or authorised </a:t>
            </a:r>
            <a:r>
              <a:rPr lang="en-GB" dirty="0" smtClean="0"/>
              <a:t>provider.</a:t>
            </a:r>
          </a:p>
          <a:p>
            <a:pPr marL="444500" indent="-265113"/>
            <a:r>
              <a:rPr lang="en-GB" dirty="0" smtClean="0">
                <a:solidFill>
                  <a:schemeClr val="bg2"/>
                </a:solidFill>
              </a:rPr>
              <a:t>Caution – If the device has been stored at temperatures below freezing, it must be brought to room temperature prior to use or the device may be damaged</a:t>
            </a:r>
            <a:r>
              <a:rPr lang="en-GB" dirty="0" smtClean="0"/>
              <a:t>. </a:t>
            </a:r>
          </a:p>
          <a:p>
            <a:pPr marL="444500" indent="-265113"/>
            <a:endParaRPr lang="en-GB" dirty="0"/>
          </a:p>
          <a:p>
            <a:pPr marL="444500" indent="-265113"/>
            <a:r>
              <a:rPr lang="en-GB" dirty="0" smtClean="0"/>
              <a:t>A transit case for RENASYS</a:t>
            </a:r>
            <a:r>
              <a:rPr lang="en-GB" dirty="0" smtClean="0">
                <a:latin typeface="Smith&amp;NephewLF"/>
              </a:rPr>
              <a:t>™</a:t>
            </a:r>
            <a:r>
              <a:rPr lang="en-GB" dirty="0" smtClean="0"/>
              <a:t> TOUCH is </a:t>
            </a:r>
            <a:r>
              <a:rPr lang="en-GB" dirty="0" smtClean="0"/>
              <a:t>available.</a:t>
            </a:r>
            <a:endParaRPr lang="en-GB" dirty="0"/>
          </a:p>
          <a:p>
            <a:endParaRPr lang="en-GB" b="1" dirty="0" smtClean="0"/>
          </a:p>
          <a:p>
            <a:pPr marL="0" indent="0">
              <a:buNone/>
            </a:pPr>
            <a:endParaRPr lang="en-US" b="1" dirty="0"/>
          </a:p>
        </p:txBody>
      </p:sp>
      <p:sp>
        <p:nvSpPr>
          <p:cNvPr id="4" name="Text Placeholder 3"/>
          <p:cNvSpPr>
            <a:spLocks noGrp="1"/>
          </p:cNvSpPr>
          <p:nvPr>
            <p:ph type="body" sz="quarter" idx="13"/>
          </p:nvPr>
        </p:nvSpPr>
        <p:spPr/>
        <p:txBody>
          <a:bodyPr/>
          <a:lstStyle/>
          <a:p>
            <a:r>
              <a:rPr lang="en-GB" dirty="0" smtClean="0"/>
              <a:t>Storage and transit case</a:t>
            </a:r>
            <a:endParaRPr lang="en-US" dirty="0"/>
          </a:p>
        </p:txBody>
      </p:sp>
      <p:grpSp>
        <p:nvGrpSpPr>
          <p:cNvPr id="8" name="Group 7"/>
          <p:cNvGrpSpPr/>
          <p:nvPr/>
        </p:nvGrpSpPr>
        <p:grpSpPr>
          <a:xfrm>
            <a:off x="8769096" y="2918949"/>
            <a:ext cx="374904" cy="892800"/>
            <a:chOff x="8769096" y="2918949"/>
            <a:chExt cx="374904" cy="892800"/>
          </a:xfrm>
        </p:grpSpPr>
        <p:sp>
          <p:nvSpPr>
            <p:cNvPr id="9" name="Rectangle 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7288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RENASYS</a:t>
            </a:r>
            <a:r>
              <a:rPr lang="en-GB" dirty="0" smtClean="0">
                <a:solidFill>
                  <a:srgbClr val="EF7D00"/>
                </a:solidFill>
                <a:latin typeface="Smith&amp;NephewLF"/>
              </a:rPr>
              <a:t>™</a:t>
            </a:r>
            <a:r>
              <a:rPr lang="en-GB" dirty="0" smtClean="0"/>
              <a:t> TOUCH features	</a:t>
            </a:r>
            <a:endParaRPr lang="en-US" dirty="0"/>
          </a:p>
        </p:txBody>
      </p:sp>
      <p:sp>
        <p:nvSpPr>
          <p:cNvPr id="4" name="Text Placeholder 3"/>
          <p:cNvSpPr>
            <a:spLocks noGrp="1"/>
          </p:cNvSpPr>
          <p:nvPr>
            <p:ph type="body" sz="quarter" idx="13"/>
          </p:nvPr>
        </p:nvSpPr>
        <p:spPr/>
        <p:txBody>
          <a:bodyPr/>
          <a:lstStyle/>
          <a:p>
            <a:r>
              <a:rPr lang="en-GB" dirty="0" smtClean="0"/>
              <a:t>Back view</a:t>
            </a:r>
            <a:endParaRPr lang="en-US" dirty="0"/>
          </a:p>
        </p:txBody>
      </p:sp>
      <p:pic>
        <p:nvPicPr>
          <p:cNvPr id="5" name="Picture 3" descr="C:\Users\lrkleigh\Documents\Projects\MURDOCH\MARKETING\Photography\edited photos\005_device back copy.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017017" y="2486313"/>
            <a:ext cx="2977662" cy="23041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61486" y="3511407"/>
            <a:ext cx="1952764" cy="861774"/>
          </a:xfrm>
          <a:prstGeom prst="rect">
            <a:avLst/>
          </a:prstGeom>
          <a:noFill/>
        </p:spPr>
        <p:txBody>
          <a:bodyPr wrap="square" rtlCol="0">
            <a:spAutoFit/>
          </a:bodyPr>
          <a:lstStyle/>
          <a:p>
            <a:pPr algn="l" fontAlgn="auto">
              <a:spcBef>
                <a:spcPts val="0"/>
              </a:spcBef>
              <a:spcAft>
                <a:spcPts val="0"/>
              </a:spcAft>
            </a:pPr>
            <a:r>
              <a:rPr lang="en-US" sz="1600" b="1" dirty="0" smtClean="0">
                <a:solidFill>
                  <a:schemeClr val="accent1"/>
                </a:solidFill>
                <a:latin typeface="Smith&amp;NephewLF" panose="020F0500030000020004" pitchFamily="34" charset="0"/>
              </a:rPr>
              <a:t>Contoured shape </a:t>
            </a:r>
          </a:p>
          <a:p>
            <a:pPr algn="l" fontAlgn="auto">
              <a:spcBef>
                <a:spcPts val="0"/>
              </a:spcBef>
              <a:spcAft>
                <a:spcPts val="0"/>
              </a:spcAft>
            </a:pPr>
            <a:r>
              <a:rPr lang="en-US" sz="1600" dirty="0" smtClean="0">
                <a:solidFill>
                  <a:schemeClr val="accent1"/>
                </a:solidFill>
                <a:latin typeface="Smith&amp;NephewLF" panose="020F0500030000020004" pitchFamily="34" charset="0"/>
              </a:rPr>
              <a:t>with easy-grip features</a:t>
            </a:r>
            <a:endParaRPr lang="en-US" sz="1600" dirty="0">
              <a:solidFill>
                <a:schemeClr val="accent1"/>
              </a:solidFill>
              <a:latin typeface="Smith&amp;NephewLF" panose="020F0500030000020004" pitchFamily="34" charset="0"/>
            </a:endParaRPr>
          </a:p>
        </p:txBody>
      </p:sp>
      <p:sp>
        <p:nvSpPr>
          <p:cNvPr id="7" name="TextBox 6"/>
          <p:cNvSpPr txBox="1"/>
          <p:nvPr/>
        </p:nvSpPr>
        <p:spPr>
          <a:xfrm>
            <a:off x="6093610" y="2656863"/>
            <a:ext cx="2250599" cy="584775"/>
          </a:xfrm>
          <a:prstGeom prst="rect">
            <a:avLst/>
          </a:prstGeom>
          <a:noFill/>
        </p:spPr>
        <p:txBody>
          <a:bodyPr wrap="square" rtlCol="0">
            <a:spAutoFit/>
          </a:bodyPr>
          <a:lstStyle/>
          <a:p>
            <a:pPr algn="l" fontAlgn="auto">
              <a:spcBef>
                <a:spcPts val="0"/>
              </a:spcBef>
              <a:spcAft>
                <a:spcPts val="0"/>
              </a:spcAft>
            </a:pPr>
            <a:r>
              <a:rPr lang="en-US" sz="1600" b="1" dirty="0" smtClean="0">
                <a:solidFill>
                  <a:schemeClr val="accent1"/>
                </a:solidFill>
                <a:latin typeface="Smith&amp;NephewLF" panose="020F0500030000020004" pitchFamily="34" charset="0"/>
              </a:rPr>
              <a:t>Speaker</a:t>
            </a:r>
          </a:p>
          <a:p>
            <a:pPr algn="l" fontAlgn="auto">
              <a:spcBef>
                <a:spcPts val="0"/>
              </a:spcBef>
              <a:spcAft>
                <a:spcPts val="0"/>
              </a:spcAft>
            </a:pPr>
            <a:r>
              <a:rPr lang="en-US" sz="1600" dirty="0" smtClean="0">
                <a:solidFill>
                  <a:schemeClr val="accent1"/>
                </a:solidFill>
                <a:latin typeface="Smith&amp;NephewLF" panose="020F0500030000020004" pitchFamily="34" charset="0"/>
              </a:rPr>
              <a:t>Audio Alarm</a:t>
            </a:r>
          </a:p>
        </p:txBody>
      </p:sp>
      <p:sp>
        <p:nvSpPr>
          <p:cNvPr id="8" name="TextBox 7"/>
          <p:cNvSpPr txBox="1"/>
          <p:nvPr/>
        </p:nvSpPr>
        <p:spPr>
          <a:xfrm>
            <a:off x="899592" y="2262189"/>
            <a:ext cx="1830653" cy="1107996"/>
          </a:xfrm>
          <a:prstGeom prst="rect">
            <a:avLst/>
          </a:prstGeom>
          <a:noFill/>
        </p:spPr>
        <p:txBody>
          <a:bodyPr wrap="square" rtlCol="0">
            <a:spAutoFit/>
          </a:bodyPr>
          <a:lstStyle/>
          <a:p>
            <a:pPr algn="l" fontAlgn="auto">
              <a:spcBef>
                <a:spcPts val="0"/>
              </a:spcBef>
              <a:spcAft>
                <a:spcPts val="0"/>
              </a:spcAft>
            </a:pPr>
            <a:r>
              <a:rPr lang="en-US" sz="1600" b="1" dirty="0" smtClean="0">
                <a:solidFill>
                  <a:schemeClr val="accent1"/>
                </a:solidFill>
                <a:latin typeface="Smith&amp;NephewLF" panose="020F0500030000020004" pitchFamily="34" charset="0"/>
              </a:rPr>
              <a:t>Access door </a:t>
            </a:r>
          </a:p>
          <a:p>
            <a:pPr algn="l" fontAlgn="auto">
              <a:spcBef>
                <a:spcPts val="0"/>
              </a:spcBef>
              <a:spcAft>
                <a:spcPts val="0"/>
              </a:spcAft>
            </a:pPr>
            <a:r>
              <a:rPr lang="en-US" sz="1600" dirty="0" smtClean="0">
                <a:solidFill>
                  <a:schemeClr val="accent1"/>
                </a:solidFill>
                <a:latin typeface="Smith&amp;NephewLF" panose="020F0500030000020004" pitchFamily="34" charset="0"/>
              </a:rPr>
              <a:t>Odour filter, USB port and air exhaust </a:t>
            </a:r>
            <a:r>
              <a:rPr lang="en-US" sz="1600" dirty="0">
                <a:solidFill>
                  <a:schemeClr val="accent1"/>
                </a:solidFill>
                <a:latin typeface="Smith&amp;NephewLF" panose="020F0500030000020004" pitchFamily="34" charset="0"/>
              </a:rPr>
              <a:t>o</a:t>
            </a:r>
            <a:r>
              <a:rPr lang="en-US" sz="1600" dirty="0" smtClean="0">
                <a:solidFill>
                  <a:schemeClr val="accent1"/>
                </a:solidFill>
                <a:latin typeface="Smith&amp;NephewLF" panose="020F0500030000020004" pitchFamily="34" charset="0"/>
              </a:rPr>
              <a:t>utlet</a:t>
            </a:r>
            <a:endParaRPr lang="en-US" sz="1600" dirty="0">
              <a:solidFill>
                <a:schemeClr val="accent1"/>
              </a:solidFill>
              <a:latin typeface="Smith&amp;NephewLF" panose="020F0500030000020004" pitchFamily="34" charset="0"/>
            </a:endParaRPr>
          </a:p>
        </p:txBody>
      </p:sp>
      <p:sp>
        <p:nvSpPr>
          <p:cNvPr id="9" name="TextBox 8"/>
          <p:cNvSpPr txBox="1"/>
          <p:nvPr/>
        </p:nvSpPr>
        <p:spPr>
          <a:xfrm>
            <a:off x="789863" y="4089324"/>
            <a:ext cx="2227154" cy="830997"/>
          </a:xfrm>
          <a:prstGeom prst="rect">
            <a:avLst/>
          </a:prstGeom>
          <a:noFill/>
        </p:spPr>
        <p:txBody>
          <a:bodyPr wrap="square" rtlCol="0">
            <a:spAutoFit/>
          </a:bodyPr>
          <a:lstStyle/>
          <a:p>
            <a:pPr algn="l" fontAlgn="auto">
              <a:spcBef>
                <a:spcPts val="0"/>
              </a:spcBef>
              <a:spcAft>
                <a:spcPts val="0"/>
              </a:spcAft>
            </a:pPr>
            <a:r>
              <a:rPr lang="en-US" sz="1600" b="1" dirty="0" smtClean="0">
                <a:solidFill>
                  <a:schemeClr val="accent1"/>
                </a:solidFill>
                <a:latin typeface="Smith&amp;NephewLF" panose="020F0500030000020004" pitchFamily="34" charset="0"/>
              </a:rPr>
              <a:t>Power </a:t>
            </a:r>
          </a:p>
          <a:p>
            <a:pPr algn="l" fontAlgn="auto">
              <a:spcBef>
                <a:spcPts val="0"/>
              </a:spcBef>
              <a:spcAft>
                <a:spcPts val="0"/>
              </a:spcAft>
            </a:pPr>
            <a:r>
              <a:rPr lang="en-US" sz="1600" dirty="0" smtClean="0">
                <a:solidFill>
                  <a:schemeClr val="accent1"/>
                </a:solidFill>
                <a:latin typeface="Smith&amp;NephewLF" panose="020F0500030000020004" pitchFamily="34" charset="0"/>
              </a:rPr>
              <a:t>Power jack and  external power indicator</a:t>
            </a:r>
          </a:p>
        </p:txBody>
      </p:sp>
      <p:cxnSp>
        <p:nvCxnSpPr>
          <p:cNvPr id="10" name="Straight Connector 9"/>
          <p:cNvCxnSpPr/>
          <p:nvPr/>
        </p:nvCxnSpPr>
        <p:spPr>
          <a:xfrm>
            <a:off x="2627784" y="2614663"/>
            <a:ext cx="1228725" cy="1283940"/>
          </a:xfrm>
          <a:prstGeom prst="line">
            <a:avLst/>
          </a:prstGeom>
          <a:noFill/>
          <a:ln w="9525" cap="flat" cmpd="sng" algn="ctr">
            <a:solidFill>
              <a:schemeClr val="accent2"/>
            </a:solidFill>
            <a:prstDash val="sysDot"/>
          </a:ln>
          <a:effectLst/>
        </p:spPr>
      </p:cxnSp>
      <p:cxnSp>
        <p:nvCxnSpPr>
          <p:cNvPr id="11" name="Straight Connector 10"/>
          <p:cNvCxnSpPr/>
          <p:nvPr/>
        </p:nvCxnSpPr>
        <p:spPr>
          <a:xfrm>
            <a:off x="5073047" y="4353854"/>
            <a:ext cx="1167817" cy="299282"/>
          </a:xfrm>
          <a:prstGeom prst="line">
            <a:avLst/>
          </a:prstGeom>
          <a:noFill/>
          <a:ln w="9525" cap="flat" cmpd="sng" algn="ctr">
            <a:solidFill>
              <a:schemeClr val="accent2"/>
            </a:solidFill>
            <a:prstDash val="sysDot"/>
          </a:ln>
          <a:effectLst/>
        </p:spPr>
      </p:cxnSp>
      <p:cxnSp>
        <p:nvCxnSpPr>
          <p:cNvPr id="12" name="Straight Connector 11"/>
          <p:cNvCxnSpPr/>
          <p:nvPr/>
        </p:nvCxnSpPr>
        <p:spPr>
          <a:xfrm flipV="1">
            <a:off x="1570756" y="4215358"/>
            <a:ext cx="1631694" cy="2027"/>
          </a:xfrm>
          <a:prstGeom prst="line">
            <a:avLst/>
          </a:prstGeom>
          <a:noFill/>
          <a:ln w="9525" cap="flat" cmpd="sng" algn="ctr">
            <a:solidFill>
              <a:schemeClr val="accent2"/>
            </a:solidFill>
            <a:prstDash val="sysDot"/>
          </a:ln>
          <a:effectLst/>
        </p:spPr>
      </p:cxnSp>
      <p:cxnSp>
        <p:nvCxnSpPr>
          <p:cNvPr id="13" name="Straight Connector 12"/>
          <p:cNvCxnSpPr/>
          <p:nvPr/>
        </p:nvCxnSpPr>
        <p:spPr>
          <a:xfrm>
            <a:off x="5748495" y="3306600"/>
            <a:ext cx="492369" cy="365976"/>
          </a:xfrm>
          <a:prstGeom prst="line">
            <a:avLst/>
          </a:prstGeom>
          <a:noFill/>
          <a:ln w="9525" cap="flat" cmpd="sng" algn="ctr">
            <a:solidFill>
              <a:schemeClr val="accent2"/>
            </a:solidFill>
            <a:prstDash val="sysDot"/>
          </a:ln>
          <a:effectLst/>
        </p:spPr>
      </p:cxnSp>
      <p:sp>
        <p:nvSpPr>
          <p:cNvPr id="14" name="TextBox 13"/>
          <p:cNvSpPr txBox="1"/>
          <p:nvPr/>
        </p:nvSpPr>
        <p:spPr>
          <a:xfrm>
            <a:off x="6154353" y="4581767"/>
            <a:ext cx="1952764" cy="338554"/>
          </a:xfrm>
          <a:prstGeom prst="rect">
            <a:avLst/>
          </a:prstGeom>
          <a:noFill/>
        </p:spPr>
        <p:txBody>
          <a:bodyPr wrap="square" rtlCol="0">
            <a:spAutoFit/>
          </a:bodyPr>
          <a:lstStyle/>
          <a:p>
            <a:pPr algn="l" fontAlgn="auto">
              <a:spcBef>
                <a:spcPts val="0"/>
              </a:spcBef>
              <a:spcAft>
                <a:spcPts val="0"/>
              </a:spcAft>
            </a:pPr>
            <a:r>
              <a:rPr lang="en-US" sz="1600" b="1" dirty="0" smtClean="0">
                <a:solidFill>
                  <a:schemeClr val="accent1"/>
                </a:solidFill>
                <a:latin typeface="Smith&amp;NephewLF" panose="020F0500030000020004" pitchFamily="34" charset="0"/>
              </a:rPr>
              <a:t>Device labels</a:t>
            </a:r>
          </a:p>
        </p:txBody>
      </p:sp>
      <p:cxnSp>
        <p:nvCxnSpPr>
          <p:cNvPr id="15" name="Straight Connector 14"/>
          <p:cNvCxnSpPr/>
          <p:nvPr/>
        </p:nvCxnSpPr>
        <p:spPr>
          <a:xfrm>
            <a:off x="4601384" y="2949250"/>
            <a:ext cx="1524273" cy="0"/>
          </a:xfrm>
          <a:prstGeom prst="line">
            <a:avLst/>
          </a:prstGeom>
          <a:noFill/>
          <a:ln w="9525" cap="flat" cmpd="sng" algn="ctr">
            <a:solidFill>
              <a:schemeClr val="accent2"/>
            </a:solidFill>
            <a:prstDash val="sysDot"/>
          </a:ln>
          <a:effectLst/>
        </p:spPr>
      </p:cxnSp>
      <p:grpSp>
        <p:nvGrpSpPr>
          <p:cNvPr id="18" name="Group 17"/>
          <p:cNvGrpSpPr/>
          <p:nvPr/>
        </p:nvGrpSpPr>
        <p:grpSpPr>
          <a:xfrm>
            <a:off x="8769096" y="2918949"/>
            <a:ext cx="374904" cy="892800"/>
            <a:chOff x="8769096" y="2918949"/>
            <a:chExt cx="374904" cy="892800"/>
          </a:xfrm>
        </p:grpSpPr>
        <p:sp>
          <p:nvSpPr>
            <p:cNvPr id="19" name="Rectangle 1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TextBox 19"/>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4202159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Annual maintenance</a:t>
            </a:r>
            <a:endParaRPr lang="en-US" dirty="0"/>
          </a:p>
        </p:txBody>
      </p:sp>
      <p:sp>
        <p:nvSpPr>
          <p:cNvPr id="3" name="Text Placeholder 2"/>
          <p:cNvSpPr>
            <a:spLocks noGrp="1"/>
          </p:cNvSpPr>
          <p:nvPr>
            <p:ph type="body" sz="quarter" idx="11"/>
          </p:nvPr>
        </p:nvSpPr>
        <p:spPr/>
        <p:txBody>
          <a:bodyPr/>
          <a:lstStyle/>
          <a:p>
            <a:r>
              <a:rPr lang="en-US" dirty="0">
                <a:latin typeface="Smith&amp;NephewLF" panose="020F0500030000020004" pitchFamily="34" charset="0"/>
              </a:rPr>
              <a:t>When the device is nearing time for the annual maintenance check, an annual maintenance notification will display every time the device in powered On. </a:t>
            </a:r>
          </a:p>
          <a:p>
            <a:r>
              <a:rPr lang="en-US" dirty="0" smtClean="0">
                <a:latin typeface="Smith&amp;NephewLF" panose="020F0500030000020004" pitchFamily="34" charset="0"/>
              </a:rPr>
              <a:t>Notify your </a:t>
            </a:r>
            <a:r>
              <a:rPr lang="en-US" dirty="0">
                <a:latin typeface="Smith&amp;NephewLF" panose="020F0500030000020004" pitchFamily="34" charset="0"/>
              </a:rPr>
              <a:t>a</a:t>
            </a:r>
            <a:r>
              <a:rPr lang="en-US" dirty="0" smtClean="0">
                <a:latin typeface="Smith&amp;NephewLF" panose="020F0500030000020004" pitchFamily="34" charset="0"/>
              </a:rPr>
              <a:t>uthorised service provider that the annual maintenance is required. </a:t>
            </a:r>
            <a:r>
              <a:rPr lang="en-US" dirty="0" err="1" smtClean="0">
                <a:latin typeface="Smith&amp;NephewLF" panose="020F0500030000020004" pitchFamily="34" charset="0"/>
              </a:rPr>
              <a:t>Authorised</a:t>
            </a:r>
            <a:r>
              <a:rPr lang="en-US" dirty="0" smtClean="0">
                <a:latin typeface="Smith&amp;NephewLF" panose="020F0500030000020004" pitchFamily="34" charset="0"/>
              </a:rPr>
              <a:t> </a:t>
            </a:r>
            <a:r>
              <a:rPr lang="en-US" dirty="0">
                <a:latin typeface="Smith&amp;NephewLF" panose="020F0500030000020004" pitchFamily="34" charset="0"/>
              </a:rPr>
              <a:t>service providers can </a:t>
            </a:r>
            <a:r>
              <a:rPr lang="en-US" dirty="0" smtClean="0">
                <a:latin typeface="Smith&amp;NephewLF" panose="020F0500030000020004" pitchFamily="34" charset="0"/>
              </a:rPr>
              <a:t>verify the pump is in proper working order and reset </a:t>
            </a:r>
            <a:r>
              <a:rPr lang="en-US" dirty="0">
                <a:latin typeface="Smith&amp;NephewLF" panose="020F0500030000020004" pitchFamily="34" charset="0"/>
              </a:rPr>
              <a:t>the </a:t>
            </a:r>
            <a:r>
              <a:rPr lang="en-US" dirty="0" smtClean="0">
                <a:latin typeface="Smith&amp;NephewLF" panose="020F0500030000020004" pitchFamily="34" charset="0"/>
              </a:rPr>
              <a:t>alarm </a:t>
            </a:r>
            <a:r>
              <a:rPr lang="en-US" dirty="0">
                <a:latin typeface="Smith&amp;NephewLF" panose="020F0500030000020004" pitchFamily="34" charset="0"/>
              </a:rPr>
              <a:t>timer. </a:t>
            </a:r>
            <a:endParaRPr lang="en-US" dirty="0" smtClean="0">
              <a:latin typeface="Smith&amp;NephewLF" panose="020F0500030000020004" pitchFamily="34" charset="0"/>
            </a:endParaRPr>
          </a:p>
          <a:p>
            <a:endParaRPr lang="en-US" dirty="0"/>
          </a:p>
          <a:p>
            <a:endParaRPr lang="en-US" dirty="0"/>
          </a:p>
        </p:txBody>
      </p:sp>
      <p:sp>
        <p:nvSpPr>
          <p:cNvPr id="4" name="Text Placeholder 3"/>
          <p:cNvSpPr>
            <a:spLocks noGrp="1"/>
          </p:cNvSpPr>
          <p:nvPr>
            <p:ph type="body" sz="quarter" idx="13"/>
          </p:nvPr>
        </p:nvSpPr>
        <p:spPr/>
        <p:txBody>
          <a:bodyPr/>
          <a:lstStyle/>
          <a:p>
            <a:endParaRPr lang="en-US" dirty="0"/>
          </a:p>
        </p:txBody>
      </p:sp>
      <p:grpSp>
        <p:nvGrpSpPr>
          <p:cNvPr id="5" name="Group 4"/>
          <p:cNvGrpSpPr/>
          <p:nvPr/>
        </p:nvGrpSpPr>
        <p:grpSpPr>
          <a:xfrm>
            <a:off x="2411760" y="2348880"/>
            <a:ext cx="3240360" cy="2622339"/>
            <a:chOff x="2574422" y="2236152"/>
            <a:chExt cx="5120640" cy="3999761"/>
          </a:xfrm>
        </p:grpSpPr>
        <p:pic>
          <p:nvPicPr>
            <p:cNvPr id="6" name="Picture 7" descr="C:\Users\lrkleigh\Documents\Projects\MURDOCH\MARKETING\Photography\Screens\Non-Connected\Maintenance_Notification Pop Up.png"/>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2392" y="3640092"/>
              <a:ext cx="2326234" cy="13057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rkleigh\Documents\Projects\MURDOCH\MARKETING\Photography\edited photos\device_device 300ml front empty screen_status indicator off.png"/>
            <p:cNvPicPr>
              <a:picLocks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74422" y="2236152"/>
              <a:ext cx="5120640" cy="399976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2"/>
          <p:cNvSpPr txBox="1">
            <a:spLocks/>
          </p:cNvSpPr>
          <p:nvPr/>
        </p:nvSpPr>
        <p:spPr>
          <a:xfrm>
            <a:off x="450384" y="1371599"/>
            <a:ext cx="8229600" cy="2864433"/>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000" dirty="0" smtClean="0"/>
          </a:p>
          <a:p>
            <a:pPr marL="0" indent="0">
              <a:buFont typeface="Arial"/>
              <a:buNone/>
            </a:pPr>
            <a:endParaRPr lang="en-US" sz="2000" dirty="0" smtClean="0"/>
          </a:p>
          <a:p>
            <a:pPr marL="0" indent="0">
              <a:buFont typeface="Arial"/>
              <a:buNone/>
            </a:pPr>
            <a:endParaRPr lang="en-US" sz="2000" dirty="0" smtClean="0"/>
          </a:p>
          <a:p>
            <a:pPr marL="0" indent="0">
              <a:buFont typeface="Arial"/>
              <a:buNone/>
            </a:pPr>
            <a:endParaRPr lang="en-US" sz="2000" dirty="0" smtClean="0"/>
          </a:p>
          <a:p>
            <a:pPr marL="0" indent="0">
              <a:buFont typeface="Arial"/>
              <a:buNone/>
            </a:pPr>
            <a:endParaRPr lang="en-US" sz="2000" dirty="0" smtClean="0"/>
          </a:p>
          <a:p>
            <a:pPr marL="0" indent="0">
              <a:buFont typeface="Arial"/>
              <a:buNone/>
            </a:pPr>
            <a:endParaRPr lang="en-US" sz="2000" dirty="0" smtClean="0"/>
          </a:p>
          <a:p>
            <a:pPr marL="0" indent="0">
              <a:buFont typeface="Arial"/>
              <a:buNone/>
            </a:pPr>
            <a:endParaRPr lang="en-US" sz="2000" dirty="0"/>
          </a:p>
        </p:txBody>
      </p:sp>
      <p:grpSp>
        <p:nvGrpSpPr>
          <p:cNvPr id="10" name="Group 9"/>
          <p:cNvGrpSpPr/>
          <p:nvPr/>
        </p:nvGrpSpPr>
        <p:grpSpPr>
          <a:xfrm>
            <a:off x="8769096" y="2918949"/>
            <a:ext cx="374904" cy="892800"/>
            <a:chOff x="8769096" y="2918949"/>
            <a:chExt cx="374904" cy="892800"/>
          </a:xfrm>
        </p:grpSpPr>
        <p:sp>
          <p:nvSpPr>
            <p:cNvPr id="11" name="Rectangle 10"/>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Box 11"/>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
        <p:nvSpPr>
          <p:cNvPr id="13" name="TextBox 12"/>
          <p:cNvSpPr txBox="1"/>
          <p:nvPr/>
        </p:nvSpPr>
        <p:spPr>
          <a:xfrm>
            <a:off x="3635896" y="5373216"/>
            <a:ext cx="4539338" cy="1002771"/>
          </a:xfrm>
          <a:prstGeom prst="rect">
            <a:avLst/>
          </a:prstGeom>
          <a:noFill/>
          <a:ln w="12700">
            <a:solidFill>
              <a:schemeClr val="bg2">
                <a:lumMod val="60000"/>
                <a:lumOff val="40000"/>
              </a:schemeClr>
            </a:solidFill>
          </a:ln>
        </p:spPr>
        <p:txBody>
          <a:bodyPr wrap="square" lIns="270000" tIns="396000" rIns="180000" bIns="144000" rtlCol="0">
            <a:spAutoFit/>
          </a:bodyPr>
          <a:lstStyle/>
          <a:p>
            <a:pPr>
              <a:lnSpc>
                <a:spcPts val="1800"/>
              </a:lnSpc>
              <a:spcBef>
                <a:spcPts val="500"/>
              </a:spcBef>
            </a:pPr>
            <a:r>
              <a:rPr lang="en-US" sz="1400" spc="-5" dirty="0" smtClean="0">
                <a:solidFill>
                  <a:schemeClr val="bg2"/>
                </a:solidFill>
                <a:latin typeface="Smith&amp;NephewLF"/>
                <a:cs typeface="Smith&amp;NephewLF"/>
              </a:rPr>
              <a:t>Refer to ‘Annual Maintenance’ under ‘Alarms/ Troubleshooting’ section for details on the notification.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5155149"/>
            <a:ext cx="806487" cy="649192"/>
          </a:xfrm>
          <a:prstGeom prst="rect">
            <a:avLst/>
          </a:prstGeom>
        </p:spPr>
      </p:pic>
    </p:spTree>
    <p:extLst>
      <p:ext uri="{BB962C8B-B14F-4D97-AF65-F5344CB8AC3E}">
        <p14:creationId xmlns:p14="http://schemas.microsoft.com/office/powerpoint/2010/main" val="5487461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RENASYS</a:t>
            </a:r>
            <a:r>
              <a:rPr lang="en-GB" dirty="0" smtClean="0">
                <a:latin typeface="Smith&amp;NephewLF"/>
              </a:rPr>
              <a:t>™ TOUCH devices</a:t>
            </a:r>
            <a:endParaRPr lang="en-US" dirty="0"/>
          </a:p>
        </p:txBody>
      </p:sp>
      <p:sp>
        <p:nvSpPr>
          <p:cNvPr id="3" name="Text Placeholder 2"/>
          <p:cNvSpPr>
            <a:spLocks noGrp="1"/>
          </p:cNvSpPr>
          <p:nvPr>
            <p:ph type="body" sz="quarter" idx="11"/>
          </p:nvPr>
        </p:nvSpPr>
        <p:spPr>
          <a:xfrm>
            <a:off x="467544" y="1207148"/>
            <a:ext cx="8136904" cy="4316400"/>
          </a:xfrm>
        </p:spPr>
        <p:txBody>
          <a:bodyPr/>
          <a:lstStyle/>
          <a:p>
            <a:pPr marL="342900" indent="-342900">
              <a:buFont typeface="+mj-lt"/>
              <a:buAutoNum type="arabicPeriod"/>
            </a:pPr>
            <a:r>
              <a:rPr lang="en-GB" sz="1400" dirty="0" smtClean="0"/>
              <a:t>A Y-Connector should be only be used when applying two dressings to a single wound. The system will only detect a blockage if both connections are blocked.</a:t>
            </a:r>
          </a:p>
          <a:p>
            <a:pPr marL="342900" indent="-342900">
              <a:buFont typeface="+mj-lt"/>
              <a:buAutoNum type="arabicPeriod"/>
            </a:pPr>
            <a:r>
              <a:rPr lang="en-GB" sz="1400" dirty="0" smtClean="0"/>
              <a:t>For </a:t>
            </a:r>
            <a:r>
              <a:rPr lang="en-GB" sz="1400" dirty="0"/>
              <a:t>patients with high risk of bleeding use </a:t>
            </a:r>
            <a:r>
              <a:rPr lang="en-GB" sz="1400" dirty="0" smtClean="0"/>
              <a:t>300ml </a:t>
            </a:r>
            <a:r>
              <a:rPr lang="en-GB" sz="1400" dirty="0"/>
              <a:t>canister. Ensure the </a:t>
            </a:r>
            <a:r>
              <a:rPr lang="en-GB" sz="1400" dirty="0" smtClean="0"/>
              <a:t>300ml </a:t>
            </a:r>
            <a:r>
              <a:rPr lang="en-GB" sz="1400" dirty="0"/>
              <a:t>canister viewing </a:t>
            </a:r>
            <a:r>
              <a:rPr lang="en-GB" sz="1400" dirty="0" smtClean="0"/>
              <a:t>window is </a:t>
            </a:r>
            <a:r>
              <a:rPr lang="en-GB" sz="1400" dirty="0"/>
              <a:t>checked frequently for signs of </a:t>
            </a:r>
            <a:r>
              <a:rPr lang="en-GB" sz="1400" dirty="0" smtClean="0"/>
              <a:t>bleeding.</a:t>
            </a:r>
            <a:endParaRPr lang="en-GB" sz="1400" dirty="0"/>
          </a:p>
          <a:p>
            <a:pPr marL="342900" indent="-342900">
              <a:buFont typeface="+mj-lt"/>
              <a:buAutoNum type="arabicPeriod"/>
            </a:pPr>
            <a:r>
              <a:rPr lang="en-GB" sz="1400" dirty="0" smtClean="0"/>
              <a:t>RENASYS TOUCH </a:t>
            </a:r>
            <a:r>
              <a:rPr lang="en-GB" sz="1400" dirty="0"/>
              <a:t>pumps are only to be used with Smith &amp; Nephew authorised components. Use of </a:t>
            </a:r>
            <a:r>
              <a:rPr lang="en-GB" sz="1400" dirty="0" smtClean="0"/>
              <a:t>any other </a:t>
            </a:r>
            <a:r>
              <a:rPr lang="en-GB" sz="1400" dirty="0"/>
              <a:t>products have not been proven safe and effective with RENASYS </a:t>
            </a:r>
            <a:r>
              <a:rPr lang="en-GB" sz="1400" dirty="0" smtClean="0"/>
              <a:t>TOUCH.</a:t>
            </a:r>
            <a:endParaRPr lang="en-GB" sz="1400" dirty="0"/>
          </a:p>
          <a:p>
            <a:pPr marL="342900" indent="-342900">
              <a:buFont typeface="+mj-lt"/>
              <a:buAutoNum type="arabicPeriod"/>
            </a:pPr>
            <a:r>
              <a:rPr lang="en-GB" sz="1400" dirty="0" smtClean="0"/>
              <a:t>Ensure </a:t>
            </a:r>
            <a:r>
              <a:rPr lang="en-GB" sz="1400" dirty="0"/>
              <a:t>canister tubing and RENASYS Soft Port are installed completely and without any </a:t>
            </a:r>
            <a:r>
              <a:rPr lang="en-GB" sz="1400" dirty="0" smtClean="0"/>
              <a:t>kinks to </a:t>
            </a:r>
            <a:r>
              <a:rPr lang="en-GB" sz="1400" dirty="0"/>
              <a:t>avoid leaks or blockages in vacuum circuit. </a:t>
            </a:r>
            <a:r>
              <a:rPr lang="en-GB" sz="1400" dirty="0" smtClean="0"/>
              <a:t>Position the pump and tubing appropriately to avoid risk of a trip hazard. Pump and system tubing should be positioned no more than 19in/ 50cm higher than the wound to ensure optimization of therapy and prevent therapy interruption.</a:t>
            </a:r>
          </a:p>
          <a:p>
            <a:pPr marL="342900" indent="-342900">
              <a:buFont typeface="+mj-lt"/>
              <a:buAutoNum type="arabicPeriod"/>
            </a:pPr>
            <a:r>
              <a:rPr lang="en-GB" sz="1400" dirty="0" smtClean="0"/>
              <a:t>Canisters </a:t>
            </a:r>
            <a:r>
              <a:rPr lang="en-GB" sz="1400" dirty="0"/>
              <a:t>should be changed at least once a week, whenever there is a change </a:t>
            </a:r>
            <a:r>
              <a:rPr lang="en-GB" sz="1400" dirty="0" smtClean="0"/>
              <a:t>in patient or </a:t>
            </a:r>
            <a:r>
              <a:rPr lang="en-GB" sz="1400" dirty="0"/>
              <a:t>in the event the canister contents reach maximum volume indication </a:t>
            </a:r>
            <a:r>
              <a:rPr lang="en-GB" sz="1400" dirty="0" smtClean="0"/>
              <a:t>(300ml </a:t>
            </a:r>
            <a:r>
              <a:rPr lang="en-GB" sz="1400" dirty="0"/>
              <a:t>or 800ml fill line</a:t>
            </a:r>
            <a:r>
              <a:rPr lang="en-GB" sz="1400" dirty="0" smtClean="0"/>
              <a:t>).</a:t>
            </a:r>
            <a:r>
              <a:rPr lang="en-GB" sz="1400" dirty="0" smtClean="0">
                <a:solidFill>
                  <a:srgbClr val="EF7D00"/>
                </a:solidFill>
              </a:rPr>
              <a:t> Do </a:t>
            </a:r>
            <a:r>
              <a:rPr lang="en-GB" sz="1400" dirty="0">
                <a:solidFill>
                  <a:srgbClr val="EF7D00"/>
                </a:solidFill>
              </a:rPr>
              <a:t>not wait for canister over-capacity alarm activation to change canister</a:t>
            </a:r>
            <a:r>
              <a:rPr lang="en-GB" sz="1400" dirty="0" smtClean="0">
                <a:solidFill>
                  <a:srgbClr val="EF7D00"/>
                </a:solidFill>
              </a:rPr>
              <a:t>.</a:t>
            </a:r>
          </a:p>
          <a:p>
            <a:pPr marL="342900" indent="-342900">
              <a:buFont typeface="+mj-lt"/>
              <a:buAutoNum type="arabicPeriod"/>
            </a:pPr>
            <a:r>
              <a:rPr lang="en-GB" sz="1400" dirty="0" smtClean="0"/>
              <a:t>Due to its smaller diameter, the RENASY-G 10Fr Round Drain Gauze kit and Accessory kit are not recommended for use with RENASYS TOUCH as reduced pressure in the wound bed may lead to pooling or maceration.</a:t>
            </a:r>
          </a:p>
          <a:p>
            <a:pPr marL="342900" indent="-342900">
              <a:buFont typeface="+mj-lt"/>
              <a:buAutoNum type="arabicPeriod"/>
            </a:pPr>
            <a:endParaRPr lang="en-GB" sz="1400" b="1" dirty="0">
              <a:solidFill>
                <a:srgbClr val="EF7D00"/>
              </a:solidFill>
            </a:endParaRPr>
          </a:p>
        </p:txBody>
      </p:sp>
      <p:sp>
        <p:nvSpPr>
          <p:cNvPr id="4" name="Text Placeholder 3"/>
          <p:cNvSpPr>
            <a:spLocks noGrp="1"/>
          </p:cNvSpPr>
          <p:nvPr>
            <p:ph type="body" sz="quarter" idx="13"/>
          </p:nvPr>
        </p:nvSpPr>
        <p:spPr/>
        <p:txBody>
          <a:bodyPr/>
          <a:lstStyle/>
          <a:p>
            <a:r>
              <a:rPr lang="en-GB" dirty="0" smtClean="0"/>
              <a:t>Specific warnings and precautions</a:t>
            </a:r>
            <a:endParaRPr lang="en-US" dirty="0"/>
          </a:p>
        </p:txBody>
      </p:sp>
      <p:grpSp>
        <p:nvGrpSpPr>
          <p:cNvPr id="5" name="Group 4"/>
          <p:cNvGrpSpPr/>
          <p:nvPr/>
        </p:nvGrpSpPr>
        <p:grpSpPr>
          <a:xfrm>
            <a:off x="8769096" y="2918949"/>
            <a:ext cx="374904" cy="892800"/>
            <a:chOff x="8769096" y="2918949"/>
            <a:chExt cx="374904" cy="892800"/>
          </a:xfrm>
        </p:grpSpPr>
        <p:sp>
          <p:nvSpPr>
            <p:cNvPr id="6" name="Rectangle 5"/>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
        <p:nvSpPr>
          <p:cNvPr id="8" name="TextBox 7"/>
          <p:cNvSpPr txBox="1"/>
          <p:nvPr/>
        </p:nvSpPr>
        <p:spPr>
          <a:xfrm>
            <a:off x="3635896" y="5449015"/>
            <a:ext cx="4539338" cy="1002771"/>
          </a:xfrm>
          <a:prstGeom prst="rect">
            <a:avLst/>
          </a:prstGeom>
          <a:noFill/>
          <a:ln w="12700">
            <a:solidFill>
              <a:schemeClr val="bg2">
                <a:lumMod val="60000"/>
                <a:lumOff val="40000"/>
              </a:schemeClr>
            </a:solidFill>
          </a:ln>
        </p:spPr>
        <p:txBody>
          <a:bodyPr wrap="square" lIns="270000" tIns="396000" rIns="180000" bIns="144000" rtlCol="0">
            <a:spAutoFit/>
          </a:bodyPr>
          <a:lstStyle/>
          <a:p>
            <a:pPr>
              <a:lnSpc>
                <a:spcPts val="1800"/>
              </a:lnSpc>
              <a:spcBef>
                <a:spcPts val="500"/>
              </a:spcBef>
            </a:pPr>
            <a:r>
              <a:rPr lang="en-US" sz="1400" spc="-5" dirty="0" smtClean="0">
                <a:solidFill>
                  <a:schemeClr val="bg2"/>
                </a:solidFill>
                <a:latin typeface="Smith&amp;NephewLF"/>
                <a:cs typeface="Smith&amp;NephewLF"/>
              </a:rPr>
              <a:t>Refer to Clinician manual for full list of warnings and precautions  when using RENASYS TOUCH.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5124419"/>
            <a:ext cx="806487" cy="649192"/>
          </a:xfrm>
          <a:prstGeom prst="rect">
            <a:avLst/>
          </a:prstGeom>
        </p:spPr>
      </p:pic>
    </p:spTree>
    <p:extLst>
      <p:ext uri="{BB962C8B-B14F-4D97-AF65-F5344CB8AC3E}">
        <p14:creationId xmlns:p14="http://schemas.microsoft.com/office/powerpoint/2010/main" val="15647777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RENASYS</a:t>
            </a:r>
            <a:r>
              <a:rPr lang="en-GB" dirty="0" smtClean="0">
                <a:latin typeface="Smith&amp;NephewLF"/>
              </a:rPr>
              <a:t>™ TOUCH</a:t>
            </a:r>
            <a:endParaRPr lang="en-US" dirty="0"/>
          </a:p>
        </p:txBody>
      </p:sp>
      <p:sp>
        <p:nvSpPr>
          <p:cNvPr id="4" name="Text Placeholder 3"/>
          <p:cNvSpPr>
            <a:spLocks noGrp="1"/>
          </p:cNvSpPr>
          <p:nvPr>
            <p:ph type="body" sz="quarter" idx="13"/>
          </p:nvPr>
        </p:nvSpPr>
        <p:spPr/>
        <p:txBody>
          <a:bodyPr/>
          <a:lstStyle/>
          <a:p>
            <a:r>
              <a:rPr lang="en-GB" dirty="0" smtClean="0"/>
              <a:t>Ordering information</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349506252"/>
              </p:ext>
            </p:extLst>
          </p:nvPr>
        </p:nvGraphicFramePr>
        <p:xfrm>
          <a:off x="566620" y="1291775"/>
          <a:ext cx="3851556" cy="5024716"/>
        </p:xfrm>
        <a:graphic>
          <a:graphicData uri="http://schemas.openxmlformats.org/drawingml/2006/table">
            <a:tbl>
              <a:tblPr firstRow="1" bandRow="1">
                <a:tableStyleId>{5C22544A-7EE6-4342-B048-85BDC9FD1C3A}</a:tableStyleId>
              </a:tblPr>
              <a:tblGrid>
                <a:gridCol w="2708965"/>
                <a:gridCol w="1142591"/>
              </a:tblGrid>
              <a:tr h="344576">
                <a:tc>
                  <a:txBody>
                    <a:bodyPr/>
                    <a:lstStyle/>
                    <a:p>
                      <a:pPr>
                        <a:lnSpc>
                          <a:spcPts val="1200"/>
                        </a:lnSpc>
                        <a:spcBef>
                          <a:spcPts val="700"/>
                        </a:spcBef>
                      </a:pPr>
                      <a:r>
                        <a:rPr lang="en-US" sz="1050" b="1" i="0" dirty="0" smtClean="0">
                          <a:solidFill>
                            <a:schemeClr val="bg1"/>
                          </a:solidFill>
                          <a:latin typeface="Smith&amp;NephewLF" charset="0"/>
                          <a:ea typeface="Smith&amp;NephewLF" charset="0"/>
                          <a:cs typeface="Smith&amp;NephewLF" charset="0"/>
                        </a:rPr>
                        <a:t>Product</a:t>
                      </a:r>
                      <a:r>
                        <a:rPr lang="en-US" sz="1050" b="1" i="0" baseline="0" dirty="0" smtClean="0">
                          <a:solidFill>
                            <a:schemeClr val="bg1"/>
                          </a:solidFill>
                          <a:latin typeface="Smith&amp;NephewLF" charset="0"/>
                          <a:ea typeface="Smith&amp;NephewLF" charset="0"/>
                          <a:cs typeface="Smith&amp;NephewLF" charset="0"/>
                        </a:rPr>
                        <a:t> d</a:t>
                      </a:r>
                      <a:r>
                        <a:rPr lang="en-US" sz="1050" b="1" i="0" dirty="0" smtClean="0">
                          <a:solidFill>
                            <a:schemeClr val="bg1"/>
                          </a:solidFill>
                          <a:latin typeface="Smith&amp;NephewLF" charset="0"/>
                          <a:ea typeface="Smith&amp;NephewLF" charset="0"/>
                          <a:cs typeface="Smith&amp;NephewLF" charset="0"/>
                        </a:rPr>
                        <a:t>escription</a:t>
                      </a:r>
                      <a:endParaRPr lang="en-US" sz="1050" b="1" i="0" dirty="0">
                        <a:solidFill>
                          <a:schemeClr val="bg1"/>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7C7C7C"/>
                    </a:solidFill>
                  </a:tcPr>
                </a:tc>
                <a:tc>
                  <a:txBody>
                    <a:bodyPr/>
                    <a:lstStyle/>
                    <a:p>
                      <a:pPr>
                        <a:lnSpc>
                          <a:spcPts val="1200"/>
                        </a:lnSpc>
                        <a:spcBef>
                          <a:spcPts val="700"/>
                        </a:spcBef>
                      </a:pPr>
                      <a:r>
                        <a:rPr lang="en-GB" sz="1050" b="1" i="0" dirty="0" smtClean="0">
                          <a:solidFill>
                            <a:schemeClr val="bg1"/>
                          </a:solidFill>
                          <a:latin typeface="Smith&amp;NephewLF" charset="0"/>
                          <a:ea typeface="Smith&amp;NephewLF" charset="0"/>
                          <a:cs typeface="Smith&amp;NephewLF" charset="0"/>
                        </a:rPr>
                        <a:t>Product</a:t>
                      </a:r>
                      <a:r>
                        <a:rPr lang="en-GB" sz="1050" b="1" i="0" baseline="0" dirty="0" smtClean="0">
                          <a:solidFill>
                            <a:schemeClr val="bg1"/>
                          </a:solidFill>
                          <a:latin typeface="Smith&amp;NephewLF" charset="0"/>
                          <a:ea typeface="Smith&amp;NephewLF" charset="0"/>
                          <a:cs typeface="Smith&amp;NephewLF" charset="0"/>
                        </a:rPr>
                        <a:t> code</a:t>
                      </a:r>
                      <a:endParaRPr lang="en-US" sz="1050" b="1" i="0" dirty="0">
                        <a:solidFill>
                          <a:schemeClr val="bg1"/>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7C7C7C"/>
                    </a:solidFill>
                  </a:tcPr>
                </a:tc>
              </a:tr>
              <a:tr h="1332192">
                <a:tc>
                  <a:txBody>
                    <a:bodyPr/>
                    <a:lstStyle/>
                    <a:p>
                      <a:pPr>
                        <a:lnSpc>
                          <a:spcPts val="1200"/>
                        </a:lnSpc>
                        <a:spcBef>
                          <a:spcPts val="700"/>
                        </a:spcBef>
                      </a:pPr>
                      <a:r>
                        <a:rPr lang="en-GB" sz="1050" b="1" i="0" dirty="0" smtClean="0">
                          <a:solidFill>
                            <a:schemeClr val="accent1"/>
                          </a:solidFill>
                          <a:latin typeface="Smith&amp;NephewLF" charset="0"/>
                          <a:ea typeface="Smith&amp;NephewLF" charset="0"/>
                          <a:cs typeface="Smith&amp;NephewLF" charset="0"/>
                        </a:rPr>
                        <a:t>RENASYS TOUCH</a:t>
                      </a:r>
                    </a:p>
                    <a:p>
                      <a:pPr marL="171450" indent="-171450">
                        <a:lnSpc>
                          <a:spcPts val="1200"/>
                        </a:lnSpc>
                        <a:spcBef>
                          <a:spcPts val="700"/>
                        </a:spcBef>
                        <a:buFont typeface="Arial" panose="020B0604020202020204" pitchFamily="34" charset="0"/>
                        <a:buChar char="•"/>
                      </a:pPr>
                      <a:r>
                        <a:rPr lang="en-GB" sz="1050" b="0" i="0" dirty="0" smtClean="0">
                          <a:solidFill>
                            <a:schemeClr val="accent1"/>
                          </a:solidFill>
                          <a:latin typeface="Smith&amp;NephewLF" charset="0"/>
                          <a:ea typeface="Smith&amp;NephewLF" charset="0"/>
                          <a:cs typeface="Smith&amp;NephewLF" charset="0"/>
                        </a:rPr>
                        <a:t>Pump</a:t>
                      </a:r>
                    </a:p>
                    <a:p>
                      <a:pPr marL="171450" indent="-171450">
                        <a:lnSpc>
                          <a:spcPts val="1200"/>
                        </a:lnSpc>
                        <a:spcBef>
                          <a:spcPts val="700"/>
                        </a:spcBef>
                        <a:buFont typeface="Arial" panose="020B0604020202020204" pitchFamily="34" charset="0"/>
                        <a:buChar char="•"/>
                      </a:pPr>
                      <a:r>
                        <a:rPr lang="en-GB" sz="1050" b="0" i="0" dirty="0" smtClean="0">
                          <a:solidFill>
                            <a:schemeClr val="accent1"/>
                          </a:solidFill>
                          <a:latin typeface="Smith&amp;NephewLF" charset="0"/>
                          <a:ea typeface="Smith&amp;NephewLF" charset="0"/>
                          <a:cs typeface="Smith&amp;NephewLF" charset="0"/>
                        </a:rPr>
                        <a:t>Power cord</a:t>
                      </a:r>
                      <a:endParaRPr lang="en-US" sz="1050" b="0" i="0" dirty="0" smtClean="0">
                        <a:solidFill>
                          <a:schemeClr val="accent1"/>
                        </a:solidFill>
                        <a:latin typeface="Smith&amp;NephewLF"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indent="0" algn="l" defTabSz="914400" rtl="0" eaLnBrk="1" fontAlgn="auto" latinLnBrk="0" hangingPunct="1">
                        <a:lnSpc>
                          <a:spcPts val="1200"/>
                        </a:lnSpc>
                        <a:spcBef>
                          <a:spcPts val="700"/>
                        </a:spcBef>
                        <a:spcAft>
                          <a:spcPts val="0"/>
                        </a:spcAft>
                        <a:buClrTx/>
                        <a:buSzTx/>
                        <a:buFontTx/>
                        <a:buNone/>
                        <a:tabLst/>
                        <a:defRPr/>
                      </a:pPr>
                      <a:r>
                        <a:rPr lang="en-GB" sz="1200" b="1" i="0" dirty="0" smtClean="0">
                          <a:solidFill>
                            <a:schemeClr val="accent1"/>
                          </a:solidFill>
                          <a:latin typeface="Smith&amp;NephewLF" charset="0"/>
                          <a:ea typeface="Smith&amp;NephewLF" charset="0"/>
                          <a:cs typeface="Smith&amp;NephewLF" charset="0"/>
                        </a:rPr>
                        <a:t>66801280</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D1D1D1"/>
                    </a:solidFill>
                  </a:tcPr>
                </a:tc>
              </a:tr>
              <a:tr h="1656308">
                <a:tc>
                  <a:txBody>
                    <a:bodyPr/>
                    <a:lstStyle/>
                    <a:p>
                      <a:pPr marL="0" marR="0" indent="0" algn="l" defTabSz="914400" rtl="0" eaLnBrk="1" fontAlgn="auto" latinLnBrk="0" hangingPunct="1">
                        <a:lnSpc>
                          <a:spcPts val="1200"/>
                        </a:lnSpc>
                        <a:spcBef>
                          <a:spcPts val="700"/>
                        </a:spcBef>
                        <a:spcAft>
                          <a:spcPts val="0"/>
                        </a:spcAft>
                        <a:buClrTx/>
                        <a:buSzTx/>
                        <a:buFont typeface="Arial" panose="020B0604020202020204" pitchFamily="34" charset="0"/>
                        <a:buNone/>
                        <a:tabLst/>
                        <a:defRPr/>
                      </a:pPr>
                      <a:r>
                        <a:rPr lang="en-GB" sz="1050" b="1" i="0" dirty="0" smtClean="0">
                          <a:solidFill>
                            <a:schemeClr val="accent1"/>
                          </a:solidFill>
                          <a:latin typeface="Smith&amp;NephewLF" charset="0"/>
                          <a:ea typeface="Smith&amp;NephewLF" charset="0"/>
                          <a:cs typeface="Smith&amp;NephewLF" charset="0"/>
                        </a:rPr>
                        <a:t>RENASYS TOUCH IV POLE/Bed</a:t>
                      </a:r>
                      <a:r>
                        <a:rPr lang="en-GB" sz="1050" b="1" i="0" baseline="0" dirty="0" smtClean="0">
                          <a:solidFill>
                            <a:schemeClr val="accent1"/>
                          </a:solidFill>
                          <a:latin typeface="Smith&amp;NephewLF" charset="0"/>
                          <a:ea typeface="Smith&amp;NephewLF" charset="0"/>
                          <a:cs typeface="Smith&amp;NephewLF" charset="0"/>
                        </a:rPr>
                        <a:t> clamp</a:t>
                      </a:r>
                      <a:endParaRPr lang="en-GB" sz="1050" b="1" i="0" dirty="0" smtClean="0">
                        <a:solidFill>
                          <a:schemeClr val="accent1"/>
                        </a:solidFill>
                        <a:latin typeface="Smith&amp;NephewLF" charset="0"/>
                        <a:ea typeface="Smith&amp;NephewLF" charset="0"/>
                        <a:cs typeface="Smith&amp;NephewLF" charset="0"/>
                      </a:endParaRPr>
                    </a:p>
                    <a:p>
                      <a:pPr marL="171450" indent="-171450">
                        <a:lnSpc>
                          <a:spcPts val="1200"/>
                        </a:lnSpc>
                        <a:spcBef>
                          <a:spcPts val="700"/>
                        </a:spcBef>
                        <a:buFont typeface="Arial" panose="020B0604020202020204" pitchFamily="34" charset="0"/>
                        <a:buChar char="•"/>
                      </a:pPr>
                      <a:endParaRPr lang="en-US" sz="1050" b="0" i="0" dirty="0" smtClean="0">
                        <a:solidFill>
                          <a:schemeClr val="accent1"/>
                        </a:solidFill>
                        <a:latin typeface="Smith&amp;NephewLF"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r>
                        <a:rPr lang="en-GB" sz="1200" b="1" i="0" dirty="0" smtClean="0">
                          <a:solidFill>
                            <a:schemeClr val="accent1"/>
                          </a:solidFill>
                          <a:latin typeface="Smith&amp;NephewLF" charset="0"/>
                          <a:ea typeface="Smith&amp;NephewLF" charset="0"/>
                          <a:cs typeface="Smith&amp;NephewLF" charset="0"/>
                        </a:rPr>
                        <a:t>66801278</a:t>
                      </a:r>
                      <a:endParaRPr lang="en-US" sz="1200" b="1" i="0" dirty="0" smtClean="0">
                        <a:solidFill>
                          <a:schemeClr val="accent1"/>
                        </a:solidFill>
                        <a:latin typeface="Smith&amp;NephewLF"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D1D1D1"/>
                    </a:solidFill>
                  </a:tcPr>
                </a:tc>
              </a:tr>
              <a:tr h="1656308">
                <a:tc>
                  <a:txBody>
                    <a:bodyPr/>
                    <a:lstStyle/>
                    <a:p>
                      <a:pPr marL="0" marR="0" indent="0" algn="l" defTabSz="914400" rtl="0" eaLnBrk="1" fontAlgn="auto" latinLnBrk="0" hangingPunct="1">
                        <a:lnSpc>
                          <a:spcPts val="1200"/>
                        </a:lnSpc>
                        <a:spcBef>
                          <a:spcPts val="700"/>
                        </a:spcBef>
                        <a:spcAft>
                          <a:spcPts val="0"/>
                        </a:spcAft>
                        <a:buClrTx/>
                        <a:buSzTx/>
                        <a:buFontTx/>
                        <a:buNone/>
                        <a:tabLst/>
                        <a:defRPr/>
                      </a:pPr>
                      <a:r>
                        <a:rPr lang="en-GB" sz="1050" b="1" i="0" dirty="0" smtClean="0">
                          <a:solidFill>
                            <a:schemeClr val="accent1"/>
                          </a:solidFill>
                          <a:latin typeface="Smith&amp;NephewLF" charset="0"/>
                          <a:ea typeface="Smith&amp;NephewLF" charset="0"/>
                          <a:cs typeface="Smith&amp;NephewLF" charset="0"/>
                        </a:rPr>
                        <a:t>RENASYS TOUCH Carry</a:t>
                      </a:r>
                      <a:r>
                        <a:rPr lang="en-GB" sz="1050" b="1" i="0" baseline="0" dirty="0" smtClean="0">
                          <a:solidFill>
                            <a:schemeClr val="accent1"/>
                          </a:solidFill>
                          <a:latin typeface="Smith&amp;NephewLF" charset="0"/>
                          <a:ea typeface="Smith&amp;NephewLF" charset="0"/>
                          <a:cs typeface="Smith&amp;NephewLF" charset="0"/>
                        </a:rPr>
                        <a:t> Bag and Strap</a:t>
                      </a:r>
                      <a:endParaRPr lang="en-GB" sz="1050" b="1" i="0" dirty="0" smtClean="0">
                        <a:solidFill>
                          <a:schemeClr val="accent1"/>
                        </a:solidFill>
                        <a:latin typeface="Smith&amp;NephewLF" charset="0"/>
                        <a:ea typeface="Smith&amp;NephewLF" charset="0"/>
                        <a:cs typeface="Smith&amp;NephewLF" charset="0"/>
                      </a:endParaRPr>
                    </a:p>
                    <a:p>
                      <a:pPr>
                        <a:lnSpc>
                          <a:spcPts val="1200"/>
                        </a:lnSpc>
                        <a:spcBef>
                          <a:spcPts val="700"/>
                        </a:spcBef>
                      </a:pPr>
                      <a:endParaRPr lang="en-US" sz="900" b="0" i="1" dirty="0">
                        <a:solidFill>
                          <a:schemeClr val="accent1"/>
                        </a:solidFill>
                        <a:latin typeface="Smith&amp;NephewLF"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nSpc>
                          <a:spcPts val="1200"/>
                        </a:lnSpc>
                        <a:spcBef>
                          <a:spcPts val="700"/>
                        </a:spcBef>
                      </a:pPr>
                      <a:endParaRPr lang="en-GB" sz="1200" b="0" i="0" dirty="0" smtClean="0">
                        <a:solidFill>
                          <a:schemeClr val="accent1"/>
                        </a:solidFill>
                        <a:latin typeface="Smith&amp;NephewLF" charset="0"/>
                        <a:ea typeface="Smith&amp;NephewLF" charset="0"/>
                        <a:cs typeface="Smith&amp;NephewLF" charset="0"/>
                      </a:endParaRPr>
                    </a:p>
                    <a:p>
                      <a:pPr>
                        <a:lnSpc>
                          <a:spcPts val="1200"/>
                        </a:lnSpc>
                        <a:spcBef>
                          <a:spcPts val="700"/>
                        </a:spcBef>
                      </a:pPr>
                      <a:r>
                        <a:rPr lang="en-GB" sz="1200" b="0" i="0" dirty="0" smtClean="0">
                          <a:solidFill>
                            <a:schemeClr val="accent1"/>
                          </a:solidFill>
                          <a:latin typeface="Smith&amp;NephewLF" charset="0"/>
                          <a:ea typeface="Smith&amp;NephewLF" charset="0"/>
                          <a:cs typeface="Smith&amp;NephewLF" charset="0"/>
                        </a:rPr>
                        <a:t>Carry straps</a:t>
                      </a:r>
                      <a:r>
                        <a:rPr lang="en-GB" sz="1200" b="0" i="0" baseline="0" dirty="0" smtClean="0">
                          <a:solidFill>
                            <a:schemeClr val="accent1"/>
                          </a:solidFill>
                          <a:latin typeface="Smith&amp;NephewLF" charset="0"/>
                          <a:ea typeface="Smith&amp;NephewLF" charset="0"/>
                          <a:cs typeface="Smith&amp;NephewLF" charset="0"/>
                        </a:rPr>
                        <a:t> </a:t>
                      </a:r>
                    </a:p>
                    <a:p>
                      <a:pPr>
                        <a:lnSpc>
                          <a:spcPts val="1200"/>
                        </a:lnSpc>
                        <a:spcBef>
                          <a:spcPts val="700"/>
                        </a:spcBef>
                      </a:pPr>
                      <a:r>
                        <a:rPr lang="en-GB" sz="1200" b="1" i="0" baseline="0" dirty="0" smtClean="0">
                          <a:solidFill>
                            <a:schemeClr val="accent1"/>
                          </a:solidFill>
                          <a:latin typeface="Smith&amp;NephewLF" charset="0"/>
                          <a:ea typeface="Smith&amp;NephewLF" charset="0"/>
                          <a:cs typeface="Smith&amp;NephewLF" charset="0"/>
                        </a:rPr>
                        <a:t>66801276</a:t>
                      </a:r>
                    </a:p>
                    <a:p>
                      <a:pPr>
                        <a:lnSpc>
                          <a:spcPts val="1200"/>
                        </a:lnSpc>
                        <a:spcBef>
                          <a:spcPts val="700"/>
                        </a:spcBef>
                      </a:pPr>
                      <a:endParaRPr lang="en-GB" sz="1200" b="1" i="0" baseline="0" dirty="0" smtClean="0">
                        <a:solidFill>
                          <a:schemeClr val="accent1"/>
                        </a:solidFill>
                        <a:latin typeface="Smith&amp;NephewLF" charset="0"/>
                        <a:ea typeface="Smith&amp;NephewLF" charset="0"/>
                        <a:cs typeface="Smith&amp;NephewLF" charset="0"/>
                      </a:endParaRPr>
                    </a:p>
                    <a:p>
                      <a:pPr>
                        <a:lnSpc>
                          <a:spcPts val="1200"/>
                        </a:lnSpc>
                        <a:spcBef>
                          <a:spcPts val="700"/>
                        </a:spcBef>
                      </a:pPr>
                      <a:r>
                        <a:rPr lang="en-GB" sz="1200" b="0" i="0" baseline="0" dirty="0" smtClean="0">
                          <a:solidFill>
                            <a:schemeClr val="accent1"/>
                          </a:solidFill>
                          <a:latin typeface="Smith&amp;NephewLF" charset="0"/>
                          <a:ea typeface="Smith&amp;NephewLF" charset="0"/>
                          <a:cs typeface="Smith&amp;NephewLF" charset="0"/>
                        </a:rPr>
                        <a:t>Carry bag</a:t>
                      </a:r>
                    </a:p>
                    <a:p>
                      <a:pPr>
                        <a:lnSpc>
                          <a:spcPts val="1200"/>
                        </a:lnSpc>
                        <a:spcBef>
                          <a:spcPts val="700"/>
                        </a:spcBef>
                      </a:pPr>
                      <a:r>
                        <a:rPr lang="en-GB" sz="1200" b="1" i="0" baseline="0" dirty="0" smtClean="0">
                          <a:solidFill>
                            <a:schemeClr val="accent1"/>
                          </a:solidFill>
                          <a:latin typeface="Smith&amp;NephewLF" charset="0"/>
                          <a:ea typeface="Smith&amp;NephewLF" charset="0"/>
                          <a:cs typeface="Smith&amp;NephewLF" charset="0"/>
                        </a:rPr>
                        <a:t>66801277</a:t>
                      </a:r>
                    </a:p>
                    <a:p>
                      <a:pPr>
                        <a:lnSpc>
                          <a:spcPts val="1200"/>
                        </a:lnSpc>
                        <a:spcBef>
                          <a:spcPts val="700"/>
                        </a:spcBef>
                      </a:pPr>
                      <a:endParaRPr lang="en-GB" sz="1200" b="1" i="0" baseline="0" dirty="0" smtClean="0">
                        <a:solidFill>
                          <a:schemeClr val="accent1"/>
                        </a:solidFill>
                        <a:latin typeface="Smith&amp;NephewLF"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D1D1D1"/>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327738515"/>
              </p:ext>
            </p:extLst>
          </p:nvPr>
        </p:nvGraphicFramePr>
        <p:xfrm>
          <a:off x="4581720" y="1293434"/>
          <a:ext cx="3734696" cy="4989384"/>
        </p:xfrm>
        <a:graphic>
          <a:graphicData uri="http://schemas.openxmlformats.org/drawingml/2006/table">
            <a:tbl>
              <a:tblPr firstRow="1" bandRow="1">
                <a:tableStyleId>{5C22544A-7EE6-4342-B048-85BDC9FD1C3A}</a:tableStyleId>
              </a:tblPr>
              <a:tblGrid>
                <a:gridCol w="2626772"/>
                <a:gridCol w="1107924"/>
              </a:tblGrid>
              <a:tr h="344576">
                <a:tc>
                  <a:txBody>
                    <a:bodyPr/>
                    <a:lstStyle/>
                    <a:p>
                      <a:pPr>
                        <a:lnSpc>
                          <a:spcPts val="1200"/>
                        </a:lnSpc>
                        <a:spcBef>
                          <a:spcPts val="700"/>
                        </a:spcBef>
                      </a:pPr>
                      <a:r>
                        <a:rPr lang="en-US" sz="1050" b="1" i="0" dirty="0" smtClean="0">
                          <a:solidFill>
                            <a:schemeClr val="bg1"/>
                          </a:solidFill>
                          <a:latin typeface="Smith&amp;NephewLF" charset="0"/>
                          <a:ea typeface="Smith&amp;NephewLF" charset="0"/>
                          <a:cs typeface="Smith&amp;NephewLF" charset="0"/>
                        </a:rPr>
                        <a:t>Product</a:t>
                      </a:r>
                      <a:r>
                        <a:rPr lang="en-US" sz="1050" b="1" i="0" baseline="0" dirty="0" smtClean="0">
                          <a:solidFill>
                            <a:schemeClr val="bg1"/>
                          </a:solidFill>
                          <a:latin typeface="Smith&amp;NephewLF" charset="0"/>
                          <a:ea typeface="Smith&amp;NephewLF" charset="0"/>
                          <a:cs typeface="Smith&amp;NephewLF" charset="0"/>
                        </a:rPr>
                        <a:t> d</a:t>
                      </a:r>
                      <a:r>
                        <a:rPr lang="en-US" sz="1050" b="1" i="0" dirty="0" smtClean="0">
                          <a:solidFill>
                            <a:schemeClr val="bg1"/>
                          </a:solidFill>
                          <a:latin typeface="Smith&amp;NephewLF" charset="0"/>
                          <a:ea typeface="Smith&amp;NephewLF" charset="0"/>
                          <a:cs typeface="Smith&amp;NephewLF" charset="0"/>
                        </a:rPr>
                        <a:t>escription</a:t>
                      </a:r>
                      <a:endParaRPr lang="en-US" sz="1050" b="1" i="0" dirty="0">
                        <a:solidFill>
                          <a:schemeClr val="bg1"/>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7C7C7C"/>
                    </a:solidFill>
                  </a:tcPr>
                </a:tc>
                <a:tc>
                  <a:txBody>
                    <a:bodyPr/>
                    <a:lstStyle/>
                    <a:p>
                      <a:pPr>
                        <a:lnSpc>
                          <a:spcPts val="1200"/>
                        </a:lnSpc>
                        <a:spcBef>
                          <a:spcPts val="700"/>
                        </a:spcBef>
                      </a:pPr>
                      <a:r>
                        <a:rPr lang="en-GB" sz="1050" b="1" i="0" dirty="0" smtClean="0">
                          <a:solidFill>
                            <a:schemeClr val="bg1"/>
                          </a:solidFill>
                          <a:latin typeface="Smith&amp;NephewLF" charset="0"/>
                          <a:ea typeface="Smith&amp;NephewLF" charset="0"/>
                          <a:cs typeface="Smith&amp;NephewLF" charset="0"/>
                        </a:rPr>
                        <a:t>Product</a:t>
                      </a:r>
                      <a:r>
                        <a:rPr lang="en-GB" sz="1050" b="1" i="0" baseline="0" dirty="0" smtClean="0">
                          <a:solidFill>
                            <a:schemeClr val="bg1"/>
                          </a:solidFill>
                          <a:latin typeface="Smith&amp;NephewLF" charset="0"/>
                          <a:ea typeface="Smith&amp;NephewLF" charset="0"/>
                          <a:cs typeface="Smith&amp;NephewLF" charset="0"/>
                        </a:rPr>
                        <a:t> code</a:t>
                      </a:r>
                      <a:endParaRPr lang="en-US" sz="1050" b="1" i="0" dirty="0">
                        <a:solidFill>
                          <a:schemeClr val="bg1"/>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7C7C7C"/>
                    </a:solidFill>
                  </a:tcPr>
                </a:tc>
              </a:tr>
              <a:tr h="2322404">
                <a:tc rowSpan="2">
                  <a:txBody>
                    <a:bodyPr/>
                    <a:lstStyle/>
                    <a:p>
                      <a:pPr>
                        <a:lnSpc>
                          <a:spcPts val="1200"/>
                        </a:lnSpc>
                        <a:spcBef>
                          <a:spcPts val="700"/>
                        </a:spcBef>
                      </a:pPr>
                      <a:r>
                        <a:rPr lang="en-US" sz="1050" b="1" i="0" dirty="0" smtClean="0">
                          <a:solidFill>
                            <a:schemeClr val="accent1"/>
                          </a:solidFill>
                          <a:latin typeface="Smith&amp;NephewLF" charset="0"/>
                          <a:ea typeface="Smith&amp;NephewLF" charset="0"/>
                          <a:cs typeface="Smith&amp;NephewLF" charset="0"/>
                        </a:rPr>
                        <a:t>RENASYS 300ml Canister</a:t>
                      </a:r>
                    </a:p>
                    <a:p>
                      <a:pPr>
                        <a:lnSpc>
                          <a:spcPts val="1200"/>
                        </a:lnSpc>
                        <a:spcBef>
                          <a:spcPts val="700"/>
                        </a:spcBef>
                      </a:pPr>
                      <a:r>
                        <a:rPr lang="en-US" sz="1050" b="0" i="0" dirty="0" smtClean="0">
                          <a:solidFill>
                            <a:srgbClr val="EF7D00"/>
                          </a:solidFill>
                          <a:latin typeface="Smith&amp;NephewLF" charset="0"/>
                          <a:ea typeface="Smith&amp;NephewLF" charset="0"/>
                          <a:cs typeface="Smith&amp;NephewLF" charset="0"/>
                        </a:rPr>
                        <a:t>5 kits per case</a:t>
                      </a:r>
                    </a:p>
                    <a:p>
                      <a:pPr marL="171450" indent="-171450">
                        <a:lnSpc>
                          <a:spcPts val="1200"/>
                        </a:lnSpc>
                        <a:spcBef>
                          <a:spcPts val="700"/>
                        </a:spcBef>
                        <a:buFont typeface="Arial" panose="020B0604020202020204" pitchFamily="34" charset="0"/>
                        <a:buChar char="•"/>
                      </a:pPr>
                      <a:r>
                        <a:rPr lang="en-US" sz="1050" b="0" i="0" dirty="0" smtClean="0">
                          <a:solidFill>
                            <a:schemeClr val="accent1"/>
                          </a:solidFill>
                          <a:latin typeface="Smith&amp;NephewLF" charset="0"/>
                          <a:ea typeface="Smith&amp;NephewLF" charset="0"/>
                          <a:cs typeface="Smith&amp;NephewLF" charset="0"/>
                        </a:rPr>
                        <a:t>Sealed canister</a:t>
                      </a:r>
                    </a:p>
                    <a:p>
                      <a:pPr marL="171450" indent="-171450">
                        <a:lnSpc>
                          <a:spcPts val="1200"/>
                        </a:lnSpc>
                        <a:spcBef>
                          <a:spcPts val="700"/>
                        </a:spcBef>
                        <a:buFont typeface="Arial" panose="020B0604020202020204" pitchFamily="34" charset="0"/>
                        <a:buChar char="•"/>
                      </a:pPr>
                      <a:r>
                        <a:rPr lang="en-US" sz="1050" b="0" i="0" dirty="0" smtClean="0">
                          <a:solidFill>
                            <a:schemeClr val="accent1"/>
                          </a:solidFill>
                          <a:latin typeface="Smith&amp;NephewLF" charset="0"/>
                          <a:ea typeface="Smith&amp;NephewLF" charset="0"/>
                          <a:cs typeface="Smith&amp;NephewLF" charset="0"/>
                        </a:rPr>
                        <a:t>Overflow guard</a:t>
                      </a:r>
                      <a:r>
                        <a:rPr lang="en-US" sz="1050" b="0" i="0" baseline="0" dirty="0" smtClean="0">
                          <a:solidFill>
                            <a:schemeClr val="accent1"/>
                          </a:solidFill>
                          <a:latin typeface="Smith&amp;NephewLF" charset="0"/>
                          <a:ea typeface="Smith&amp;NephewLF" charset="0"/>
                          <a:cs typeface="Smith&amp;NephewLF" charset="0"/>
                        </a:rPr>
                        <a:t> </a:t>
                      </a:r>
                      <a:r>
                        <a:rPr lang="en-US" sz="1050" b="0" i="0" dirty="0" smtClean="0">
                          <a:solidFill>
                            <a:schemeClr val="accent1"/>
                          </a:solidFill>
                          <a:latin typeface="Smith&amp;NephewLF" charset="0"/>
                          <a:ea typeface="Smith&amp;NephewLF" charset="0"/>
                          <a:cs typeface="Smith&amp;NephewLF" charset="0"/>
                        </a:rPr>
                        <a:t>with silicone tubing</a:t>
                      </a:r>
                    </a:p>
                    <a:p>
                      <a:pPr marL="171450" indent="-171450">
                        <a:lnSpc>
                          <a:spcPts val="1200"/>
                        </a:lnSpc>
                        <a:spcBef>
                          <a:spcPts val="700"/>
                        </a:spcBef>
                        <a:buFont typeface="Arial" panose="020B0604020202020204" pitchFamily="34" charset="0"/>
                        <a:buChar char="•"/>
                      </a:pPr>
                      <a:r>
                        <a:rPr lang="en-US" sz="1050" b="0" i="0" dirty="0" smtClean="0">
                          <a:solidFill>
                            <a:schemeClr val="accent1"/>
                          </a:solidFill>
                          <a:latin typeface="Smith&amp;NephewLF" charset="0"/>
                          <a:ea typeface="Smith&amp;NephewLF" charset="0"/>
                          <a:cs typeface="Smith&amp;NephewLF" charset="0"/>
                        </a:rPr>
                        <a:t>Solidifier</a:t>
                      </a:r>
                    </a:p>
                    <a:p>
                      <a:pPr marL="171450" indent="-171450">
                        <a:lnSpc>
                          <a:spcPts val="1200"/>
                        </a:lnSpc>
                        <a:spcBef>
                          <a:spcPts val="700"/>
                        </a:spcBef>
                        <a:buFont typeface="Arial" panose="020B0604020202020204" pitchFamily="34" charset="0"/>
                        <a:buChar char="•"/>
                      </a:pPr>
                      <a:r>
                        <a:rPr lang="en-US" sz="1050" b="0" i="0" dirty="0" smtClean="0">
                          <a:solidFill>
                            <a:schemeClr val="accent1"/>
                          </a:solidFill>
                          <a:latin typeface="Smith&amp;NephewLF" charset="0"/>
                          <a:ea typeface="Smith&amp;NephewLF" charset="0"/>
                          <a:cs typeface="Smith&amp;NephewLF" charset="0"/>
                        </a:rPr>
                        <a:t>Canister tubing</a:t>
                      </a:r>
                    </a:p>
                    <a:p>
                      <a:pPr marL="171450" indent="-171450">
                        <a:lnSpc>
                          <a:spcPts val="1200"/>
                        </a:lnSpc>
                        <a:spcBef>
                          <a:spcPts val="700"/>
                        </a:spcBef>
                        <a:buFont typeface="Arial" panose="020B0604020202020204" pitchFamily="34" charset="0"/>
                        <a:buChar char="•"/>
                      </a:pPr>
                      <a:endParaRPr lang="en-GB" sz="1050" b="0" i="0" dirty="0" smtClean="0">
                        <a:solidFill>
                          <a:schemeClr val="accent1"/>
                        </a:solidFill>
                        <a:latin typeface="Smith&amp;NephewLF" charset="0"/>
                        <a:ea typeface="Smith&amp;NephewLF" charset="0"/>
                        <a:cs typeface="Smith&amp;NephewLF" charset="0"/>
                      </a:endParaRPr>
                    </a:p>
                    <a:p>
                      <a:pPr marL="171450" indent="-171450">
                        <a:lnSpc>
                          <a:spcPts val="1200"/>
                        </a:lnSpc>
                        <a:spcBef>
                          <a:spcPts val="700"/>
                        </a:spcBef>
                        <a:buFont typeface="Arial" panose="020B0604020202020204" pitchFamily="34" charset="0"/>
                        <a:buChar char="•"/>
                      </a:pPr>
                      <a:endParaRPr lang="en-GB" sz="1050" b="0" i="0" dirty="0" smtClean="0">
                        <a:solidFill>
                          <a:schemeClr val="accent1"/>
                        </a:solidFill>
                        <a:latin typeface="Smith&amp;NephewLF" charset="0"/>
                        <a:ea typeface="Smith&amp;NephewLF" charset="0"/>
                        <a:cs typeface="Smith&amp;NephewLF" charset="0"/>
                      </a:endParaRPr>
                    </a:p>
                    <a:p>
                      <a:pPr marL="0" indent="0">
                        <a:lnSpc>
                          <a:spcPts val="1200"/>
                        </a:lnSpc>
                        <a:spcBef>
                          <a:spcPts val="700"/>
                        </a:spcBef>
                        <a:buFont typeface="Arial" panose="020B0604020202020204" pitchFamily="34" charset="0"/>
                        <a:buNone/>
                      </a:pPr>
                      <a:endParaRPr lang="en-GB" sz="1050" b="0" i="0" dirty="0" smtClean="0">
                        <a:solidFill>
                          <a:schemeClr val="accent1"/>
                        </a:solidFill>
                        <a:latin typeface="Smith&amp;NephewLF" charset="0"/>
                        <a:ea typeface="Smith&amp;NephewLF" charset="0"/>
                        <a:cs typeface="Smith&amp;NephewLF" charset="0"/>
                      </a:endParaRPr>
                    </a:p>
                    <a:p>
                      <a:pPr marL="0" indent="0">
                        <a:lnSpc>
                          <a:spcPts val="1200"/>
                        </a:lnSpc>
                        <a:spcBef>
                          <a:spcPts val="700"/>
                        </a:spcBef>
                        <a:buFont typeface="Arial" panose="020B0604020202020204" pitchFamily="34" charset="0"/>
                        <a:buNone/>
                      </a:pPr>
                      <a:endParaRPr lang="en-GB" sz="1050" b="0" i="0" dirty="0" smtClean="0">
                        <a:solidFill>
                          <a:schemeClr val="accent1"/>
                        </a:solidFill>
                        <a:latin typeface="Smith&amp;NephewLF" charset="0"/>
                        <a:ea typeface="Smith&amp;NephewLF" charset="0"/>
                        <a:cs typeface="Smith&amp;NephewLF" charset="0"/>
                      </a:endParaRPr>
                    </a:p>
                    <a:p>
                      <a:pPr marL="0" indent="0">
                        <a:lnSpc>
                          <a:spcPts val="1200"/>
                        </a:lnSpc>
                        <a:spcBef>
                          <a:spcPts val="700"/>
                        </a:spcBef>
                        <a:buFont typeface="Arial" panose="020B0604020202020204" pitchFamily="34" charset="0"/>
                        <a:buNone/>
                      </a:pPr>
                      <a:endParaRPr lang="en-GB" sz="1050" b="0" i="0" dirty="0" smtClean="0">
                        <a:solidFill>
                          <a:schemeClr val="accent1"/>
                        </a:solidFill>
                        <a:latin typeface="Smith&amp;NephewLF" charset="0"/>
                        <a:ea typeface="Smith&amp;NephewLF" charset="0"/>
                        <a:cs typeface="Smith&amp;NephewLF" charset="0"/>
                      </a:endParaRPr>
                    </a:p>
                    <a:p>
                      <a:pPr marL="0" indent="0">
                        <a:lnSpc>
                          <a:spcPts val="1200"/>
                        </a:lnSpc>
                        <a:spcBef>
                          <a:spcPts val="700"/>
                        </a:spcBef>
                        <a:buFont typeface="Arial" panose="020B0604020202020204" pitchFamily="34" charset="0"/>
                        <a:buNone/>
                      </a:pPr>
                      <a:endParaRPr lang="en-GB" sz="1050" b="0" i="0" dirty="0" smtClean="0">
                        <a:solidFill>
                          <a:schemeClr val="accent1"/>
                        </a:solidFill>
                        <a:latin typeface="Smith&amp;NephewLF" charset="0"/>
                        <a:ea typeface="Smith&amp;NephewLF" charset="0"/>
                        <a:cs typeface="Smith&amp;NephewLF" charset="0"/>
                      </a:endParaRPr>
                    </a:p>
                    <a:p>
                      <a:pPr>
                        <a:lnSpc>
                          <a:spcPts val="1200"/>
                        </a:lnSpc>
                        <a:spcBef>
                          <a:spcPts val="700"/>
                        </a:spcBef>
                      </a:pPr>
                      <a:r>
                        <a:rPr lang="en-US" sz="1050" b="1" i="0" dirty="0" smtClean="0">
                          <a:solidFill>
                            <a:schemeClr val="accent1"/>
                          </a:solidFill>
                          <a:latin typeface="Smith&amp;NephewLF" charset="0"/>
                          <a:ea typeface="Smith&amp;NephewLF" charset="0"/>
                          <a:cs typeface="Smith&amp;NephewLF" charset="0"/>
                        </a:rPr>
                        <a:t>RENASYS 800ml Canister</a:t>
                      </a:r>
                    </a:p>
                    <a:p>
                      <a:pPr>
                        <a:lnSpc>
                          <a:spcPts val="1200"/>
                        </a:lnSpc>
                        <a:spcBef>
                          <a:spcPts val="700"/>
                        </a:spcBef>
                      </a:pPr>
                      <a:r>
                        <a:rPr lang="en-US" sz="1050" b="0" i="0" dirty="0" smtClean="0">
                          <a:solidFill>
                            <a:srgbClr val="EF7D00"/>
                          </a:solidFill>
                          <a:latin typeface="Smith&amp;NephewLF" charset="0"/>
                          <a:ea typeface="Smith&amp;NephewLF" charset="0"/>
                          <a:cs typeface="Smith&amp;NephewLF" charset="0"/>
                        </a:rPr>
                        <a:t>5 kits per case</a:t>
                      </a:r>
                    </a:p>
                    <a:p>
                      <a:pPr marL="171450" indent="-171450">
                        <a:lnSpc>
                          <a:spcPts val="1200"/>
                        </a:lnSpc>
                        <a:spcBef>
                          <a:spcPts val="700"/>
                        </a:spcBef>
                        <a:buFont typeface="Arial" panose="020B0604020202020204" pitchFamily="34" charset="0"/>
                        <a:buChar char="•"/>
                      </a:pPr>
                      <a:r>
                        <a:rPr lang="en-US" sz="1050" b="0" i="0" dirty="0" smtClean="0">
                          <a:solidFill>
                            <a:schemeClr val="accent1"/>
                          </a:solidFill>
                          <a:latin typeface="Smith&amp;NephewLF" charset="0"/>
                          <a:ea typeface="Smith&amp;NephewLF" charset="0"/>
                          <a:cs typeface="Smith&amp;NephewLF" charset="0"/>
                        </a:rPr>
                        <a:t>Sealed canister</a:t>
                      </a:r>
                    </a:p>
                    <a:p>
                      <a:pPr marL="171450" indent="-171450">
                        <a:lnSpc>
                          <a:spcPts val="1200"/>
                        </a:lnSpc>
                        <a:spcBef>
                          <a:spcPts val="700"/>
                        </a:spcBef>
                        <a:buFont typeface="Arial" panose="020B0604020202020204" pitchFamily="34" charset="0"/>
                        <a:buChar char="•"/>
                      </a:pPr>
                      <a:r>
                        <a:rPr lang="en-US" sz="1050" b="0" i="0" dirty="0" smtClean="0">
                          <a:solidFill>
                            <a:schemeClr val="accent1"/>
                          </a:solidFill>
                          <a:latin typeface="Smith&amp;NephewLF" charset="0"/>
                          <a:ea typeface="Smith&amp;NephewLF" charset="0"/>
                          <a:cs typeface="Smith&amp;NephewLF" charset="0"/>
                        </a:rPr>
                        <a:t>Overflow guard</a:t>
                      </a:r>
                      <a:r>
                        <a:rPr lang="en-US" sz="1050" b="0" i="0" baseline="0" dirty="0" smtClean="0">
                          <a:solidFill>
                            <a:schemeClr val="accent1"/>
                          </a:solidFill>
                          <a:latin typeface="Smith&amp;NephewLF" charset="0"/>
                          <a:ea typeface="Smith&amp;NephewLF" charset="0"/>
                          <a:cs typeface="Smith&amp;NephewLF" charset="0"/>
                        </a:rPr>
                        <a:t> </a:t>
                      </a:r>
                      <a:r>
                        <a:rPr lang="en-US" sz="1050" b="0" i="0" dirty="0" smtClean="0">
                          <a:solidFill>
                            <a:schemeClr val="accent1"/>
                          </a:solidFill>
                          <a:latin typeface="Smith&amp;NephewLF" charset="0"/>
                          <a:ea typeface="Smith&amp;NephewLF" charset="0"/>
                          <a:cs typeface="Smith&amp;NephewLF" charset="0"/>
                        </a:rPr>
                        <a:t>with silicone tubing</a:t>
                      </a:r>
                    </a:p>
                    <a:p>
                      <a:pPr marL="171450" indent="-171450">
                        <a:lnSpc>
                          <a:spcPts val="1200"/>
                        </a:lnSpc>
                        <a:spcBef>
                          <a:spcPts val="700"/>
                        </a:spcBef>
                        <a:buFont typeface="Arial" panose="020B0604020202020204" pitchFamily="34" charset="0"/>
                        <a:buChar char="•"/>
                      </a:pPr>
                      <a:r>
                        <a:rPr lang="en-US" sz="1050" b="0" i="0" dirty="0" smtClean="0">
                          <a:solidFill>
                            <a:schemeClr val="accent1"/>
                          </a:solidFill>
                          <a:latin typeface="Smith&amp;NephewLF" charset="0"/>
                          <a:ea typeface="Smith&amp;NephewLF" charset="0"/>
                          <a:cs typeface="Smith&amp;NephewLF" charset="0"/>
                        </a:rPr>
                        <a:t>Solidifier</a:t>
                      </a:r>
                    </a:p>
                    <a:p>
                      <a:pPr marL="171450" indent="-171450">
                        <a:lnSpc>
                          <a:spcPts val="1200"/>
                        </a:lnSpc>
                        <a:spcBef>
                          <a:spcPts val="700"/>
                        </a:spcBef>
                        <a:buFont typeface="Arial" panose="020B0604020202020204" pitchFamily="34" charset="0"/>
                        <a:buChar char="•"/>
                      </a:pPr>
                      <a:r>
                        <a:rPr lang="en-US" sz="1050" b="0" i="0" dirty="0" smtClean="0">
                          <a:solidFill>
                            <a:schemeClr val="accent1"/>
                          </a:solidFill>
                          <a:latin typeface="Smith&amp;NephewLF" charset="0"/>
                          <a:ea typeface="Smith&amp;NephewLF" charset="0"/>
                          <a:cs typeface="Smith&amp;NephewLF" charset="0"/>
                        </a:rPr>
                        <a:t>Canister tubing</a:t>
                      </a:r>
                    </a:p>
                    <a:p>
                      <a:pPr marL="0" indent="0">
                        <a:lnSpc>
                          <a:spcPts val="1200"/>
                        </a:lnSpc>
                        <a:spcBef>
                          <a:spcPts val="700"/>
                        </a:spcBef>
                        <a:buFont typeface="Arial" panose="020B0604020202020204" pitchFamily="34" charset="0"/>
                        <a:buNone/>
                      </a:pPr>
                      <a:endParaRPr lang="en-US" sz="1050" b="0" i="0" dirty="0" smtClean="0">
                        <a:solidFill>
                          <a:schemeClr val="accent1"/>
                        </a:solidFill>
                        <a:latin typeface="Smith&amp;NephewLF"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indent="0" algn="l" defTabSz="914400" rtl="0" eaLnBrk="1" fontAlgn="auto" latinLnBrk="0" hangingPunct="1">
                        <a:lnSpc>
                          <a:spcPts val="1200"/>
                        </a:lnSpc>
                        <a:spcBef>
                          <a:spcPts val="700"/>
                        </a:spcBef>
                        <a:spcAft>
                          <a:spcPts val="0"/>
                        </a:spcAft>
                        <a:buClrTx/>
                        <a:buSzTx/>
                        <a:buFontTx/>
                        <a:buNone/>
                        <a:tabLst/>
                        <a:defRPr/>
                      </a:pPr>
                      <a:endParaRPr lang="en-GB" sz="1200" b="0" i="0" dirty="0" smtClean="0">
                        <a:solidFill>
                          <a:schemeClr val="accent1"/>
                        </a:solidFill>
                        <a:latin typeface="Smith&amp;NephewLF" charset="0"/>
                        <a:ea typeface="Smith&amp;NephewLF" charset="0"/>
                        <a:cs typeface="Smith&amp;NephewLF" charset="0"/>
                      </a:endParaRPr>
                    </a:p>
                    <a:p>
                      <a:pPr marL="0" marR="0" indent="0" algn="l" defTabSz="914400" rtl="0" eaLnBrk="1" fontAlgn="auto" latinLnBrk="0" hangingPunct="1">
                        <a:lnSpc>
                          <a:spcPts val="1200"/>
                        </a:lnSpc>
                        <a:spcBef>
                          <a:spcPts val="700"/>
                        </a:spcBef>
                        <a:spcAft>
                          <a:spcPts val="0"/>
                        </a:spcAft>
                        <a:buClrTx/>
                        <a:buSzTx/>
                        <a:buFontTx/>
                        <a:buNone/>
                        <a:tabLst/>
                        <a:defRPr/>
                      </a:pPr>
                      <a:r>
                        <a:rPr lang="en-GB" sz="1200" b="0" i="0" dirty="0" smtClean="0">
                          <a:solidFill>
                            <a:schemeClr val="accent1"/>
                          </a:solidFill>
                          <a:latin typeface="Smith&amp;NephewLF" charset="0"/>
                          <a:ea typeface="Smith&amp;NephewLF" charset="0"/>
                          <a:cs typeface="Smith&amp;NephewLF" charset="0"/>
                        </a:rPr>
                        <a:t>300ml with solidifier:</a:t>
                      </a:r>
                    </a:p>
                    <a:p>
                      <a:pPr marL="0" marR="0" indent="0" algn="l" defTabSz="914400" rtl="0" eaLnBrk="1" fontAlgn="auto" latinLnBrk="0" hangingPunct="1">
                        <a:lnSpc>
                          <a:spcPts val="1200"/>
                        </a:lnSpc>
                        <a:spcBef>
                          <a:spcPts val="700"/>
                        </a:spcBef>
                        <a:spcAft>
                          <a:spcPts val="0"/>
                        </a:spcAft>
                        <a:buClrTx/>
                        <a:buSzTx/>
                        <a:buFontTx/>
                        <a:buNone/>
                        <a:tabLst/>
                        <a:defRPr/>
                      </a:pPr>
                      <a:r>
                        <a:rPr lang="en-GB" sz="1200" b="1" i="0" dirty="0" smtClean="0">
                          <a:solidFill>
                            <a:schemeClr val="accent1"/>
                          </a:solidFill>
                          <a:latin typeface="Smith&amp;NephewLF" charset="0"/>
                          <a:ea typeface="Smith&amp;NephewLF" charset="0"/>
                          <a:cs typeface="Smith&amp;NephewLF" charset="0"/>
                        </a:rPr>
                        <a:t>66801273</a:t>
                      </a:r>
                    </a:p>
                    <a:p>
                      <a:pPr marL="0" marR="0" indent="0" algn="l" defTabSz="914400" rtl="0" eaLnBrk="1" fontAlgn="auto" latinLnBrk="0" hangingPunct="1">
                        <a:lnSpc>
                          <a:spcPts val="1200"/>
                        </a:lnSpc>
                        <a:spcBef>
                          <a:spcPts val="700"/>
                        </a:spcBef>
                        <a:spcAft>
                          <a:spcPts val="0"/>
                        </a:spcAft>
                        <a:buClrTx/>
                        <a:buSzTx/>
                        <a:buFontTx/>
                        <a:buNone/>
                        <a:tabLst/>
                        <a:defRPr/>
                      </a:pPr>
                      <a:endParaRPr lang="en-GB" sz="1200" b="1" i="0" dirty="0" smtClean="0">
                        <a:solidFill>
                          <a:schemeClr val="accent1"/>
                        </a:solidFill>
                        <a:latin typeface="Smith&amp;NephewLF" charset="0"/>
                        <a:ea typeface="Smith&amp;NephewLF" charset="0"/>
                        <a:cs typeface="Smith&amp;NephewLF" charset="0"/>
                      </a:endParaRPr>
                    </a:p>
                    <a:p>
                      <a:pPr marL="0" marR="0" indent="0" algn="l" defTabSz="914400" rtl="0" eaLnBrk="1" fontAlgn="auto" latinLnBrk="0" hangingPunct="1">
                        <a:lnSpc>
                          <a:spcPts val="1200"/>
                        </a:lnSpc>
                        <a:spcBef>
                          <a:spcPts val="700"/>
                        </a:spcBef>
                        <a:spcAft>
                          <a:spcPts val="0"/>
                        </a:spcAft>
                        <a:buClrTx/>
                        <a:buSzTx/>
                        <a:buFontTx/>
                        <a:buNone/>
                        <a:tabLst/>
                        <a:defRPr/>
                      </a:pPr>
                      <a:endParaRPr lang="en-US" sz="1200" b="1" i="0" dirty="0" smtClean="0">
                        <a:solidFill>
                          <a:schemeClr val="accent1"/>
                        </a:solidFill>
                        <a:latin typeface="Smith&amp;NephewLF"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D1D1D1"/>
                    </a:solidFill>
                  </a:tcPr>
                </a:tc>
              </a:tr>
              <a:tr h="2322404">
                <a:tc vMerge="1">
                  <a:txBody>
                    <a:bodyPr/>
                    <a:lstStyle/>
                    <a:p>
                      <a:endParaRPr lang="en-US"/>
                    </a:p>
                  </a:txBody>
                  <a:tcPr/>
                </a:tc>
                <a:tc>
                  <a:txBody>
                    <a:bodyPr/>
                    <a:lstStyle/>
                    <a:p>
                      <a:pPr marL="0" marR="0" indent="0" algn="l" defTabSz="914400" rtl="0" eaLnBrk="1" fontAlgn="auto" latinLnBrk="0" hangingPunct="1">
                        <a:lnSpc>
                          <a:spcPts val="1200"/>
                        </a:lnSpc>
                        <a:spcBef>
                          <a:spcPts val="700"/>
                        </a:spcBef>
                        <a:spcAft>
                          <a:spcPts val="0"/>
                        </a:spcAft>
                        <a:buClrTx/>
                        <a:buSzTx/>
                        <a:buFontTx/>
                        <a:buNone/>
                        <a:tabLst/>
                        <a:defRPr/>
                      </a:pPr>
                      <a:endParaRPr lang="en-GB" sz="1200" b="0" i="0" dirty="0" smtClean="0">
                        <a:solidFill>
                          <a:schemeClr val="accent1"/>
                        </a:solidFill>
                        <a:latin typeface="Smith&amp;NephewLF" charset="0"/>
                        <a:ea typeface="Smith&amp;NephewLF" charset="0"/>
                        <a:cs typeface="Smith&amp;NephewLF" charset="0"/>
                      </a:endParaRPr>
                    </a:p>
                    <a:p>
                      <a:pPr marL="0" marR="0" indent="0" algn="l" defTabSz="914400" rtl="0" eaLnBrk="1" fontAlgn="auto" latinLnBrk="0" hangingPunct="1">
                        <a:lnSpc>
                          <a:spcPts val="1200"/>
                        </a:lnSpc>
                        <a:spcBef>
                          <a:spcPts val="700"/>
                        </a:spcBef>
                        <a:spcAft>
                          <a:spcPts val="0"/>
                        </a:spcAft>
                        <a:buClrTx/>
                        <a:buSzTx/>
                        <a:buFontTx/>
                        <a:buNone/>
                        <a:tabLst/>
                        <a:defRPr/>
                      </a:pPr>
                      <a:r>
                        <a:rPr lang="en-GB" sz="1200" b="0" i="0" dirty="0" smtClean="0">
                          <a:solidFill>
                            <a:schemeClr val="accent1"/>
                          </a:solidFill>
                          <a:latin typeface="Smith&amp;NephewLF" charset="0"/>
                          <a:ea typeface="Smith&amp;NephewLF" charset="0"/>
                          <a:cs typeface="Smith&amp;NephewLF" charset="0"/>
                        </a:rPr>
                        <a:t>800ml with solidifier:</a:t>
                      </a:r>
                    </a:p>
                    <a:p>
                      <a:pPr marL="0" marR="0" indent="0" algn="l" defTabSz="914400" rtl="0" eaLnBrk="1" fontAlgn="auto" latinLnBrk="0" hangingPunct="1">
                        <a:lnSpc>
                          <a:spcPts val="1200"/>
                        </a:lnSpc>
                        <a:spcBef>
                          <a:spcPts val="700"/>
                        </a:spcBef>
                        <a:spcAft>
                          <a:spcPts val="0"/>
                        </a:spcAft>
                        <a:buClrTx/>
                        <a:buSzTx/>
                        <a:buFontTx/>
                        <a:buNone/>
                        <a:tabLst/>
                        <a:defRPr/>
                      </a:pPr>
                      <a:r>
                        <a:rPr lang="en-GB" sz="1200" b="1" i="0" dirty="0" smtClean="0">
                          <a:solidFill>
                            <a:schemeClr val="accent1"/>
                          </a:solidFill>
                          <a:latin typeface="Smith&amp;NephewLF" charset="0"/>
                          <a:ea typeface="Smith&amp;NephewLF" charset="0"/>
                          <a:cs typeface="Smith&amp;NephewLF" charset="0"/>
                        </a:rPr>
                        <a:t>66801274</a:t>
                      </a:r>
                      <a:endParaRPr lang="en-US" sz="1200" b="1" i="0" dirty="0" smtClean="0">
                        <a:solidFill>
                          <a:schemeClr val="accent1"/>
                        </a:solidFill>
                        <a:latin typeface="Smith&amp;NephewLF" charset="0"/>
                        <a:ea typeface="Smith&amp;NephewLF" charset="0"/>
                        <a:cs typeface="Smith&amp;NephewLF"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D1D1D1"/>
                    </a:solidFill>
                  </a:tcPr>
                </a:tc>
              </a:tr>
            </a:tbl>
          </a:graphicData>
        </a:graphic>
      </p:graphicFrame>
      <p:pic>
        <p:nvPicPr>
          <p:cNvPr id="7" name="Picture 6" descr="C:\Users\lrkleigh\Documents\Projects\MURDOCH\MARKETING\Photography\edited photos\Non-connected\device_300ml_front_clinician home continuous_transparent.t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7704" y="1628800"/>
            <a:ext cx="1152128" cy="1248139"/>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769096" y="2918949"/>
            <a:ext cx="374904" cy="892800"/>
            <a:chOff x="8769096" y="2918949"/>
            <a:chExt cx="374904" cy="892800"/>
          </a:xfrm>
        </p:grpSpPr>
        <p:sp>
          <p:nvSpPr>
            <p:cNvPr id="9" name="Rectangle 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pic>
        <p:nvPicPr>
          <p:cNvPr id="12" name="Picture 3" descr="C:\Users\lrkleigh\Documents\Projects\MURDOCH\MARKETING\Photography\cropped photos\bag front044 copy.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5001" y="5081977"/>
            <a:ext cx="881786" cy="101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3424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RENASYS</a:t>
            </a:r>
            <a:r>
              <a:rPr lang="en-GB" dirty="0" smtClean="0">
                <a:latin typeface="Smith&amp;NephewLF"/>
              </a:rPr>
              <a:t>™ TOUCH</a:t>
            </a:r>
            <a:endParaRPr lang="en-US" dirty="0"/>
          </a:p>
        </p:txBody>
      </p:sp>
      <p:sp>
        <p:nvSpPr>
          <p:cNvPr id="4" name="Text Placeholder 3"/>
          <p:cNvSpPr>
            <a:spLocks noGrp="1"/>
          </p:cNvSpPr>
          <p:nvPr>
            <p:ph type="body" sz="quarter" idx="13"/>
          </p:nvPr>
        </p:nvSpPr>
        <p:spPr/>
        <p:txBody>
          <a:bodyPr/>
          <a:lstStyle/>
          <a:p>
            <a:r>
              <a:rPr lang="en-GB" dirty="0" smtClean="0"/>
              <a:t>Product quiz</a:t>
            </a:r>
            <a:endParaRPr lang="en-US" dirty="0"/>
          </a:p>
        </p:txBody>
      </p:sp>
      <p:grpSp>
        <p:nvGrpSpPr>
          <p:cNvPr id="8" name="Group 7"/>
          <p:cNvGrpSpPr/>
          <p:nvPr/>
        </p:nvGrpSpPr>
        <p:grpSpPr>
          <a:xfrm>
            <a:off x="8769096" y="2918949"/>
            <a:ext cx="374904" cy="892800"/>
            <a:chOff x="8769096" y="2918949"/>
            <a:chExt cx="374904" cy="892800"/>
          </a:xfrm>
        </p:grpSpPr>
        <p:sp>
          <p:nvSpPr>
            <p:cNvPr id="9" name="Rectangle 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
        <p:nvSpPr>
          <p:cNvPr id="3" name="Rectangle 2"/>
          <p:cNvSpPr/>
          <p:nvPr/>
        </p:nvSpPr>
        <p:spPr>
          <a:xfrm>
            <a:off x="539552" y="1196752"/>
            <a:ext cx="8064896" cy="5016758"/>
          </a:xfrm>
          <a:prstGeom prst="rect">
            <a:avLst/>
          </a:prstGeom>
        </p:spPr>
        <p:txBody>
          <a:bodyPr wrap="square">
            <a:spAutoFit/>
          </a:bodyPr>
          <a:lstStyle/>
          <a:p>
            <a:r>
              <a:rPr lang="en-GB" sz="1600" dirty="0" smtClean="0">
                <a:solidFill>
                  <a:schemeClr val="accent1"/>
                </a:solidFill>
                <a:latin typeface="Smith&amp;NephewLF" panose="020F0500030000020004" pitchFamily="34" charset="0"/>
              </a:rPr>
              <a:t>1.      What vacuum range is RENASYS TOUCH able to operate at?</a:t>
            </a:r>
            <a:endParaRPr lang="en-GB" sz="1600" dirty="0">
              <a:solidFill>
                <a:schemeClr val="accent1"/>
              </a:solidFill>
              <a:latin typeface="Smith&amp;NephewLF" panose="020F0500030000020004" pitchFamily="34" charset="0"/>
            </a:endParaRPr>
          </a:p>
          <a:p>
            <a:r>
              <a:rPr lang="en-GB" sz="1600" dirty="0">
                <a:solidFill>
                  <a:schemeClr val="accent2"/>
                </a:solidFill>
                <a:latin typeface="Smith&amp;NephewLF" panose="020F0500030000020004" pitchFamily="34" charset="0"/>
              </a:rPr>
              <a:t> </a:t>
            </a:r>
            <a:r>
              <a:rPr lang="en-GB" sz="1600" dirty="0" smtClean="0">
                <a:solidFill>
                  <a:schemeClr val="accent2"/>
                </a:solidFill>
                <a:latin typeface="Smith&amp;NephewLF" panose="020F0500030000020004" pitchFamily="34" charset="0"/>
              </a:rPr>
              <a:t>       -25mmHg to -200mmHg</a:t>
            </a:r>
          </a:p>
          <a:p>
            <a:endParaRPr lang="en-GB" sz="1600" dirty="0">
              <a:solidFill>
                <a:schemeClr val="accent1"/>
              </a:solidFill>
              <a:latin typeface="Smith&amp;NephewLF" panose="020F0500030000020004" pitchFamily="34" charset="0"/>
            </a:endParaRPr>
          </a:p>
          <a:p>
            <a:r>
              <a:rPr lang="en-GB" sz="1600" dirty="0" smtClean="0">
                <a:solidFill>
                  <a:schemeClr val="accent1"/>
                </a:solidFill>
                <a:latin typeface="Smith&amp;NephewLF" panose="020F0500030000020004" pitchFamily="34" charset="0"/>
              </a:rPr>
              <a:t>2.    What is the password for switching between clinician and patient mode?</a:t>
            </a:r>
          </a:p>
          <a:p>
            <a:r>
              <a:rPr lang="en-GB" sz="1600" dirty="0" smtClean="0">
                <a:solidFill>
                  <a:schemeClr val="accent2"/>
                </a:solidFill>
                <a:latin typeface="Smith&amp;NephewLF" panose="020F0500030000020004" pitchFamily="34" charset="0"/>
              </a:rPr>
              <a:t>       3141</a:t>
            </a:r>
          </a:p>
          <a:p>
            <a:endParaRPr lang="en-GB" sz="1600" dirty="0">
              <a:solidFill>
                <a:schemeClr val="accent1"/>
              </a:solidFill>
              <a:latin typeface="Smith&amp;NephewLF" panose="020F0500030000020004" pitchFamily="34" charset="0"/>
            </a:endParaRPr>
          </a:p>
          <a:p>
            <a:pPr marL="342900" indent="-342900">
              <a:buAutoNum type="arabicPeriod" startAt="3"/>
            </a:pPr>
            <a:r>
              <a:rPr lang="en-GB" sz="1600" dirty="0" smtClean="0">
                <a:solidFill>
                  <a:schemeClr val="accent1"/>
                </a:solidFill>
                <a:latin typeface="Smith&amp;NephewLF" panose="020F0500030000020004" pitchFamily="34" charset="0"/>
              </a:rPr>
              <a:t>When will the flow meter appear on screen?</a:t>
            </a:r>
          </a:p>
          <a:p>
            <a:pPr marL="355600" lvl="1"/>
            <a:r>
              <a:rPr lang="en-GB" sz="1600" dirty="0" smtClean="0">
                <a:solidFill>
                  <a:schemeClr val="accent2"/>
                </a:solidFill>
                <a:latin typeface="Smith&amp;NephewLF" panose="020F0500030000020004" pitchFamily="34" charset="0"/>
              </a:rPr>
              <a:t>In the event of a leak alarm the flow meter will be displayed on screen to assist in locating leaks in the system</a:t>
            </a:r>
          </a:p>
          <a:p>
            <a:endParaRPr lang="en-GB" sz="1600" dirty="0">
              <a:solidFill>
                <a:schemeClr val="accent2"/>
              </a:solidFill>
              <a:latin typeface="Smith&amp;NephewLF" panose="020F0500030000020004" pitchFamily="34" charset="0"/>
            </a:endParaRPr>
          </a:p>
          <a:p>
            <a:r>
              <a:rPr lang="en-GB" sz="1600" dirty="0" smtClean="0">
                <a:solidFill>
                  <a:schemeClr val="accent1"/>
                </a:solidFill>
                <a:latin typeface="Smith&amp;NephewLF" panose="020F0500030000020004" pitchFamily="34" charset="0"/>
              </a:rPr>
              <a:t>4</a:t>
            </a:r>
            <a:r>
              <a:rPr lang="en-GB" sz="1600" dirty="0">
                <a:solidFill>
                  <a:schemeClr val="accent1"/>
                </a:solidFill>
                <a:latin typeface="Smith&amp;NephewLF" panose="020F0500030000020004" pitchFamily="34" charset="0"/>
              </a:rPr>
              <a:t>. </a:t>
            </a:r>
            <a:r>
              <a:rPr lang="en-GB" sz="1600" dirty="0" smtClean="0">
                <a:solidFill>
                  <a:schemeClr val="accent1"/>
                </a:solidFill>
                <a:latin typeface="Smith&amp;NephewLF" panose="020F0500030000020004" pitchFamily="34" charset="0"/>
              </a:rPr>
              <a:t>   What </a:t>
            </a:r>
            <a:r>
              <a:rPr lang="en-GB" sz="1600" dirty="0">
                <a:solidFill>
                  <a:schemeClr val="accent1"/>
                </a:solidFill>
                <a:latin typeface="Smith&amp;NephewLF" panose="020F0500030000020004" pitchFamily="34" charset="0"/>
              </a:rPr>
              <a:t>does the therapy log provide?</a:t>
            </a:r>
          </a:p>
          <a:p>
            <a:r>
              <a:rPr lang="en-GB" sz="1600" dirty="0">
                <a:solidFill>
                  <a:schemeClr val="accent2"/>
                </a:solidFill>
                <a:latin typeface="Smith&amp;NephewLF" panose="020F0500030000020004" pitchFamily="34" charset="0"/>
              </a:rPr>
              <a:t>       Displays the Total Pump Activity (accumulated active therapy days, hours and minutes) </a:t>
            </a:r>
          </a:p>
          <a:p>
            <a:pPr marL="355600"/>
            <a:r>
              <a:rPr lang="en-GB" sz="1600" dirty="0" smtClean="0">
                <a:solidFill>
                  <a:schemeClr val="accent2"/>
                </a:solidFill>
                <a:latin typeface="Smith&amp;NephewLF" panose="020F0500030000020004" pitchFamily="34" charset="0"/>
              </a:rPr>
              <a:t>since </a:t>
            </a:r>
            <a:r>
              <a:rPr lang="en-GB" sz="1600" dirty="0">
                <a:solidFill>
                  <a:schemeClr val="accent2"/>
                </a:solidFill>
                <a:latin typeface="Smith&amp;NephewLF" panose="020F0500030000020004" pitchFamily="34" charset="0"/>
              </a:rPr>
              <a:t>last Restore </a:t>
            </a:r>
            <a:r>
              <a:rPr lang="en-GB" sz="1600" dirty="0" smtClean="0">
                <a:solidFill>
                  <a:schemeClr val="accent2"/>
                </a:solidFill>
                <a:latin typeface="Smith&amp;NephewLF" panose="020F0500030000020004" pitchFamily="34" charset="0"/>
              </a:rPr>
              <a:t>pre-sets </a:t>
            </a:r>
            <a:r>
              <a:rPr lang="en-GB" sz="1600" dirty="0">
                <a:solidFill>
                  <a:schemeClr val="accent2"/>
                </a:solidFill>
                <a:latin typeface="Smith&amp;NephewLF" panose="020F0500030000020004" pitchFamily="34" charset="0"/>
              </a:rPr>
              <a:t>and provides information on therapy that has been delivered in </a:t>
            </a:r>
            <a:r>
              <a:rPr lang="en-GB" sz="1600" dirty="0" smtClean="0">
                <a:solidFill>
                  <a:schemeClr val="accent2"/>
                </a:solidFill>
                <a:latin typeface="Smith&amp;NephewLF" panose="020F0500030000020004" pitchFamily="34" charset="0"/>
              </a:rPr>
              <a:t>2 formats </a:t>
            </a:r>
            <a:r>
              <a:rPr lang="en-GB" sz="1600" dirty="0">
                <a:solidFill>
                  <a:schemeClr val="accent2"/>
                </a:solidFill>
                <a:latin typeface="Smith&amp;NephewLF" panose="020F0500030000020004" pitchFamily="34" charset="0"/>
              </a:rPr>
              <a:t>– overview in graphical form or detailed view in log of events</a:t>
            </a:r>
            <a:endParaRPr lang="en-GB" sz="1600" dirty="0" smtClean="0">
              <a:solidFill>
                <a:schemeClr val="accent2"/>
              </a:solidFill>
              <a:latin typeface="Smith&amp;NephewLF" panose="020F0500030000020004" pitchFamily="34" charset="0"/>
            </a:endParaRPr>
          </a:p>
          <a:p>
            <a:endParaRPr lang="en-GB" sz="1600" dirty="0" smtClean="0">
              <a:solidFill>
                <a:schemeClr val="accent2"/>
              </a:solidFill>
              <a:latin typeface="Smith&amp;NephewLF" panose="020F0500030000020004" pitchFamily="34" charset="0"/>
            </a:endParaRPr>
          </a:p>
          <a:p>
            <a:pPr marL="342900" indent="-342900">
              <a:buAutoNum type="arabicPeriod" startAt="5"/>
            </a:pPr>
            <a:r>
              <a:rPr lang="en-GB" sz="1600" dirty="0" smtClean="0">
                <a:solidFill>
                  <a:schemeClr val="accent1"/>
                </a:solidFill>
                <a:latin typeface="Smith&amp;NephewLF" panose="020F0500030000020004" pitchFamily="34" charset="0"/>
              </a:rPr>
              <a:t>What are the 3 operating modes of RENASYS TOUCH?</a:t>
            </a:r>
          </a:p>
          <a:p>
            <a:r>
              <a:rPr lang="en-GB" sz="1600" dirty="0" smtClean="0">
                <a:solidFill>
                  <a:schemeClr val="accent2"/>
                </a:solidFill>
                <a:latin typeface="Smith&amp;NephewLF" panose="020F0500030000020004" pitchFamily="34" charset="0"/>
              </a:rPr>
              <a:t>       Continuous, intermittent and adjustable intermittent</a:t>
            </a:r>
          </a:p>
          <a:p>
            <a:pPr marL="342900" indent="-342900">
              <a:buAutoNum type="arabicPeriod" startAt="5"/>
            </a:pPr>
            <a:endParaRPr lang="en-GB" sz="1600" dirty="0">
              <a:solidFill>
                <a:schemeClr val="accent2"/>
              </a:solidFill>
              <a:latin typeface="Smith&amp;NephewLF" panose="020F0500030000020004" pitchFamily="34" charset="0"/>
            </a:endParaRPr>
          </a:p>
          <a:p>
            <a:r>
              <a:rPr lang="en-GB" sz="1600" dirty="0" smtClean="0">
                <a:solidFill>
                  <a:schemeClr val="accent1"/>
                </a:solidFill>
                <a:latin typeface="Smith&amp;NephewLF" panose="020F0500030000020004" pitchFamily="34" charset="0"/>
              </a:rPr>
              <a:t>6.    When can you call Smith &amp; Nephew for support?</a:t>
            </a:r>
          </a:p>
          <a:p>
            <a:pPr lvl="0"/>
            <a:r>
              <a:rPr lang="en-GB" sz="1600" dirty="0" smtClean="0">
                <a:solidFill>
                  <a:schemeClr val="accent2"/>
                </a:solidFill>
                <a:latin typeface="Smith&amp;NephewLF" panose="020F0500030000020004" pitchFamily="34" charset="0"/>
              </a:rPr>
              <a:t>       </a:t>
            </a:r>
            <a:r>
              <a:rPr lang="en-GB" sz="1600" dirty="0" smtClean="0">
                <a:solidFill>
                  <a:srgbClr val="EF7D00"/>
                </a:solidFill>
                <a:latin typeface="Smith&amp;NephewLF" panose="020F0500030000020004" pitchFamily="34" charset="0"/>
              </a:rPr>
              <a:t>24/7 support is available via phone Australia: 13 13 60 / New Zealand: 0800 807 </a:t>
            </a:r>
            <a:r>
              <a:rPr lang="en-GB" sz="1600" dirty="0" smtClean="0">
                <a:solidFill>
                  <a:srgbClr val="EF7D00"/>
                </a:solidFill>
                <a:latin typeface="Smith&amp;NephewLF" panose="020F0500030000020004" pitchFamily="34" charset="0"/>
              </a:rPr>
              <a:t>663</a:t>
            </a:r>
            <a:endParaRPr lang="en-GB" sz="1600" dirty="0" smtClean="0">
              <a:solidFill>
                <a:srgbClr val="EF7D00"/>
              </a:solidFill>
              <a:latin typeface="Smith&amp;NephewLF" panose="020F0500030000020004" pitchFamily="34" charset="0"/>
            </a:endParaRPr>
          </a:p>
        </p:txBody>
      </p:sp>
    </p:spTree>
    <p:extLst>
      <p:ext uri="{BB962C8B-B14F-4D97-AF65-F5344CB8AC3E}">
        <p14:creationId xmlns:p14="http://schemas.microsoft.com/office/powerpoint/2010/main" val="10101450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Effect transition="in" filter="fade">
                                      <p:cBhvr>
                                        <p:cTn id="25" dur="500"/>
                                        <p:tgtEl>
                                          <p:spTgt spid="3">
                                            <p:txEl>
                                              <p:pRg st="11" end="1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14" end="14"/>
                                            </p:txEl>
                                          </p:spTgt>
                                        </p:tgtEl>
                                        <p:attrNameLst>
                                          <p:attrName>style.visibility</p:attrName>
                                        </p:attrNameLst>
                                      </p:cBhvr>
                                      <p:to>
                                        <p:strVal val="visible"/>
                                      </p:to>
                                    </p:set>
                                    <p:animEffect transition="in" filter="fade">
                                      <p:cBhvr>
                                        <p:cTn id="30" dur="500"/>
                                        <p:tgtEl>
                                          <p:spTgt spid="3">
                                            <p:txEl>
                                              <p:pRg st="14" end="1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animEffect transition="in" filter="fade">
                                      <p:cBhvr>
                                        <p:cTn id="35"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RENASYS</a:t>
            </a:r>
            <a:r>
              <a:rPr lang="en-GB" dirty="0" smtClean="0">
                <a:latin typeface="Smith&amp;NephewLF"/>
              </a:rPr>
              <a:t>™ TOUCH</a:t>
            </a:r>
            <a:endParaRPr lang="en-US" dirty="0"/>
          </a:p>
        </p:txBody>
      </p:sp>
      <p:sp>
        <p:nvSpPr>
          <p:cNvPr id="4" name="Text Placeholder 3"/>
          <p:cNvSpPr>
            <a:spLocks noGrp="1"/>
          </p:cNvSpPr>
          <p:nvPr>
            <p:ph type="body" sz="quarter" idx="13"/>
          </p:nvPr>
        </p:nvSpPr>
        <p:spPr/>
        <p:txBody>
          <a:bodyPr/>
          <a:lstStyle/>
          <a:p>
            <a:r>
              <a:rPr lang="en-GB" dirty="0" smtClean="0"/>
              <a:t>Demonstration</a:t>
            </a:r>
            <a:endParaRPr lang="en-US" dirty="0"/>
          </a:p>
        </p:txBody>
      </p:sp>
      <p:grpSp>
        <p:nvGrpSpPr>
          <p:cNvPr id="8" name="Group 7"/>
          <p:cNvGrpSpPr/>
          <p:nvPr/>
        </p:nvGrpSpPr>
        <p:grpSpPr>
          <a:xfrm>
            <a:off x="8769096" y="2918949"/>
            <a:ext cx="374904" cy="892800"/>
            <a:chOff x="8769096" y="2918949"/>
            <a:chExt cx="374904" cy="892800"/>
          </a:xfrm>
        </p:grpSpPr>
        <p:sp>
          <p:nvSpPr>
            <p:cNvPr id="9" name="Rectangle 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
        <p:nvSpPr>
          <p:cNvPr id="3" name="Rectangle 2"/>
          <p:cNvSpPr/>
          <p:nvPr/>
        </p:nvSpPr>
        <p:spPr>
          <a:xfrm>
            <a:off x="467544" y="1284913"/>
            <a:ext cx="8136904" cy="3046988"/>
          </a:xfrm>
          <a:prstGeom prst="rect">
            <a:avLst/>
          </a:prstGeom>
        </p:spPr>
        <p:txBody>
          <a:bodyPr wrap="square">
            <a:spAutoFit/>
          </a:bodyPr>
          <a:lstStyle/>
          <a:p>
            <a:pPr marL="342900" indent="-342900">
              <a:buFont typeface="+mj-lt"/>
              <a:buAutoNum type="arabicPeriod"/>
            </a:pPr>
            <a:r>
              <a:rPr lang="en-GB" sz="1600" dirty="0">
                <a:solidFill>
                  <a:schemeClr val="accent1"/>
                </a:solidFill>
                <a:latin typeface="Smith&amp;NephewLF" panose="020F0500030000020004" pitchFamily="34" charset="0"/>
              </a:rPr>
              <a:t>Install the RENASYS </a:t>
            </a:r>
            <a:r>
              <a:rPr lang="en-GB" sz="1600" dirty="0" smtClean="0">
                <a:solidFill>
                  <a:schemeClr val="accent1"/>
                </a:solidFill>
                <a:latin typeface="Smith&amp;NephewLF" panose="020F0500030000020004" pitchFamily="34" charset="0"/>
              </a:rPr>
              <a:t>TOUCH canister</a:t>
            </a:r>
          </a:p>
          <a:p>
            <a:pPr marL="342900" indent="-342900">
              <a:buFont typeface="+mj-lt"/>
              <a:buAutoNum type="arabicPeriod"/>
            </a:pPr>
            <a:endParaRPr lang="en-GB" sz="1600" dirty="0">
              <a:solidFill>
                <a:schemeClr val="accent1"/>
              </a:solidFill>
              <a:latin typeface="Smith&amp;NephewLF" panose="020F0500030000020004" pitchFamily="34" charset="0"/>
            </a:endParaRPr>
          </a:p>
          <a:p>
            <a:pPr marL="342900" indent="-342900">
              <a:buFont typeface="+mj-lt"/>
              <a:buAutoNum type="arabicPeriod"/>
            </a:pPr>
            <a:r>
              <a:rPr lang="en-GB" sz="1600" dirty="0">
                <a:solidFill>
                  <a:schemeClr val="accent1"/>
                </a:solidFill>
                <a:latin typeface="Smith&amp;NephewLF" panose="020F0500030000020004" pitchFamily="34" charset="0"/>
              </a:rPr>
              <a:t>Turn on the device to continuous mode and select pressure setting </a:t>
            </a:r>
            <a:r>
              <a:rPr lang="en-GB" sz="1600" dirty="0" smtClean="0">
                <a:solidFill>
                  <a:schemeClr val="accent1"/>
                </a:solidFill>
                <a:latin typeface="Smith&amp;NephewLF" panose="020F0500030000020004" pitchFamily="34" charset="0"/>
              </a:rPr>
              <a:t>-120mmHg</a:t>
            </a:r>
          </a:p>
          <a:p>
            <a:pPr marL="342900" indent="-342900">
              <a:buFont typeface="+mj-lt"/>
              <a:buAutoNum type="arabicPeriod"/>
            </a:pPr>
            <a:endParaRPr lang="en-GB" sz="1600" dirty="0">
              <a:solidFill>
                <a:schemeClr val="accent1"/>
              </a:solidFill>
              <a:latin typeface="Smith&amp;NephewLF" panose="020F0500030000020004" pitchFamily="34" charset="0"/>
            </a:endParaRPr>
          </a:p>
          <a:p>
            <a:pPr marL="342900" indent="-342900">
              <a:buFont typeface="+mj-lt"/>
              <a:buAutoNum type="arabicPeriod"/>
            </a:pPr>
            <a:r>
              <a:rPr lang="en-GB" sz="1600" dirty="0">
                <a:solidFill>
                  <a:schemeClr val="accent1"/>
                </a:solidFill>
                <a:latin typeface="Smith&amp;NephewLF" panose="020F0500030000020004" pitchFamily="34" charset="0"/>
              </a:rPr>
              <a:t>Change the therapy mode from continuous to intermittent </a:t>
            </a:r>
            <a:endParaRPr lang="en-GB" sz="1600" dirty="0" smtClean="0">
              <a:solidFill>
                <a:schemeClr val="accent1"/>
              </a:solidFill>
              <a:latin typeface="Smith&amp;NephewLF" panose="020F0500030000020004" pitchFamily="34" charset="0"/>
            </a:endParaRPr>
          </a:p>
          <a:p>
            <a:pPr marL="342900" indent="-342900">
              <a:buFont typeface="+mj-lt"/>
              <a:buAutoNum type="arabicPeriod"/>
            </a:pPr>
            <a:endParaRPr lang="en-GB" sz="1600" dirty="0">
              <a:solidFill>
                <a:schemeClr val="accent1"/>
              </a:solidFill>
              <a:latin typeface="Smith&amp;NephewLF" panose="020F0500030000020004" pitchFamily="34" charset="0"/>
            </a:endParaRPr>
          </a:p>
          <a:p>
            <a:pPr marL="342900" indent="-342900">
              <a:buFont typeface="+mj-lt"/>
              <a:buAutoNum type="arabicPeriod"/>
            </a:pPr>
            <a:r>
              <a:rPr lang="en-GB" sz="1600" dirty="0">
                <a:solidFill>
                  <a:schemeClr val="accent1"/>
                </a:solidFill>
                <a:latin typeface="Smith&amp;NephewLF" panose="020F0500030000020004" pitchFamily="34" charset="0"/>
              </a:rPr>
              <a:t>Change the therapy mode from continuous to </a:t>
            </a:r>
            <a:r>
              <a:rPr lang="en-GB" sz="1600" dirty="0" smtClean="0">
                <a:solidFill>
                  <a:schemeClr val="accent1"/>
                </a:solidFill>
                <a:latin typeface="Smith&amp;NephewLF" panose="020F0500030000020004" pitchFamily="34" charset="0"/>
              </a:rPr>
              <a:t>adjustable intermittent </a:t>
            </a:r>
          </a:p>
          <a:p>
            <a:pPr marL="342900" indent="-342900">
              <a:buFont typeface="+mj-lt"/>
              <a:buAutoNum type="arabicPeriod"/>
            </a:pPr>
            <a:endParaRPr lang="en-GB" sz="1600" dirty="0">
              <a:solidFill>
                <a:schemeClr val="accent1"/>
              </a:solidFill>
              <a:latin typeface="Smith&amp;NephewLF" panose="020F0500030000020004" pitchFamily="34" charset="0"/>
            </a:endParaRPr>
          </a:p>
          <a:p>
            <a:pPr marL="342900" indent="-342900">
              <a:buFont typeface="+mj-lt"/>
              <a:buAutoNum type="arabicPeriod"/>
            </a:pPr>
            <a:r>
              <a:rPr lang="en-GB" sz="1600" dirty="0">
                <a:solidFill>
                  <a:schemeClr val="accent1"/>
                </a:solidFill>
                <a:latin typeface="Smith&amp;NephewLF" panose="020F0500030000020004" pitchFamily="34" charset="0"/>
              </a:rPr>
              <a:t>Demonstrate how to </a:t>
            </a:r>
            <a:r>
              <a:rPr lang="en-GB" sz="1600" dirty="0" smtClean="0">
                <a:solidFill>
                  <a:schemeClr val="accent1"/>
                </a:solidFill>
                <a:latin typeface="Smith&amp;NephewLF" panose="020F0500030000020004" pitchFamily="34" charset="0"/>
              </a:rPr>
              <a:t>switch the pump from patient to clinician mode</a:t>
            </a:r>
          </a:p>
          <a:p>
            <a:pPr marL="342900" indent="-342900">
              <a:buFont typeface="+mj-lt"/>
              <a:buAutoNum type="arabicPeriod"/>
            </a:pPr>
            <a:endParaRPr lang="en-GB" sz="1600" dirty="0" smtClean="0">
              <a:solidFill>
                <a:schemeClr val="accent1"/>
              </a:solidFill>
              <a:latin typeface="Smith&amp;NephewLF" panose="020F0500030000020004" pitchFamily="34" charset="0"/>
            </a:endParaRPr>
          </a:p>
          <a:p>
            <a:pPr marL="342900" indent="-342900">
              <a:buFont typeface="+mj-lt"/>
              <a:buAutoNum type="arabicPeriod"/>
            </a:pPr>
            <a:r>
              <a:rPr lang="en-GB" sz="1600" dirty="0" smtClean="0">
                <a:solidFill>
                  <a:schemeClr val="accent1"/>
                </a:solidFill>
                <a:latin typeface="Smith&amp;NephewLF" panose="020F0500030000020004" pitchFamily="34" charset="0"/>
              </a:rPr>
              <a:t>Demonstrate how to access the troubleshooting section</a:t>
            </a:r>
          </a:p>
          <a:p>
            <a:endParaRPr lang="en-GB" sz="1600" dirty="0">
              <a:solidFill>
                <a:schemeClr val="accent1"/>
              </a:solidFill>
              <a:latin typeface="Smith&amp;NephewLF" panose="020F0500030000020004" pitchFamily="34" charset="0"/>
            </a:endParaRPr>
          </a:p>
        </p:txBody>
      </p:sp>
    </p:spTree>
    <p:extLst>
      <p:ext uri="{BB962C8B-B14F-4D97-AF65-F5344CB8AC3E}">
        <p14:creationId xmlns:p14="http://schemas.microsoft.com/office/powerpoint/2010/main" val="5654623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en-US" dirty="0"/>
          </a:p>
        </p:txBody>
      </p:sp>
      <p:sp>
        <p:nvSpPr>
          <p:cNvPr id="4" name="Text Placeholder 3"/>
          <p:cNvSpPr>
            <a:spLocks noGrp="1"/>
          </p:cNvSpPr>
          <p:nvPr>
            <p:ph type="body" sz="quarter" idx="13"/>
          </p:nvPr>
        </p:nvSpPr>
        <p:spPr/>
        <p:txBody>
          <a:bodyPr/>
          <a:lstStyle/>
          <a:p>
            <a:endParaRPr lang="en-US" dirty="0"/>
          </a:p>
        </p:txBody>
      </p:sp>
      <p:grpSp>
        <p:nvGrpSpPr>
          <p:cNvPr id="8" name="Group 7"/>
          <p:cNvGrpSpPr/>
          <p:nvPr/>
        </p:nvGrpSpPr>
        <p:grpSpPr>
          <a:xfrm>
            <a:off x="8769096" y="2918949"/>
            <a:ext cx="374904" cy="892800"/>
            <a:chOff x="8769096" y="2918949"/>
            <a:chExt cx="374904" cy="892800"/>
          </a:xfrm>
        </p:grpSpPr>
        <p:sp>
          <p:nvSpPr>
            <p:cNvPr id="9" name="Rectangle 8"/>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
        <p:nvSpPr>
          <p:cNvPr id="5" name="Rectangle 4"/>
          <p:cNvSpPr/>
          <p:nvPr/>
        </p:nvSpPr>
        <p:spPr>
          <a:xfrm>
            <a:off x="611560" y="1412776"/>
            <a:ext cx="7632848" cy="1323439"/>
          </a:xfrm>
          <a:prstGeom prst="rect">
            <a:avLst/>
          </a:prstGeom>
        </p:spPr>
        <p:txBody>
          <a:bodyPr wrap="square">
            <a:spAutoFit/>
          </a:bodyPr>
          <a:lstStyle/>
          <a:p>
            <a:pPr marL="342900" indent="-342900">
              <a:buAutoNum type="arabicPeriod"/>
            </a:pPr>
            <a:r>
              <a:rPr lang="en-GB" sz="1600" dirty="0" err="1" smtClean="0">
                <a:solidFill>
                  <a:schemeClr val="tx1">
                    <a:tint val="75000"/>
                  </a:schemeClr>
                </a:solidFill>
                <a:latin typeface="Smith&amp;NephewLF" charset="0"/>
                <a:ea typeface="Smith&amp;NephewLF" charset="0"/>
                <a:cs typeface="Smith&amp;NephewLF" charset="0"/>
              </a:rPr>
              <a:t>Forlee</a:t>
            </a:r>
            <a:r>
              <a:rPr lang="en-GB" sz="1600" dirty="0" smtClean="0">
                <a:solidFill>
                  <a:schemeClr val="tx1">
                    <a:tint val="75000"/>
                  </a:schemeClr>
                </a:solidFill>
                <a:latin typeface="Smith&amp;NephewLF" charset="0"/>
                <a:ea typeface="Smith&amp;NephewLF" charset="0"/>
                <a:cs typeface="Smith&amp;NephewLF" charset="0"/>
              </a:rPr>
              <a:t> M, </a:t>
            </a:r>
            <a:r>
              <a:rPr lang="en-GB" sz="1600" dirty="0">
                <a:solidFill>
                  <a:schemeClr val="tx1">
                    <a:tint val="75000"/>
                  </a:schemeClr>
                </a:solidFill>
                <a:latin typeface="Smith&amp;NephewLF" charset="0"/>
                <a:ea typeface="Smith&amp;NephewLF" charset="0"/>
                <a:cs typeface="Smith&amp;NephewLF" charset="0"/>
              </a:rPr>
              <a:t>et </a:t>
            </a:r>
            <a:r>
              <a:rPr lang="en-GB" sz="1600" dirty="0" smtClean="0">
                <a:solidFill>
                  <a:schemeClr val="tx1">
                    <a:tint val="75000"/>
                  </a:schemeClr>
                </a:solidFill>
                <a:latin typeface="Smith&amp;NephewLF" charset="0"/>
                <a:ea typeface="Smith&amp;NephewLF" charset="0"/>
                <a:cs typeface="Smith&amp;NephewLF" charset="0"/>
              </a:rPr>
              <a:t>al. An </a:t>
            </a:r>
            <a:r>
              <a:rPr lang="en-GB" sz="1600" dirty="0">
                <a:solidFill>
                  <a:schemeClr val="tx1">
                    <a:tint val="75000"/>
                  </a:schemeClr>
                </a:solidFill>
                <a:latin typeface="Smith&amp;NephewLF" charset="0"/>
                <a:ea typeface="Smith&amp;NephewLF" charset="0"/>
                <a:cs typeface="Smith&amp;NephewLF" charset="0"/>
              </a:rPr>
              <a:t>interim analysis of device functionality and usability of RENASYS TOUCH – a new portable Negative Pressure Wound Therapy (NPWT) system. </a:t>
            </a:r>
            <a:r>
              <a:rPr lang="en-AU" sz="1600" dirty="0">
                <a:solidFill>
                  <a:schemeClr val="tx1">
                    <a:tint val="75000"/>
                  </a:schemeClr>
                </a:solidFill>
                <a:latin typeface="Smith&amp;NephewLF" charset="0"/>
                <a:ea typeface="Smith&amp;NephewLF" charset="0"/>
                <a:cs typeface="Smith&amp;NephewLF" charset="0"/>
              </a:rPr>
              <a:t>Poster presented at WUWHS Conference, Florence; 2016.</a:t>
            </a:r>
            <a:endParaRPr lang="en-GB" sz="1600" dirty="0">
              <a:solidFill>
                <a:schemeClr val="tx1">
                  <a:tint val="75000"/>
                </a:schemeClr>
              </a:solidFill>
              <a:latin typeface="Smith&amp;NephewLF" charset="0"/>
              <a:ea typeface="Smith&amp;NephewLF" charset="0"/>
              <a:cs typeface="Smith&amp;NephewLF" charset="0"/>
            </a:endParaRPr>
          </a:p>
          <a:p>
            <a:pPr marL="342900" indent="-342900">
              <a:buAutoNum type="arabicPeriod"/>
            </a:pPr>
            <a:endParaRPr lang="en-GB" sz="1600" dirty="0" smtClean="0">
              <a:solidFill>
                <a:schemeClr val="tx1">
                  <a:tint val="75000"/>
                </a:schemeClr>
              </a:solidFill>
              <a:latin typeface="Smith&amp;NephewLF" charset="0"/>
              <a:ea typeface="Smith&amp;NephewLF" charset="0"/>
              <a:cs typeface="Smith&amp;NephewLF" charset="0"/>
            </a:endParaRPr>
          </a:p>
          <a:p>
            <a:endParaRPr lang="en-GB" sz="1600" dirty="0">
              <a:solidFill>
                <a:schemeClr val="tx1">
                  <a:tint val="75000"/>
                </a:schemeClr>
              </a:solidFill>
              <a:latin typeface="Smith&amp;NephewLF" charset="0"/>
              <a:ea typeface="Smith&amp;NephewLF" charset="0"/>
              <a:cs typeface="Smith&amp;NephewLF" charset="0"/>
            </a:endParaRPr>
          </a:p>
        </p:txBody>
      </p:sp>
    </p:spTree>
    <p:extLst>
      <p:ext uri="{BB962C8B-B14F-4D97-AF65-F5344CB8AC3E}">
        <p14:creationId xmlns:p14="http://schemas.microsoft.com/office/powerpoint/2010/main" val="31925727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p:cNvSpPr txBox="1">
            <a:spLocks/>
          </p:cNvSpPr>
          <p:nvPr/>
        </p:nvSpPr>
        <p:spPr>
          <a:xfrm>
            <a:off x="6660232" y="6494297"/>
            <a:ext cx="2160240" cy="232347"/>
          </a:xfrm>
          <a:prstGeom prst="rect">
            <a:avLst/>
          </a:prstGeom>
        </p:spPr>
        <p:txBody>
          <a:bodyPr vert="horz" lIns="0" tIns="0" rIns="0" bIns="0" rtlCol="0" anchor="ctr" anchorCtr="0"/>
          <a:lstStyle>
            <a:defPPr>
              <a:defRPr lang="en-US"/>
            </a:defPPr>
            <a:lvl1pPr marL="0" algn="r" defTabSz="914400" rtl="0" eaLnBrk="1" latinLnBrk="0" hangingPunct="1">
              <a:defRPr sz="800" b="1" i="0" kern="1200">
                <a:solidFill>
                  <a:schemeClr val="tx1">
                    <a:tint val="75000"/>
                  </a:schemeClr>
                </a:solidFill>
                <a:latin typeface="Smith&amp;NephewLF" charset="0"/>
                <a:ea typeface="Smith&amp;NephewLF" charset="0"/>
                <a:cs typeface="Smith&amp;NephewLF"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b="0" i="0" u="none" strike="noStrike" kern="1200" baseline="0" dirty="0" smtClean="0">
              <a:solidFill>
                <a:schemeClr val="tx1">
                  <a:tint val="75000"/>
                </a:schemeClr>
              </a:solidFill>
              <a:latin typeface="Smith&amp;NephewLF" charset="0"/>
              <a:ea typeface="Smith&amp;NephewLF" charset="0"/>
              <a:cs typeface="Smith&amp;NephewLF" charset="0"/>
            </a:endParaRPr>
          </a:p>
          <a:p>
            <a:pPr algn="l"/>
            <a:r>
              <a:rPr lang="en-GB" sz="800" b="0" i="0" u="none" strike="noStrike" kern="1200" baseline="0" dirty="0" smtClean="0">
                <a:solidFill>
                  <a:srgbClr val="666666"/>
                </a:solidFill>
                <a:latin typeface="Smith&amp;NephewLF" charset="0"/>
                <a:ea typeface="Smith&amp;NephewLF" charset="0"/>
                <a:cs typeface="Smith&amp;NephewLF" charset="0"/>
              </a:rPr>
              <a:t>™Trademark of </a:t>
            </a:r>
            <a:r>
              <a:rPr lang="en-GB" sz="800" b="0" i="0" u="none" strike="noStrike" kern="1200" baseline="0" dirty="0" smtClean="0">
                <a:solidFill>
                  <a:srgbClr val="666666"/>
                </a:solidFill>
                <a:latin typeface="Smith&amp;NephewLF" charset="0"/>
                <a:ea typeface="Smith&amp;NephewLF" charset="0"/>
                <a:cs typeface="Smith&amp;NephewLF" charset="0"/>
              </a:rPr>
              <a:t>Smith</a:t>
            </a:r>
            <a:r>
              <a:rPr lang="en-GB" sz="800" b="0" i="0" u="none" strike="noStrike" kern="1200" dirty="0" smtClean="0">
                <a:solidFill>
                  <a:srgbClr val="666666"/>
                </a:solidFill>
                <a:latin typeface="Smith&amp;NephewLF" charset="0"/>
                <a:ea typeface="Smith&amp;NephewLF" charset="0"/>
                <a:cs typeface="Smith&amp;NephewLF" charset="0"/>
              </a:rPr>
              <a:t> </a:t>
            </a:r>
            <a:r>
              <a:rPr lang="en-GB" sz="800" b="0" i="0" u="none" strike="noStrike" kern="1200" baseline="0" dirty="0" smtClean="0">
                <a:solidFill>
                  <a:srgbClr val="666666"/>
                </a:solidFill>
                <a:latin typeface="Smith&amp;NephewLF" charset="0"/>
                <a:ea typeface="Smith&amp;NephewLF" charset="0"/>
                <a:cs typeface="Smith&amp;NephewLF" charset="0"/>
              </a:rPr>
              <a:t>&amp; Nephew.</a:t>
            </a:r>
            <a:r>
              <a:rPr lang="en-GB" sz="800" b="0" i="0" u="none" strike="noStrike" kern="1200" dirty="0" smtClean="0">
                <a:solidFill>
                  <a:srgbClr val="666666"/>
                </a:solidFill>
                <a:latin typeface="Smith&amp;NephewLF" charset="0"/>
                <a:ea typeface="Smith&amp;NephewLF" charset="0"/>
                <a:cs typeface="Smith&amp;NephewLF" charset="0"/>
              </a:rPr>
              <a:t> </a:t>
            </a:r>
            <a:r>
              <a:rPr lang="en-GB" b="0" dirty="0" smtClean="0">
                <a:solidFill>
                  <a:schemeClr val="accent1">
                    <a:lumMod val="75000"/>
                  </a:schemeClr>
                </a:solidFill>
              </a:rPr>
              <a:t>SN13722 (03/18)</a:t>
            </a:r>
            <a:endParaRPr lang="en-US" dirty="0">
              <a:solidFill>
                <a:schemeClr val="accent1">
                  <a:lumMod val="75000"/>
                </a:schemeClr>
              </a:solidFill>
            </a:endParaRPr>
          </a:p>
          <a:p>
            <a:pPr algn="l"/>
            <a:endParaRPr lang="en-US" dirty="0">
              <a:solidFill>
                <a:srgbClr val="666666"/>
              </a:solidFill>
            </a:endParaRPr>
          </a:p>
        </p:txBody>
      </p:sp>
      <p:sp>
        <p:nvSpPr>
          <p:cNvPr id="3" name="Rectangle 2"/>
          <p:cNvSpPr/>
          <p:nvPr/>
        </p:nvSpPr>
        <p:spPr>
          <a:xfrm>
            <a:off x="539552" y="5445224"/>
            <a:ext cx="8136904" cy="461665"/>
          </a:xfrm>
          <a:prstGeom prst="rect">
            <a:avLst/>
          </a:prstGeom>
        </p:spPr>
        <p:txBody>
          <a:bodyPr wrap="square">
            <a:spAutoFit/>
          </a:bodyPr>
          <a:lstStyle/>
          <a:p>
            <a:r>
              <a:rPr lang="en-GB" sz="1200" dirty="0">
                <a:solidFill>
                  <a:schemeClr val="accent1"/>
                </a:solidFill>
                <a:latin typeface="Smith&amp;NephewLF" panose="020F0500030000020004" pitchFamily="34" charset="0"/>
              </a:rPr>
              <a:t>For detailed product information, including indications for use, contraindications, effects, precautions, warnings, and important safety information, please consult product’s Instructions for Use (IFU) prior to use.</a:t>
            </a:r>
            <a:endParaRPr lang="en-GB" sz="1200" dirty="0">
              <a:solidFill>
                <a:schemeClr val="accent1"/>
              </a:solidFill>
              <a:latin typeface="Smith&amp;NephewLF" panose="020F0500030000020004" pitchFamily="34" charset="0"/>
              <a:ea typeface="Smith&amp;NephewLF" charset="0"/>
              <a:cs typeface="Smith&amp;NephewLF" charset="0"/>
            </a:endParaRPr>
          </a:p>
        </p:txBody>
      </p:sp>
    </p:spTree>
    <p:extLst>
      <p:ext uri="{BB962C8B-B14F-4D97-AF65-F5344CB8AC3E}">
        <p14:creationId xmlns:p14="http://schemas.microsoft.com/office/powerpoint/2010/main" val="1207032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Canisters</a:t>
            </a:r>
            <a:endParaRPr lang="en-US" dirty="0"/>
          </a:p>
        </p:txBody>
      </p:sp>
      <p:sp>
        <p:nvSpPr>
          <p:cNvPr id="4" name="Text Placeholder 3"/>
          <p:cNvSpPr>
            <a:spLocks noGrp="1"/>
          </p:cNvSpPr>
          <p:nvPr>
            <p:ph type="body" sz="quarter" idx="13"/>
          </p:nvPr>
        </p:nvSpPr>
        <p:spPr>
          <a:xfrm>
            <a:off x="397023" y="620688"/>
            <a:ext cx="7199313" cy="406400"/>
          </a:xfrm>
        </p:spPr>
        <p:txBody>
          <a:bodyPr/>
          <a:lstStyle/>
          <a:p>
            <a:r>
              <a:rPr lang="en-GB" dirty="0" smtClean="0"/>
              <a:t>Selection</a:t>
            </a:r>
            <a:endParaRPr lang="en-US" dirty="0"/>
          </a:p>
        </p:txBody>
      </p:sp>
      <p:sp>
        <p:nvSpPr>
          <p:cNvPr id="13" name="Content Placeholder 2051"/>
          <p:cNvSpPr txBox="1">
            <a:spLocks/>
          </p:cNvSpPr>
          <p:nvPr/>
        </p:nvSpPr>
        <p:spPr>
          <a:xfrm>
            <a:off x="457200" y="1484784"/>
            <a:ext cx="8229600" cy="5068417"/>
          </a:xfrm>
          <a:prstGeom prst="rect">
            <a:avLst/>
          </a:prstGeom>
        </p:spPr>
        <p:txBody>
          <a:bodyPr>
            <a:norm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800"/>
              </a:spcBef>
              <a:buFont typeface="Arial"/>
              <a:buNone/>
            </a:pPr>
            <a:endParaRPr lang="en-US" b="1" i="1" dirty="0" smtClean="0"/>
          </a:p>
        </p:txBody>
      </p:sp>
      <p:graphicFrame>
        <p:nvGraphicFramePr>
          <p:cNvPr id="28" name="Table 27"/>
          <p:cNvGraphicFramePr>
            <a:graphicFrameLocks noGrp="1"/>
          </p:cNvGraphicFramePr>
          <p:nvPr>
            <p:extLst>
              <p:ext uri="{D42A27DB-BD31-4B8C-83A1-F6EECF244321}">
                <p14:modId xmlns:p14="http://schemas.microsoft.com/office/powerpoint/2010/main" val="4053054994"/>
              </p:ext>
            </p:extLst>
          </p:nvPr>
        </p:nvGraphicFramePr>
        <p:xfrm>
          <a:off x="611560" y="1643250"/>
          <a:ext cx="2663053" cy="3623264"/>
        </p:xfrm>
        <a:graphic>
          <a:graphicData uri="http://schemas.openxmlformats.org/drawingml/2006/table">
            <a:tbl>
              <a:tblPr firstRow="1" bandRow="1">
                <a:tableStyleId>{5C22544A-7EE6-4342-B048-85BDC9FD1C3A}</a:tableStyleId>
              </a:tblPr>
              <a:tblGrid>
                <a:gridCol w="1070525"/>
                <a:gridCol w="796264"/>
                <a:gridCol w="796264"/>
              </a:tblGrid>
              <a:tr h="557769">
                <a:tc>
                  <a:txBody>
                    <a:bodyPr/>
                    <a:lstStyle/>
                    <a:p>
                      <a:pPr algn="ctr">
                        <a:lnSpc>
                          <a:spcPts val="1200"/>
                        </a:lnSpc>
                        <a:spcBef>
                          <a:spcPts val="700"/>
                        </a:spcBef>
                      </a:pPr>
                      <a:r>
                        <a:rPr lang="en-GB" sz="1200" b="0" i="0" dirty="0" smtClean="0">
                          <a:solidFill>
                            <a:schemeClr val="accent2"/>
                          </a:solidFill>
                          <a:latin typeface="Smith&amp;NephewLF" charset="0"/>
                          <a:ea typeface="Smith&amp;NephewLF" charset="0"/>
                          <a:cs typeface="Smith&amp;NephewLF" charset="0"/>
                        </a:rPr>
                        <a:t>Size</a:t>
                      </a:r>
                      <a:r>
                        <a:rPr lang="en-GB" sz="1200" b="0" i="0" baseline="0" dirty="0" smtClean="0">
                          <a:solidFill>
                            <a:schemeClr val="accent2"/>
                          </a:solidFill>
                          <a:latin typeface="Smith&amp;NephewLF" charset="0"/>
                          <a:ea typeface="Smith&amp;NephewLF" charset="0"/>
                          <a:cs typeface="Smith&amp;NephewLF" charset="0"/>
                        </a:rPr>
                        <a:t> of c</a:t>
                      </a:r>
                      <a:r>
                        <a:rPr lang="en-GB" sz="1200" b="0" i="0" dirty="0" smtClean="0">
                          <a:solidFill>
                            <a:schemeClr val="accent2"/>
                          </a:solidFill>
                          <a:latin typeface="Smith&amp;NephewLF" charset="0"/>
                          <a:ea typeface="Smith&amp;NephewLF" charset="0"/>
                          <a:cs typeface="Smith&amp;NephewLF" charset="0"/>
                        </a:rPr>
                        <a:t>anister</a:t>
                      </a:r>
                      <a:endParaRPr lang="en-US" sz="1200" b="0"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indent="0" algn="ctr" defTabSz="914400" rtl="0" eaLnBrk="1" fontAlgn="auto" latinLnBrk="0" hangingPunct="1">
                        <a:lnSpc>
                          <a:spcPts val="1200"/>
                        </a:lnSpc>
                        <a:spcBef>
                          <a:spcPts val="700"/>
                        </a:spcBef>
                        <a:spcAft>
                          <a:spcPts val="0"/>
                        </a:spcAft>
                        <a:buClrTx/>
                        <a:buSzTx/>
                        <a:buFontTx/>
                        <a:buNone/>
                        <a:tabLst/>
                        <a:defRPr/>
                      </a:pPr>
                      <a:r>
                        <a:rPr lang="en-GB" sz="1200" b="0" i="0" dirty="0" smtClean="0">
                          <a:solidFill>
                            <a:schemeClr val="accent1"/>
                          </a:solidFill>
                          <a:latin typeface="Smith&amp;NephewLF" charset="0"/>
                          <a:ea typeface="Smith&amp;NephewLF" charset="0"/>
                          <a:cs typeface="Smith&amp;NephewLF" charset="0"/>
                        </a:rPr>
                        <a:t>300ml</a:t>
                      </a:r>
                      <a:endParaRPr lang="en-US" sz="1200" b="0" i="0" dirty="0" smtClean="0">
                        <a:solidFill>
                          <a:schemeClr val="accent1"/>
                        </a:solidFill>
                        <a:latin typeface="Smith&amp;NephewLF" charset="0"/>
                        <a:ea typeface="Smith&amp;NephewLF" charset="0"/>
                        <a:cs typeface="Smith&amp;NephewLF" charset="0"/>
                      </a:endParaRPr>
                    </a:p>
                  </a:txBody>
                  <a:tcPr marL="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indent="0" algn="ctr" defTabSz="914400" rtl="0" eaLnBrk="1" fontAlgn="auto" latinLnBrk="0" hangingPunct="1">
                        <a:lnSpc>
                          <a:spcPts val="1200"/>
                        </a:lnSpc>
                        <a:spcBef>
                          <a:spcPts val="700"/>
                        </a:spcBef>
                        <a:spcAft>
                          <a:spcPts val="0"/>
                        </a:spcAft>
                        <a:buClrTx/>
                        <a:buSzTx/>
                        <a:buFontTx/>
                        <a:buNone/>
                        <a:tabLst/>
                        <a:defRPr/>
                      </a:pPr>
                      <a:r>
                        <a:rPr lang="en-GB" sz="1200" b="0" i="0" dirty="0" smtClean="0">
                          <a:solidFill>
                            <a:schemeClr val="accent1"/>
                          </a:solidFill>
                          <a:latin typeface="Smith&amp;NephewLF" charset="0"/>
                          <a:ea typeface="Smith&amp;NephewLF" charset="0"/>
                          <a:cs typeface="Smith&amp;NephewLF" charset="0"/>
                        </a:rPr>
                        <a:t>800ml</a:t>
                      </a:r>
                      <a:endParaRPr lang="en-US" sz="1200" b="0" i="0" dirty="0" smtClean="0">
                        <a:solidFill>
                          <a:schemeClr val="accent1"/>
                        </a:solidFill>
                        <a:latin typeface="Smith&amp;NephewLF" charset="0"/>
                        <a:ea typeface="Smith&amp;NephewLF" charset="0"/>
                        <a:cs typeface="Smith&amp;NephewLF" charset="0"/>
                      </a:endParaRPr>
                    </a:p>
                  </a:txBody>
                  <a:tcPr marL="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557769">
                <a:tc>
                  <a:txBody>
                    <a:bodyPr/>
                    <a:lstStyle/>
                    <a:p>
                      <a:pPr algn="ctr">
                        <a:lnSpc>
                          <a:spcPts val="1200"/>
                        </a:lnSpc>
                        <a:spcBef>
                          <a:spcPts val="700"/>
                        </a:spcBef>
                      </a:pPr>
                      <a:r>
                        <a:rPr lang="en-GB" sz="1200" b="0" i="0" dirty="0" smtClean="0">
                          <a:solidFill>
                            <a:schemeClr val="accent2"/>
                          </a:solidFill>
                          <a:latin typeface="Smith&amp;NephewLF" charset="0"/>
                          <a:ea typeface="Smith&amp;NephewLF" charset="0"/>
                          <a:cs typeface="Smith&amp;NephewLF" charset="0"/>
                        </a:rPr>
                        <a:t>No.</a:t>
                      </a:r>
                      <a:r>
                        <a:rPr lang="en-GB" sz="1200" b="0" i="0" baseline="0" dirty="0" smtClean="0">
                          <a:solidFill>
                            <a:schemeClr val="accent2"/>
                          </a:solidFill>
                          <a:latin typeface="Smith&amp;NephewLF" charset="0"/>
                          <a:ea typeface="Smith&amp;NephewLF" charset="0"/>
                          <a:cs typeface="Smith&amp;NephewLF" charset="0"/>
                        </a:rPr>
                        <a:t> canisters per case</a:t>
                      </a:r>
                      <a:endParaRPr lang="en-US" sz="1200" b="0"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rgbClr val="7C7C7C"/>
                      </a:solidFill>
                      <a:prstDash val="solid"/>
                      <a:round/>
                      <a:headEnd type="none" w="med" len="med"/>
                      <a:tailEnd type="none" w="med" len="med"/>
                    </a:lnB>
                    <a:noFill/>
                  </a:tcPr>
                </a:tc>
                <a:tc>
                  <a:txBody>
                    <a:bodyPr/>
                    <a:lstStyle/>
                    <a:p>
                      <a:pPr algn="ctr">
                        <a:lnSpc>
                          <a:spcPts val="1200"/>
                        </a:lnSpc>
                        <a:spcBef>
                          <a:spcPts val="700"/>
                        </a:spcBef>
                      </a:pPr>
                      <a:r>
                        <a:rPr lang="en-GB" sz="1200" b="0" i="0" dirty="0" smtClean="0">
                          <a:solidFill>
                            <a:schemeClr val="accent1"/>
                          </a:solidFill>
                          <a:latin typeface="Smith&amp;NephewLF" charset="0"/>
                          <a:ea typeface="Smith&amp;NephewLF" charset="0"/>
                          <a:cs typeface="Smith&amp;NephewLF" charset="0"/>
                        </a:rPr>
                        <a:t>5</a:t>
                      </a:r>
                      <a:endParaRPr lang="en-US" sz="1200" b="0" i="0" dirty="0" smtClean="0">
                        <a:solidFill>
                          <a:schemeClr val="accent1"/>
                        </a:solidFill>
                        <a:latin typeface="Smith&amp;NephewLF" charset="0"/>
                        <a:ea typeface="Smith&amp;NephewLF" charset="0"/>
                        <a:cs typeface="Smith&amp;NephewLF" charset="0"/>
                      </a:endParaRPr>
                    </a:p>
                  </a:txBody>
                  <a:tcPr marL="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rgbClr val="7C7C7C"/>
                      </a:solidFill>
                      <a:prstDash val="solid"/>
                      <a:round/>
                      <a:headEnd type="none" w="med" len="med"/>
                      <a:tailEnd type="none" w="med" len="med"/>
                    </a:lnB>
                    <a:noFill/>
                  </a:tcPr>
                </a:tc>
                <a:tc>
                  <a:txBody>
                    <a:bodyPr/>
                    <a:lstStyle/>
                    <a:p>
                      <a:pPr algn="ctr">
                        <a:lnSpc>
                          <a:spcPts val="1200"/>
                        </a:lnSpc>
                        <a:spcBef>
                          <a:spcPts val="700"/>
                        </a:spcBef>
                      </a:pPr>
                      <a:r>
                        <a:rPr lang="en-US" sz="1200" b="0" i="0" dirty="0" smtClean="0">
                          <a:solidFill>
                            <a:schemeClr val="accent1"/>
                          </a:solidFill>
                          <a:latin typeface="Smith&amp;NephewLF" charset="0"/>
                          <a:ea typeface="Smith&amp;NephewLF" charset="0"/>
                          <a:cs typeface="Smith&amp;NephewLF" charset="0"/>
                        </a:rPr>
                        <a:t>5 </a:t>
                      </a:r>
                    </a:p>
                  </a:txBody>
                  <a:tcPr marL="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rgbClr val="7C7C7C"/>
                      </a:solidFill>
                      <a:prstDash val="solid"/>
                      <a:round/>
                      <a:headEnd type="none" w="med" len="med"/>
                      <a:tailEnd type="none" w="med" len="med"/>
                    </a:lnB>
                    <a:noFill/>
                  </a:tcPr>
                </a:tc>
              </a:tr>
              <a:tr h="557769">
                <a:tc>
                  <a:txBody>
                    <a:bodyPr/>
                    <a:lstStyle/>
                    <a:p>
                      <a:pPr algn="ctr">
                        <a:lnSpc>
                          <a:spcPts val="1200"/>
                        </a:lnSpc>
                        <a:spcBef>
                          <a:spcPts val="700"/>
                        </a:spcBef>
                      </a:pPr>
                      <a:r>
                        <a:rPr lang="en-GB" sz="1200" b="0" i="0" dirty="0" smtClean="0">
                          <a:solidFill>
                            <a:schemeClr val="bg2"/>
                          </a:solidFill>
                          <a:latin typeface="Smith&amp;NephewLF" charset="0"/>
                          <a:ea typeface="Smith&amp;NephewLF" charset="0"/>
                          <a:cs typeface="Smith&amp;NephewLF" charset="0"/>
                        </a:rPr>
                        <a:t>Overflow</a:t>
                      </a:r>
                      <a:r>
                        <a:rPr lang="en-GB" sz="1200" b="0" i="0" baseline="0" dirty="0" smtClean="0">
                          <a:solidFill>
                            <a:schemeClr val="bg2"/>
                          </a:solidFill>
                          <a:latin typeface="Smith&amp;NephewLF" charset="0"/>
                          <a:ea typeface="Smith&amp;NephewLF" charset="0"/>
                          <a:cs typeface="Smith&amp;NephewLF" charset="0"/>
                        </a:rPr>
                        <a:t> guard with silicone tubing</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rgbClr val="7C7C7C"/>
                      </a:solidFill>
                      <a:prstDash val="solid"/>
                      <a:round/>
                      <a:headEnd type="none" w="med" len="med"/>
                      <a:tailEnd type="none" w="med" len="med"/>
                    </a:lnT>
                    <a:lnB w="12700" cap="flat" cmpd="sng" algn="ctr">
                      <a:solidFill>
                        <a:srgbClr val="7C7C7C"/>
                      </a:solidFill>
                      <a:prstDash val="solid"/>
                      <a:round/>
                      <a:headEnd type="none" w="med" len="med"/>
                      <a:tailEnd type="none" w="med" len="med"/>
                    </a:lnB>
                    <a:noFill/>
                  </a:tcPr>
                </a:tc>
                <a:tc>
                  <a:txBody>
                    <a:bodyPr/>
                    <a:lstStyle/>
                    <a:p>
                      <a:pPr marL="171450" indent="-171450" algn="ctr">
                        <a:lnSpc>
                          <a:spcPts val="1200"/>
                        </a:lnSpc>
                        <a:spcBef>
                          <a:spcPts val="700"/>
                        </a:spcBef>
                        <a:buFont typeface="Wingdings" panose="05000000000000000000" pitchFamily="2" charset="2"/>
                        <a:buChar char="ü"/>
                      </a:pPr>
                      <a:r>
                        <a:rPr lang="en-GB" sz="1200" b="0" i="0" baseline="30000" dirty="0" smtClean="0">
                          <a:solidFill>
                            <a:schemeClr val="accent1"/>
                          </a:solidFill>
                          <a:latin typeface="Smith&amp;NephewLF" charset="0"/>
                          <a:ea typeface="Smith&amp;NephewLF" charset="0"/>
                          <a:cs typeface="Smith&amp;NephewLF" charset="0"/>
                        </a:rPr>
                        <a:t> </a:t>
                      </a:r>
                      <a:endParaRPr lang="en-US" sz="1200" b="0" i="0" baseline="30000" dirty="0" smtClean="0">
                        <a:solidFill>
                          <a:schemeClr val="accent1"/>
                        </a:solidFill>
                        <a:latin typeface="Smith&amp;NephewLF" charset="0"/>
                        <a:ea typeface="Smith&amp;NephewLF" charset="0"/>
                        <a:cs typeface="Smith&amp;NephewLF" charset="0"/>
                      </a:endParaRPr>
                    </a:p>
                  </a:txBody>
                  <a:tcPr marL="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rgbClr val="7C7C7C"/>
                      </a:solidFill>
                      <a:prstDash val="solid"/>
                      <a:round/>
                      <a:headEnd type="none" w="med" len="med"/>
                      <a:tailEnd type="none" w="med" len="med"/>
                    </a:lnT>
                    <a:lnB w="12700" cap="flat" cmpd="sng" algn="ctr">
                      <a:solidFill>
                        <a:srgbClr val="7C7C7C"/>
                      </a:solidFill>
                      <a:prstDash val="solid"/>
                      <a:round/>
                      <a:headEnd type="none" w="med" len="med"/>
                      <a:tailEnd type="none" w="med" len="med"/>
                    </a:lnB>
                    <a:noFill/>
                  </a:tcPr>
                </a:tc>
                <a:tc>
                  <a:txBody>
                    <a:bodyPr/>
                    <a:lstStyle/>
                    <a:p>
                      <a:pPr marL="171450" indent="-171450" algn="ctr">
                        <a:lnSpc>
                          <a:spcPts val="1200"/>
                        </a:lnSpc>
                        <a:spcBef>
                          <a:spcPts val="700"/>
                        </a:spcBef>
                        <a:buFont typeface="Wingdings" panose="05000000000000000000" pitchFamily="2" charset="2"/>
                        <a:buChar char="ü"/>
                      </a:pPr>
                      <a:r>
                        <a:rPr lang="en-GB" sz="1200" b="0" i="0" baseline="30000" dirty="0" smtClean="0">
                          <a:solidFill>
                            <a:schemeClr val="accent1"/>
                          </a:solidFill>
                          <a:latin typeface="Smith&amp;NephewLF" charset="0"/>
                          <a:ea typeface="Smith&amp;NephewLF" charset="0"/>
                          <a:cs typeface="Smith&amp;NephewLF" charset="0"/>
                        </a:rPr>
                        <a:t> </a:t>
                      </a:r>
                      <a:endParaRPr lang="en-US" sz="1200" b="0" i="0" baseline="30000" dirty="0" smtClean="0">
                        <a:solidFill>
                          <a:schemeClr val="accent1"/>
                        </a:solidFill>
                        <a:latin typeface="Smith&amp;NephewLF" charset="0"/>
                        <a:ea typeface="Smith&amp;NephewLF" charset="0"/>
                        <a:cs typeface="Smith&amp;NephewLF" charset="0"/>
                      </a:endParaRPr>
                    </a:p>
                  </a:txBody>
                  <a:tcPr marL="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rgbClr val="7C7C7C"/>
                      </a:solidFill>
                      <a:prstDash val="solid"/>
                      <a:round/>
                      <a:headEnd type="none" w="med" len="med"/>
                      <a:tailEnd type="none" w="med" len="med"/>
                    </a:lnT>
                    <a:lnB w="12700" cap="flat" cmpd="sng" algn="ctr">
                      <a:solidFill>
                        <a:srgbClr val="7C7C7C"/>
                      </a:solidFill>
                      <a:prstDash val="solid"/>
                      <a:round/>
                      <a:headEnd type="none" w="med" len="med"/>
                      <a:tailEnd type="none" w="med" len="med"/>
                    </a:lnB>
                    <a:noFill/>
                  </a:tcPr>
                </a:tc>
              </a:tr>
              <a:tr h="557769">
                <a:tc>
                  <a:txBody>
                    <a:bodyPr/>
                    <a:lstStyle/>
                    <a:p>
                      <a:pPr algn="ctr">
                        <a:lnSpc>
                          <a:spcPts val="1200"/>
                        </a:lnSpc>
                        <a:spcBef>
                          <a:spcPts val="700"/>
                        </a:spcBef>
                      </a:pPr>
                      <a:r>
                        <a:rPr lang="en-US" sz="1200" b="0" i="0" dirty="0" smtClean="0">
                          <a:solidFill>
                            <a:schemeClr val="bg2"/>
                          </a:solidFill>
                          <a:latin typeface="Smith&amp;NephewLF" charset="0"/>
                          <a:ea typeface="Smith&amp;NephewLF" charset="0"/>
                          <a:cs typeface="Smith&amp;NephewLF" charset="0"/>
                        </a:rPr>
                        <a:t>Solidifier</a:t>
                      </a:r>
                      <a:r>
                        <a:rPr lang="en-US" sz="1200" b="0" i="0" baseline="0" dirty="0" smtClean="0">
                          <a:solidFill>
                            <a:schemeClr val="bg2"/>
                          </a:solidFill>
                          <a:latin typeface="Smith&amp;NephewLF" charset="0"/>
                          <a:ea typeface="Smith&amp;NephewLF" charset="0"/>
                          <a:cs typeface="Smith&amp;NephewLF" charset="0"/>
                        </a:rPr>
                        <a:t> </a:t>
                      </a:r>
                      <a:endParaRPr lang="en-US" sz="1200" b="0" i="0" dirty="0">
                        <a:solidFill>
                          <a:schemeClr val="bg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rgbClr val="7C7C7C"/>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indent="-171450" algn="ctr">
                        <a:lnSpc>
                          <a:spcPts val="1200"/>
                        </a:lnSpc>
                        <a:spcBef>
                          <a:spcPts val="700"/>
                        </a:spcBef>
                        <a:buFont typeface="Wingdings" panose="05000000000000000000" pitchFamily="2" charset="2"/>
                        <a:buChar char="ü"/>
                      </a:pPr>
                      <a:r>
                        <a:rPr lang="en-GB" sz="1200" b="0" i="0" baseline="30000" dirty="0" smtClean="0">
                          <a:solidFill>
                            <a:schemeClr val="accent1"/>
                          </a:solidFill>
                          <a:latin typeface="Smith&amp;NephewLF" charset="0"/>
                          <a:ea typeface="Smith&amp;NephewLF" charset="0"/>
                          <a:cs typeface="Smith&amp;NephewLF" charset="0"/>
                        </a:rPr>
                        <a:t> </a:t>
                      </a:r>
                      <a:endParaRPr lang="en-US" sz="1200" b="0" i="0" baseline="30000" dirty="0" smtClean="0">
                        <a:solidFill>
                          <a:schemeClr val="accent1"/>
                        </a:solidFill>
                        <a:latin typeface="Smith&amp;NephewLF" charset="0"/>
                        <a:ea typeface="Smith&amp;NephewLF" charset="0"/>
                        <a:cs typeface="Smith&amp;NephewLF" charset="0"/>
                      </a:endParaRPr>
                    </a:p>
                  </a:txBody>
                  <a:tcPr marL="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rgbClr val="7C7C7C"/>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indent="-171450" algn="ctr">
                        <a:lnSpc>
                          <a:spcPts val="1200"/>
                        </a:lnSpc>
                        <a:spcBef>
                          <a:spcPts val="700"/>
                        </a:spcBef>
                        <a:buFont typeface="Wingdings" panose="05000000000000000000" pitchFamily="2" charset="2"/>
                        <a:buChar char="ü"/>
                      </a:pPr>
                      <a:r>
                        <a:rPr lang="en-GB" sz="1200" b="0" i="0" baseline="30000" dirty="0" smtClean="0">
                          <a:solidFill>
                            <a:schemeClr val="accent1"/>
                          </a:solidFill>
                          <a:latin typeface="Smith&amp;NephewLF" charset="0"/>
                          <a:ea typeface="Smith&amp;NephewLF" charset="0"/>
                          <a:cs typeface="Smith&amp;NephewLF" charset="0"/>
                        </a:rPr>
                        <a:t> </a:t>
                      </a:r>
                      <a:endParaRPr lang="en-US" sz="1200" b="0" i="0" baseline="30000" dirty="0" smtClean="0">
                        <a:solidFill>
                          <a:schemeClr val="accent1"/>
                        </a:solidFill>
                        <a:latin typeface="Smith&amp;NephewLF" charset="0"/>
                        <a:ea typeface="Smith&amp;NephewLF" charset="0"/>
                        <a:cs typeface="Smith&amp;NephewLF" charset="0"/>
                      </a:endParaRPr>
                    </a:p>
                  </a:txBody>
                  <a:tcPr marL="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rgbClr val="7C7C7C"/>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613917">
                <a:tc>
                  <a:txBody>
                    <a:bodyPr/>
                    <a:lstStyle/>
                    <a:p>
                      <a:pPr algn="ctr">
                        <a:lnSpc>
                          <a:spcPts val="1200"/>
                        </a:lnSpc>
                        <a:spcBef>
                          <a:spcPts val="700"/>
                        </a:spcBef>
                      </a:pPr>
                      <a:r>
                        <a:rPr lang="en-US" sz="1200" b="0" i="0" dirty="0" smtClean="0">
                          <a:solidFill>
                            <a:schemeClr val="accent2"/>
                          </a:solidFill>
                          <a:latin typeface="Smith&amp;NephewLF" charset="0"/>
                          <a:ea typeface="Smith&amp;NephewLF" charset="0"/>
                          <a:cs typeface="Smith&amp;NephewLF" charset="0"/>
                        </a:rPr>
                        <a:t>Canister tubing</a:t>
                      </a:r>
                      <a:endParaRPr lang="en-US" sz="1200" b="0"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rgbClr val="7C7C7C"/>
                      </a:solidFill>
                      <a:prstDash val="solid"/>
                      <a:round/>
                      <a:headEnd type="none" w="med" len="med"/>
                      <a:tailEnd type="none" w="med" len="med"/>
                    </a:lnB>
                    <a:noFill/>
                  </a:tcPr>
                </a:tc>
                <a:tc>
                  <a:txBody>
                    <a:bodyPr/>
                    <a:lstStyle/>
                    <a:p>
                      <a:pPr marL="171450" indent="-171450" algn="ctr">
                        <a:lnSpc>
                          <a:spcPts val="1200"/>
                        </a:lnSpc>
                        <a:spcBef>
                          <a:spcPts val="700"/>
                        </a:spcBef>
                        <a:buFont typeface="Wingdings" panose="05000000000000000000" pitchFamily="2" charset="2"/>
                        <a:buChar char="ü"/>
                      </a:pPr>
                      <a:r>
                        <a:rPr lang="en-GB" sz="1200" b="0" i="0" dirty="0" smtClean="0">
                          <a:solidFill>
                            <a:schemeClr val="accent1"/>
                          </a:solidFill>
                          <a:latin typeface="Smith&amp;NephewLF" charset="0"/>
                          <a:ea typeface="Smith&amp;NephewLF" charset="0"/>
                          <a:cs typeface="Smith&amp;NephewLF" charset="0"/>
                        </a:rPr>
                        <a:t> </a:t>
                      </a:r>
                      <a:endParaRPr lang="en-US" sz="1200" b="0" i="0" dirty="0" smtClean="0">
                        <a:solidFill>
                          <a:schemeClr val="accent1"/>
                        </a:solidFill>
                        <a:latin typeface="Smith&amp;NephewLF" charset="0"/>
                        <a:ea typeface="Smith&amp;NephewLF" charset="0"/>
                        <a:cs typeface="Smith&amp;NephewLF" charset="0"/>
                      </a:endParaRPr>
                    </a:p>
                  </a:txBody>
                  <a:tcPr marL="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rgbClr val="7C7C7C"/>
                      </a:solidFill>
                      <a:prstDash val="solid"/>
                      <a:round/>
                      <a:headEnd type="none" w="med" len="med"/>
                      <a:tailEnd type="none" w="med" len="med"/>
                    </a:lnB>
                    <a:noFill/>
                  </a:tcPr>
                </a:tc>
                <a:tc>
                  <a:txBody>
                    <a:bodyPr/>
                    <a:lstStyle/>
                    <a:p>
                      <a:pPr marL="171450" indent="-171450" algn="ctr">
                        <a:lnSpc>
                          <a:spcPts val="1200"/>
                        </a:lnSpc>
                        <a:spcBef>
                          <a:spcPts val="700"/>
                        </a:spcBef>
                        <a:buFont typeface="Wingdings" panose="05000000000000000000" pitchFamily="2" charset="2"/>
                        <a:buChar char="ü"/>
                      </a:pPr>
                      <a:r>
                        <a:rPr lang="en-GB" sz="1200" b="0" i="0" dirty="0" smtClean="0">
                          <a:solidFill>
                            <a:schemeClr val="accent1"/>
                          </a:solidFill>
                          <a:latin typeface="Smith&amp;NephewLF" charset="0"/>
                          <a:ea typeface="Smith&amp;NephewLF" charset="0"/>
                          <a:cs typeface="Smith&amp;NephewLF" charset="0"/>
                        </a:rPr>
                        <a:t> </a:t>
                      </a:r>
                      <a:endParaRPr lang="en-US" sz="1200" b="0" i="0" dirty="0" smtClean="0">
                        <a:solidFill>
                          <a:schemeClr val="accent1"/>
                        </a:solidFill>
                        <a:latin typeface="Smith&amp;NephewLF" charset="0"/>
                        <a:ea typeface="Smith&amp;NephewLF" charset="0"/>
                        <a:cs typeface="Smith&amp;NephewLF" charset="0"/>
                      </a:endParaRPr>
                    </a:p>
                  </a:txBody>
                  <a:tcPr marL="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rgbClr val="7C7C7C"/>
                      </a:solidFill>
                      <a:prstDash val="solid"/>
                      <a:round/>
                      <a:headEnd type="none" w="med" len="med"/>
                      <a:tailEnd type="none" w="med" len="med"/>
                    </a:lnB>
                    <a:noFill/>
                  </a:tcPr>
                </a:tc>
              </a:tr>
              <a:tr h="613917">
                <a:tc>
                  <a:txBody>
                    <a:bodyPr/>
                    <a:lstStyle/>
                    <a:p>
                      <a:pPr algn="ctr">
                        <a:lnSpc>
                          <a:spcPts val="1200"/>
                        </a:lnSpc>
                        <a:spcBef>
                          <a:spcPts val="700"/>
                        </a:spcBef>
                      </a:pPr>
                      <a:r>
                        <a:rPr lang="en-US" sz="1200" b="0" i="0" dirty="0" smtClean="0">
                          <a:solidFill>
                            <a:schemeClr val="accent2"/>
                          </a:solidFill>
                          <a:latin typeface="Smith&amp;NephewLF" charset="0"/>
                          <a:ea typeface="Smith&amp;NephewLF" charset="0"/>
                          <a:cs typeface="Smith&amp;NephewLF" charset="0"/>
                        </a:rPr>
                        <a:t>Product</a:t>
                      </a:r>
                      <a:r>
                        <a:rPr lang="en-US" sz="1200" b="0" i="0" baseline="0" dirty="0" smtClean="0">
                          <a:solidFill>
                            <a:schemeClr val="accent2"/>
                          </a:solidFill>
                          <a:latin typeface="Smith&amp;NephewLF" charset="0"/>
                          <a:ea typeface="Smith&amp;NephewLF" charset="0"/>
                          <a:cs typeface="Smith&amp;NephewLF" charset="0"/>
                        </a:rPr>
                        <a:t> code</a:t>
                      </a:r>
                      <a:endParaRPr lang="en-US" sz="1200" b="0" i="0" dirty="0">
                        <a:solidFill>
                          <a:schemeClr val="accent2"/>
                        </a:solidFill>
                        <a:latin typeface="Smith&amp;NephewLF" charset="0"/>
                        <a:ea typeface="Smith&amp;NephewLF" charset="0"/>
                        <a:cs typeface="Smith&amp;NephewLF"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rgbClr val="7C7C7C"/>
                      </a:solidFill>
                      <a:prstDash val="solid"/>
                      <a:round/>
                      <a:headEnd type="none" w="med" len="med"/>
                      <a:tailEnd type="none" w="med" len="med"/>
                    </a:lnT>
                    <a:lnB w="12700" cap="flat" cmpd="sng" algn="ctr">
                      <a:solidFill>
                        <a:srgbClr val="7C7C7C"/>
                      </a:solidFill>
                      <a:prstDash val="solid"/>
                      <a:round/>
                      <a:headEnd type="none" w="med" len="med"/>
                      <a:tailEnd type="none" w="med" len="med"/>
                    </a:lnB>
                    <a:noFill/>
                  </a:tcPr>
                </a:tc>
                <a:tc>
                  <a:txBody>
                    <a:bodyPr/>
                    <a:lstStyle/>
                    <a:p>
                      <a:pPr marL="0" marR="0" indent="0" algn="ctr" defTabSz="914400" rtl="0" eaLnBrk="1" fontAlgn="auto" latinLnBrk="0" hangingPunct="1">
                        <a:lnSpc>
                          <a:spcPts val="1200"/>
                        </a:lnSpc>
                        <a:spcBef>
                          <a:spcPts val="700"/>
                        </a:spcBef>
                        <a:spcAft>
                          <a:spcPts val="0"/>
                        </a:spcAft>
                        <a:buClrTx/>
                        <a:buSzTx/>
                        <a:buFontTx/>
                        <a:buNone/>
                        <a:tabLst/>
                        <a:defRPr/>
                      </a:pPr>
                      <a:endParaRPr lang="en-GB" sz="1200" b="0" i="0" dirty="0" smtClean="0">
                        <a:solidFill>
                          <a:schemeClr val="accent1"/>
                        </a:solidFill>
                        <a:latin typeface="Smith&amp;NephewLF" charset="0"/>
                        <a:ea typeface="Smith&amp;NephewLF" charset="0"/>
                        <a:cs typeface="Smith&amp;NephewLF" charset="0"/>
                      </a:endParaRPr>
                    </a:p>
                    <a:p>
                      <a:pPr marL="0" marR="0" indent="0" algn="ctr" defTabSz="914400" rtl="0" eaLnBrk="1" fontAlgn="auto" latinLnBrk="0" hangingPunct="1">
                        <a:lnSpc>
                          <a:spcPts val="1200"/>
                        </a:lnSpc>
                        <a:spcBef>
                          <a:spcPts val="700"/>
                        </a:spcBef>
                        <a:spcAft>
                          <a:spcPts val="0"/>
                        </a:spcAft>
                        <a:buClrTx/>
                        <a:buSzTx/>
                        <a:buFontTx/>
                        <a:buNone/>
                        <a:tabLst/>
                        <a:defRPr/>
                      </a:pPr>
                      <a:r>
                        <a:rPr lang="en-GB" sz="1200" b="0" i="0" dirty="0" smtClean="0">
                          <a:solidFill>
                            <a:schemeClr val="accent1"/>
                          </a:solidFill>
                          <a:latin typeface="Smith&amp;NephewLF" charset="0"/>
                          <a:ea typeface="Smith&amp;NephewLF" charset="0"/>
                          <a:cs typeface="Smith&amp;NephewLF" charset="0"/>
                        </a:rPr>
                        <a:t>668012</a:t>
                      </a:r>
                      <a:r>
                        <a:rPr lang="en-AU" sz="1200" b="0" i="0" dirty="0" smtClean="0">
                          <a:solidFill>
                            <a:schemeClr val="accent1"/>
                          </a:solidFill>
                          <a:latin typeface="Smith&amp;NephewLF" charset="0"/>
                          <a:ea typeface="Smith&amp;NephewLF" charset="0"/>
                          <a:cs typeface="Smith&amp;NephewLF" charset="0"/>
                        </a:rPr>
                        <a:t>73</a:t>
                      </a:r>
                      <a:endParaRPr lang="en-US" sz="1200" b="0" i="0" dirty="0" smtClean="0">
                        <a:solidFill>
                          <a:schemeClr val="accent1"/>
                        </a:solidFill>
                        <a:latin typeface="Smith&amp;NephewLF" charset="0"/>
                        <a:ea typeface="Smith&amp;NephewLF" charset="0"/>
                        <a:cs typeface="Smith&amp;NephewLF" charset="0"/>
                      </a:endParaRPr>
                    </a:p>
                    <a:p>
                      <a:pPr algn="ctr">
                        <a:lnSpc>
                          <a:spcPts val="1200"/>
                        </a:lnSpc>
                        <a:spcBef>
                          <a:spcPts val="700"/>
                        </a:spcBef>
                      </a:pPr>
                      <a:endParaRPr lang="en-US" sz="1200" b="0" i="0" dirty="0" smtClean="0">
                        <a:solidFill>
                          <a:schemeClr val="accent1"/>
                        </a:solidFill>
                        <a:latin typeface="Smith&amp;NephewLF" charset="0"/>
                        <a:ea typeface="Smith&amp;NephewLF" charset="0"/>
                        <a:cs typeface="Smith&amp;NephewLF" charset="0"/>
                      </a:endParaRPr>
                    </a:p>
                  </a:txBody>
                  <a:tcPr marL="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rgbClr val="7C7C7C"/>
                      </a:solidFill>
                      <a:prstDash val="solid"/>
                      <a:round/>
                      <a:headEnd type="none" w="med" len="med"/>
                      <a:tailEnd type="none" w="med" len="med"/>
                    </a:lnT>
                    <a:lnB w="12700" cap="flat" cmpd="sng" algn="ctr">
                      <a:solidFill>
                        <a:srgbClr val="7C7C7C"/>
                      </a:solidFill>
                      <a:prstDash val="solid"/>
                      <a:round/>
                      <a:headEnd type="none" w="med" len="med"/>
                      <a:tailEnd type="none" w="med" len="med"/>
                    </a:lnB>
                    <a:noFill/>
                  </a:tcPr>
                </a:tc>
                <a:tc>
                  <a:txBody>
                    <a:bodyPr/>
                    <a:lstStyle/>
                    <a:p>
                      <a:pPr algn="ctr">
                        <a:lnSpc>
                          <a:spcPts val="1200"/>
                        </a:lnSpc>
                        <a:spcBef>
                          <a:spcPts val="700"/>
                        </a:spcBef>
                      </a:pPr>
                      <a:r>
                        <a:rPr lang="en-GB" sz="1200" b="0" i="0" dirty="0" smtClean="0">
                          <a:solidFill>
                            <a:schemeClr val="accent1"/>
                          </a:solidFill>
                          <a:latin typeface="Smith&amp;NephewLF" charset="0"/>
                          <a:ea typeface="Smith&amp;NephewLF" charset="0"/>
                          <a:cs typeface="Smith&amp;NephewLF" charset="0"/>
                        </a:rPr>
                        <a:t>66801274</a:t>
                      </a:r>
                      <a:endParaRPr lang="en-US" sz="1200" b="0" i="0" dirty="0" smtClean="0">
                        <a:solidFill>
                          <a:schemeClr val="accent1"/>
                        </a:solidFill>
                        <a:latin typeface="Smith&amp;NephewLF" charset="0"/>
                        <a:ea typeface="Smith&amp;NephewLF" charset="0"/>
                        <a:cs typeface="Smith&amp;NephewLF" charset="0"/>
                      </a:endParaRPr>
                    </a:p>
                  </a:txBody>
                  <a:tcPr marL="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rgbClr val="7C7C7C"/>
                      </a:solidFill>
                      <a:prstDash val="solid"/>
                      <a:round/>
                      <a:headEnd type="none" w="med" len="med"/>
                      <a:tailEnd type="none" w="med" len="med"/>
                    </a:lnT>
                    <a:lnB w="12700" cap="flat" cmpd="sng" algn="ctr">
                      <a:solidFill>
                        <a:srgbClr val="7C7C7C"/>
                      </a:solidFill>
                      <a:prstDash val="solid"/>
                      <a:round/>
                      <a:headEnd type="none" w="med" len="med"/>
                      <a:tailEnd type="none" w="med" len="med"/>
                    </a:lnB>
                    <a:noFill/>
                  </a:tcPr>
                </a:tc>
              </a:tr>
            </a:tbl>
          </a:graphicData>
        </a:graphic>
      </p:graphicFrame>
      <p:grpSp>
        <p:nvGrpSpPr>
          <p:cNvPr id="29" name="Group 28"/>
          <p:cNvGrpSpPr/>
          <p:nvPr/>
        </p:nvGrpSpPr>
        <p:grpSpPr>
          <a:xfrm>
            <a:off x="3995936" y="5033256"/>
            <a:ext cx="4242596" cy="1397135"/>
            <a:chOff x="4401419" y="4169420"/>
            <a:chExt cx="3699172" cy="1721210"/>
          </a:xfrm>
        </p:grpSpPr>
        <p:sp>
          <p:nvSpPr>
            <p:cNvPr id="30" name="TextBox 29"/>
            <p:cNvSpPr txBox="1"/>
            <p:nvPr/>
          </p:nvSpPr>
          <p:spPr>
            <a:xfrm>
              <a:off x="4401419" y="4365750"/>
              <a:ext cx="3699172" cy="1524880"/>
            </a:xfrm>
            <a:prstGeom prst="rect">
              <a:avLst/>
            </a:prstGeom>
            <a:noFill/>
            <a:ln w="12700">
              <a:solidFill>
                <a:schemeClr val="bg2">
                  <a:lumMod val="60000"/>
                  <a:lumOff val="40000"/>
                </a:schemeClr>
              </a:solidFill>
            </a:ln>
          </p:spPr>
          <p:txBody>
            <a:bodyPr wrap="square" lIns="270000" tIns="396000" rIns="180000" bIns="144000" rtlCol="0">
              <a:spAutoFit/>
            </a:bodyPr>
            <a:lstStyle/>
            <a:p>
              <a:pPr>
                <a:lnSpc>
                  <a:spcPts val="1800"/>
                </a:lnSpc>
                <a:spcBef>
                  <a:spcPts val="500"/>
                </a:spcBef>
              </a:pPr>
              <a:r>
                <a:rPr lang="en-US" sz="1400" spc="-5" dirty="0" smtClean="0">
                  <a:solidFill>
                    <a:srgbClr val="EF7D00"/>
                  </a:solidFill>
                  <a:latin typeface="Smith&amp;NephewLF"/>
                  <a:cs typeface="Smith&amp;NephewLF"/>
                </a:rPr>
                <a:t>For patients with high risk of bleeding use 300ml canister.  Ensure the 300ml canister viewing window is checked frequently for signs of bleeding.</a:t>
              </a:r>
              <a:endParaRPr lang="en-US" sz="1400" spc="-5" dirty="0" smtClean="0">
                <a:solidFill>
                  <a:srgbClr val="7C7C7C"/>
                </a:solidFill>
                <a:latin typeface="Smith&amp;NephewLF"/>
                <a:cs typeface="Smith&amp;NephewLF"/>
              </a:endParaRPr>
            </a:p>
          </p:txBody>
        </p:sp>
        <p:sp>
          <p:nvSpPr>
            <p:cNvPr id="31" name="Rectangle 30"/>
            <p:cNvSpPr/>
            <p:nvPr/>
          </p:nvSpPr>
          <p:spPr>
            <a:xfrm>
              <a:off x="5048732" y="4169420"/>
              <a:ext cx="819806" cy="3810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32" name="Picture 2" descr="X:\Closer to zero\Images\Icon library\Symbols\0070 facts-info.jpg"/>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928666" y="4947532"/>
            <a:ext cx="579438" cy="552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lrkleigh\Documents\Projects\MURDOCH\MARKETING\Photography\edited photos\Non-connected\device_800ml_front_clinician home continuous_transparent.tif"/>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6900"/>
                    </a14:imgEffect>
                    <a14:imgEffect>
                      <a14:brightnessContrast bright="3000"/>
                    </a14:imgEffect>
                  </a14:imgLayer>
                </a14:imgProps>
              </a:ext>
              <a:ext uri="{28A0092B-C50C-407E-A947-70E740481C1C}">
                <a14:useLocalDpi xmlns:a14="http://schemas.microsoft.com/office/drawing/2010/main"/>
              </a:ext>
            </a:extLst>
          </a:blip>
          <a:srcRect/>
          <a:stretch/>
        </p:blipFill>
        <p:spPr bwMode="auto">
          <a:xfrm>
            <a:off x="6876256" y="1496352"/>
            <a:ext cx="1899890" cy="289542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6" descr="C:\Users\lrkleigh\Documents\Projects\MURDOCH\MARKETING\Photography\edited photos\Non-connected\036_device with 300ml canister front right angle kickstand open_Clinician_Home_Continuous_Therapy Off.tif"/>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6800"/>
                    </a14:imgEffect>
                  </a14:imgLayer>
                </a14:imgProps>
              </a:ext>
              <a:ext uri="{28A0092B-C50C-407E-A947-70E740481C1C}">
                <a14:useLocalDpi xmlns:a14="http://schemas.microsoft.com/office/drawing/2010/main"/>
              </a:ext>
            </a:extLst>
          </a:blip>
          <a:srcRect/>
          <a:stretch/>
        </p:blipFill>
        <p:spPr bwMode="auto">
          <a:xfrm>
            <a:off x="4496012" y="2132856"/>
            <a:ext cx="1895622" cy="228662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13211" y="4368517"/>
            <a:ext cx="1533006" cy="523220"/>
          </a:xfrm>
          <a:prstGeom prst="rect">
            <a:avLst/>
          </a:prstGeom>
          <a:noFill/>
        </p:spPr>
        <p:txBody>
          <a:bodyPr wrap="square" rtlCol="0">
            <a:spAutoFit/>
          </a:bodyPr>
          <a:lstStyle/>
          <a:p>
            <a:pPr algn="l" fontAlgn="auto">
              <a:spcBef>
                <a:spcPts val="0"/>
              </a:spcBef>
              <a:spcAft>
                <a:spcPts val="0"/>
              </a:spcAft>
            </a:pPr>
            <a:r>
              <a:rPr lang="en-US" sz="1400" dirty="0" smtClean="0">
                <a:solidFill>
                  <a:srgbClr val="4D4E53"/>
                </a:solidFill>
                <a:latin typeface="Smith&amp;NephewLF" panose="020F0500030000020004" pitchFamily="34" charset="0"/>
              </a:rPr>
              <a:t>Canister viewing window</a:t>
            </a:r>
          </a:p>
        </p:txBody>
      </p:sp>
      <p:sp>
        <p:nvSpPr>
          <p:cNvPr id="15" name="TextBox 14"/>
          <p:cNvSpPr txBox="1"/>
          <p:nvPr/>
        </p:nvSpPr>
        <p:spPr>
          <a:xfrm>
            <a:off x="6111825" y="3500668"/>
            <a:ext cx="1105707" cy="307777"/>
          </a:xfrm>
          <a:prstGeom prst="rect">
            <a:avLst/>
          </a:prstGeom>
          <a:noFill/>
        </p:spPr>
        <p:txBody>
          <a:bodyPr wrap="square" rtlCol="0">
            <a:spAutoFit/>
          </a:bodyPr>
          <a:lstStyle/>
          <a:p>
            <a:pPr algn="l" fontAlgn="auto">
              <a:spcBef>
                <a:spcPts val="0"/>
              </a:spcBef>
              <a:spcAft>
                <a:spcPts val="0"/>
              </a:spcAft>
            </a:pPr>
            <a:r>
              <a:rPr lang="en-US" sz="1400" dirty="0" smtClean="0">
                <a:solidFill>
                  <a:srgbClr val="4D4E53"/>
                </a:solidFill>
                <a:latin typeface="Smith&amp;NephewLF" panose="020F0500030000020004" pitchFamily="34" charset="0"/>
              </a:rPr>
              <a:t>Canister clip</a:t>
            </a:r>
          </a:p>
        </p:txBody>
      </p:sp>
      <p:sp>
        <p:nvSpPr>
          <p:cNvPr id="16" name="TextBox 15"/>
          <p:cNvSpPr txBox="1"/>
          <p:nvPr/>
        </p:nvSpPr>
        <p:spPr>
          <a:xfrm>
            <a:off x="6282140" y="4376478"/>
            <a:ext cx="1099425" cy="307777"/>
          </a:xfrm>
          <a:prstGeom prst="rect">
            <a:avLst/>
          </a:prstGeom>
          <a:noFill/>
        </p:spPr>
        <p:txBody>
          <a:bodyPr wrap="square" rtlCol="0">
            <a:spAutoFit/>
          </a:bodyPr>
          <a:lstStyle/>
          <a:p>
            <a:pPr algn="l" fontAlgn="auto">
              <a:spcBef>
                <a:spcPts val="0"/>
              </a:spcBef>
              <a:spcAft>
                <a:spcPts val="0"/>
              </a:spcAft>
            </a:pPr>
            <a:r>
              <a:rPr lang="en-US" sz="1400" dirty="0" smtClean="0">
                <a:solidFill>
                  <a:srgbClr val="4D4E53"/>
                </a:solidFill>
                <a:latin typeface="Smith&amp;NephewLF" panose="020F0500030000020004" pitchFamily="34" charset="0"/>
              </a:rPr>
              <a:t>Kickstand</a:t>
            </a:r>
          </a:p>
        </p:txBody>
      </p:sp>
      <p:sp>
        <p:nvSpPr>
          <p:cNvPr id="17" name="TextBox 16"/>
          <p:cNvSpPr txBox="1"/>
          <p:nvPr/>
        </p:nvSpPr>
        <p:spPr>
          <a:xfrm>
            <a:off x="4503295" y="4268756"/>
            <a:ext cx="718671" cy="523220"/>
          </a:xfrm>
          <a:prstGeom prst="rect">
            <a:avLst/>
          </a:prstGeom>
          <a:noFill/>
        </p:spPr>
        <p:txBody>
          <a:bodyPr wrap="square" rtlCol="0">
            <a:spAutoFit/>
          </a:bodyPr>
          <a:lstStyle/>
          <a:p>
            <a:pPr algn="l" fontAlgn="auto">
              <a:spcBef>
                <a:spcPts val="0"/>
              </a:spcBef>
              <a:spcAft>
                <a:spcPts val="0"/>
              </a:spcAft>
            </a:pPr>
            <a:r>
              <a:rPr lang="en-US" sz="1400" dirty="0" smtClean="0">
                <a:solidFill>
                  <a:srgbClr val="4D4E53"/>
                </a:solidFill>
                <a:latin typeface="Smith&amp;NephewLF" panose="020F0500030000020004" pitchFamily="34" charset="0"/>
              </a:rPr>
              <a:t>Rubber feet</a:t>
            </a:r>
          </a:p>
        </p:txBody>
      </p:sp>
      <p:cxnSp>
        <p:nvCxnSpPr>
          <p:cNvPr id="18" name="Straight Connector 17"/>
          <p:cNvCxnSpPr/>
          <p:nvPr/>
        </p:nvCxnSpPr>
        <p:spPr>
          <a:xfrm flipV="1">
            <a:off x="5076291" y="4326739"/>
            <a:ext cx="367532" cy="41778"/>
          </a:xfrm>
          <a:prstGeom prst="line">
            <a:avLst/>
          </a:prstGeom>
          <a:noFill/>
          <a:ln w="9525" cap="flat" cmpd="sng" algn="ctr">
            <a:solidFill>
              <a:schemeClr val="accent2"/>
            </a:solidFill>
            <a:prstDash val="sysDot"/>
          </a:ln>
          <a:effectLst/>
        </p:spPr>
      </p:cxnSp>
      <p:cxnSp>
        <p:nvCxnSpPr>
          <p:cNvPr id="19" name="Straight Connector 18"/>
          <p:cNvCxnSpPr/>
          <p:nvPr/>
        </p:nvCxnSpPr>
        <p:spPr>
          <a:xfrm>
            <a:off x="6111825" y="4018992"/>
            <a:ext cx="488739" cy="400486"/>
          </a:xfrm>
          <a:prstGeom prst="line">
            <a:avLst/>
          </a:prstGeom>
          <a:noFill/>
          <a:ln w="9525" cap="flat" cmpd="sng" algn="ctr">
            <a:solidFill>
              <a:schemeClr val="accent2"/>
            </a:solidFill>
            <a:prstDash val="sysDot"/>
          </a:ln>
          <a:effectLst/>
        </p:spPr>
      </p:cxnSp>
      <p:cxnSp>
        <p:nvCxnSpPr>
          <p:cNvPr id="21" name="Straight Connector 20"/>
          <p:cNvCxnSpPr/>
          <p:nvPr/>
        </p:nvCxnSpPr>
        <p:spPr>
          <a:xfrm>
            <a:off x="5896097" y="3500668"/>
            <a:ext cx="386043" cy="72348"/>
          </a:xfrm>
          <a:prstGeom prst="line">
            <a:avLst/>
          </a:prstGeom>
          <a:noFill/>
          <a:ln w="9525" cap="flat" cmpd="sng" algn="ctr">
            <a:solidFill>
              <a:schemeClr val="accent2"/>
            </a:solidFill>
            <a:prstDash val="sysDot"/>
          </a:ln>
          <a:effectLst/>
        </p:spPr>
      </p:cxnSp>
      <p:grpSp>
        <p:nvGrpSpPr>
          <p:cNvPr id="25" name="Group 24"/>
          <p:cNvGrpSpPr/>
          <p:nvPr/>
        </p:nvGrpSpPr>
        <p:grpSpPr>
          <a:xfrm>
            <a:off x="8769096" y="2918949"/>
            <a:ext cx="374904" cy="892800"/>
            <a:chOff x="8769096" y="2918949"/>
            <a:chExt cx="374904" cy="892800"/>
          </a:xfrm>
        </p:grpSpPr>
        <p:sp>
          <p:nvSpPr>
            <p:cNvPr id="26" name="Rectangle 25"/>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3" name="TextBox 32"/>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26982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Canisters</a:t>
            </a:r>
            <a:endParaRPr lang="en-US" dirty="0"/>
          </a:p>
        </p:txBody>
      </p:sp>
      <p:sp>
        <p:nvSpPr>
          <p:cNvPr id="3" name="Text Placeholder 2"/>
          <p:cNvSpPr>
            <a:spLocks noGrp="1"/>
          </p:cNvSpPr>
          <p:nvPr>
            <p:ph type="body" sz="quarter" idx="11"/>
          </p:nvPr>
        </p:nvSpPr>
        <p:spPr>
          <a:xfrm>
            <a:off x="490948" y="1207149"/>
            <a:ext cx="8301552" cy="4316400"/>
          </a:xfrm>
        </p:spPr>
        <p:txBody>
          <a:bodyPr/>
          <a:lstStyle/>
          <a:p>
            <a:pPr lvl="0"/>
            <a:r>
              <a:rPr lang="en-GB" sz="1400" dirty="0" smtClean="0">
                <a:solidFill>
                  <a:srgbClr val="7C7C7C"/>
                </a:solidFill>
                <a:latin typeface="Smith&amp;NephewLF"/>
              </a:rPr>
              <a:t>RENASYS</a:t>
            </a:r>
            <a:r>
              <a:rPr lang="en-GB" sz="1400" dirty="0" smtClean="0">
                <a:solidFill>
                  <a:schemeClr val="bg1">
                    <a:lumMod val="50000"/>
                  </a:schemeClr>
                </a:solidFill>
                <a:latin typeface="Smith&amp;NephewLF"/>
              </a:rPr>
              <a:t>™</a:t>
            </a:r>
            <a:r>
              <a:rPr lang="en-GB" sz="1400" dirty="0" smtClean="0">
                <a:solidFill>
                  <a:schemeClr val="bg1">
                    <a:lumMod val="65000"/>
                  </a:schemeClr>
                </a:solidFill>
                <a:latin typeface="Smith&amp;NephewLF"/>
              </a:rPr>
              <a:t> </a:t>
            </a:r>
            <a:r>
              <a:rPr lang="en-GB" sz="1400" dirty="0" smtClean="0">
                <a:solidFill>
                  <a:srgbClr val="7C7C7C"/>
                </a:solidFill>
                <a:latin typeface="Smith&amp;NephewLF"/>
              </a:rPr>
              <a:t>TOUCH canisters use an integral two stage bacterial filter for protection of the device against overflow and the spread of aspirated </a:t>
            </a:r>
            <a:r>
              <a:rPr lang="en-GB" sz="1400" dirty="0" smtClean="0">
                <a:solidFill>
                  <a:srgbClr val="7C7C7C"/>
                </a:solidFill>
                <a:latin typeface="Smith&amp;NephewLF"/>
              </a:rPr>
              <a:t>micro-organisms.</a:t>
            </a:r>
            <a:endParaRPr lang="en-GB" sz="1400" dirty="0" smtClean="0">
              <a:solidFill>
                <a:srgbClr val="7C7C7C"/>
              </a:solidFill>
              <a:latin typeface="Smith&amp;NephewLF"/>
            </a:endParaRPr>
          </a:p>
          <a:p>
            <a:pPr lvl="0"/>
            <a:r>
              <a:rPr lang="en-GB" sz="1400" dirty="0" smtClean="0">
                <a:solidFill>
                  <a:srgbClr val="7C7C7C"/>
                </a:solidFill>
                <a:latin typeface="Smith&amp;NephewLF"/>
              </a:rPr>
              <a:t>Canisters </a:t>
            </a:r>
            <a:r>
              <a:rPr lang="en-GB" sz="1400" dirty="0">
                <a:solidFill>
                  <a:srgbClr val="7C7C7C"/>
                </a:solidFill>
                <a:latin typeface="Smith&amp;NephewLF"/>
              </a:rPr>
              <a:t>are </a:t>
            </a:r>
            <a:r>
              <a:rPr lang="en-GB" sz="1400" b="1" dirty="0">
                <a:solidFill>
                  <a:srgbClr val="7C7C7C"/>
                </a:solidFill>
                <a:latin typeface="Smith&amp;NephewLF"/>
              </a:rPr>
              <a:t>non-sterile</a:t>
            </a:r>
            <a:r>
              <a:rPr lang="en-GB" sz="1400" dirty="0">
                <a:solidFill>
                  <a:srgbClr val="7C7C7C"/>
                </a:solidFill>
                <a:latin typeface="Smith&amp;NephewLF"/>
              </a:rPr>
              <a:t> and should not be used in the sterile field.</a:t>
            </a:r>
          </a:p>
          <a:p>
            <a:pPr lvl="0"/>
            <a:r>
              <a:rPr lang="en-GB" sz="1400" dirty="0">
                <a:solidFill>
                  <a:srgbClr val="7C7C7C"/>
                </a:solidFill>
                <a:latin typeface="Smith&amp;NephewLF"/>
              </a:rPr>
              <a:t>Canisters are </a:t>
            </a:r>
            <a:r>
              <a:rPr lang="en-GB" sz="1400" b="1" dirty="0">
                <a:solidFill>
                  <a:srgbClr val="7C7C7C"/>
                </a:solidFill>
                <a:latin typeface="Smith&amp;NephewLF"/>
              </a:rPr>
              <a:t>single use </a:t>
            </a:r>
            <a:r>
              <a:rPr lang="en-GB" sz="1400" dirty="0">
                <a:solidFill>
                  <a:srgbClr val="7C7C7C"/>
                </a:solidFill>
                <a:latin typeface="Smith&amp;NephewLF"/>
              </a:rPr>
              <a:t>devices. </a:t>
            </a:r>
            <a:r>
              <a:rPr lang="en-GB" sz="1400" b="1" dirty="0">
                <a:solidFill>
                  <a:srgbClr val="7C7C7C"/>
                </a:solidFill>
                <a:latin typeface="Smith&amp;NephewLF"/>
              </a:rPr>
              <a:t>DO NOT REUSE</a:t>
            </a:r>
            <a:r>
              <a:rPr lang="en-GB" sz="1400" dirty="0">
                <a:solidFill>
                  <a:srgbClr val="7C7C7C"/>
                </a:solidFill>
                <a:latin typeface="Smith&amp;NephewLF"/>
              </a:rPr>
              <a:t>.</a:t>
            </a:r>
          </a:p>
          <a:p>
            <a:pPr lvl="0"/>
            <a:r>
              <a:rPr lang="en-GB" sz="1400" dirty="0">
                <a:solidFill>
                  <a:srgbClr val="7C7C7C"/>
                </a:solidFill>
                <a:latin typeface="Smith&amp;NephewLF"/>
              </a:rPr>
              <a:t>Canisters should be changed </a:t>
            </a:r>
            <a:r>
              <a:rPr lang="en-GB" sz="1400" b="1" dirty="0">
                <a:solidFill>
                  <a:srgbClr val="7C7C7C"/>
                </a:solidFill>
                <a:latin typeface="Smith&amp;NephewLF"/>
              </a:rPr>
              <a:t>at least once a week</a:t>
            </a:r>
            <a:r>
              <a:rPr lang="en-GB" sz="1400" dirty="0">
                <a:solidFill>
                  <a:srgbClr val="7C7C7C"/>
                </a:solidFill>
                <a:latin typeface="Smith&amp;NephewLF"/>
              </a:rPr>
              <a:t>, whenever </a:t>
            </a:r>
            <a:r>
              <a:rPr lang="en-GB" sz="1400" dirty="0" smtClean="0">
                <a:solidFill>
                  <a:srgbClr val="7C7C7C"/>
                </a:solidFill>
                <a:latin typeface="Smith&amp;NephewLF"/>
              </a:rPr>
              <a:t>there </a:t>
            </a:r>
            <a:r>
              <a:rPr lang="en-GB" sz="1400" dirty="0">
                <a:solidFill>
                  <a:srgbClr val="7C7C7C"/>
                </a:solidFill>
                <a:latin typeface="Smith&amp;NephewLF"/>
              </a:rPr>
              <a:t>is a change </a:t>
            </a:r>
            <a:r>
              <a:rPr lang="en-GB" sz="1400" dirty="0" smtClean="0">
                <a:solidFill>
                  <a:srgbClr val="7C7C7C"/>
                </a:solidFill>
                <a:latin typeface="Smith&amp;NephewLF"/>
              </a:rPr>
              <a:t>in patient condition </a:t>
            </a:r>
            <a:r>
              <a:rPr lang="en-GB" sz="1400" dirty="0">
                <a:solidFill>
                  <a:srgbClr val="7C7C7C"/>
                </a:solidFill>
                <a:latin typeface="Smith&amp;NephewLF"/>
              </a:rPr>
              <a:t>or in the event the canister contents reach maximum volume indication </a:t>
            </a:r>
            <a:r>
              <a:rPr lang="en-GB" sz="1400" dirty="0" smtClean="0">
                <a:solidFill>
                  <a:srgbClr val="7C7C7C"/>
                </a:solidFill>
                <a:latin typeface="Smith&amp;NephewLF"/>
              </a:rPr>
              <a:t>(300ml </a:t>
            </a:r>
            <a:r>
              <a:rPr lang="en-GB" sz="1400" dirty="0">
                <a:solidFill>
                  <a:srgbClr val="7C7C7C"/>
                </a:solidFill>
                <a:latin typeface="Smith&amp;NephewLF"/>
              </a:rPr>
              <a:t>or 800ml fill line</a:t>
            </a:r>
            <a:r>
              <a:rPr lang="en-GB" sz="1400" dirty="0" smtClean="0">
                <a:solidFill>
                  <a:srgbClr val="7C7C7C"/>
                </a:solidFill>
                <a:latin typeface="Smith&amp;NephewLF"/>
              </a:rPr>
              <a:t>) in the viewing window.</a:t>
            </a:r>
            <a:endParaRPr lang="en-GB" sz="1400" dirty="0">
              <a:solidFill>
                <a:srgbClr val="7C7C7C"/>
              </a:solidFill>
              <a:latin typeface="Smith&amp;NephewLF"/>
            </a:endParaRPr>
          </a:p>
          <a:p>
            <a:pPr marL="0" lvl="0" indent="0">
              <a:buNone/>
              <a:tabLst>
                <a:tab pos="174625" algn="l"/>
              </a:tabLst>
            </a:pPr>
            <a:r>
              <a:rPr lang="en-GB" sz="1400" b="1" dirty="0">
                <a:solidFill>
                  <a:srgbClr val="EF7D00"/>
                </a:solidFill>
                <a:latin typeface="Smith&amp;NephewLF"/>
              </a:rPr>
              <a:t>	</a:t>
            </a:r>
            <a:r>
              <a:rPr lang="en-GB" sz="1400" dirty="0">
                <a:solidFill>
                  <a:srgbClr val="EF7D00"/>
                </a:solidFill>
                <a:latin typeface="Smith&amp;NephewLF"/>
              </a:rPr>
              <a:t>NOTE</a:t>
            </a:r>
            <a:r>
              <a:rPr lang="en-GB" sz="1400" b="1" dirty="0">
                <a:solidFill>
                  <a:srgbClr val="EF7D00"/>
                </a:solidFill>
                <a:latin typeface="Smith&amp;NephewLF"/>
              </a:rPr>
              <a:t>: </a:t>
            </a:r>
            <a:r>
              <a:rPr lang="en-GB" sz="1400" dirty="0">
                <a:solidFill>
                  <a:srgbClr val="EF7D00"/>
                </a:solidFill>
                <a:latin typeface="Smith&amp;NephewLF"/>
              </a:rPr>
              <a:t>Do not wait for canister over-capacity alarm activation to change canister</a:t>
            </a:r>
            <a:r>
              <a:rPr lang="en-GB" sz="1400" b="1" dirty="0">
                <a:solidFill>
                  <a:srgbClr val="EF7D00"/>
                </a:solidFill>
                <a:latin typeface="Smith&amp;NephewLF"/>
              </a:rPr>
              <a:t>.</a:t>
            </a:r>
            <a:endParaRPr lang="en-US" sz="1400" b="1" dirty="0">
              <a:solidFill>
                <a:srgbClr val="EF7D00"/>
              </a:solidFill>
            </a:endParaRPr>
          </a:p>
          <a:p>
            <a:pPr lvl="0"/>
            <a:r>
              <a:rPr lang="en-GB" sz="1400" dirty="0" smtClean="0">
                <a:solidFill>
                  <a:srgbClr val="7C7C7C"/>
                </a:solidFill>
                <a:latin typeface="Smith&amp;NephewLF"/>
              </a:rPr>
              <a:t>For patients with high risk of bleeding, use the 300ml canister. Canisters may have to be changed regularly within single patient treatments if exudate levels are high. Check canisters regularly to monitor exudate levels, ensuring they are below the canister maximum volume indication. </a:t>
            </a:r>
            <a:endParaRPr lang="en-GB" sz="1400" dirty="0">
              <a:solidFill>
                <a:srgbClr val="7C7C7C"/>
              </a:solidFill>
              <a:latin typeface="Smith&amp;NephewLF"/>
            </a:endParaRPr>
          </a:p>
          <a:p>
            <a:pPr lvl="0"/>
            <a:r>
              <a:rPr lang="en-GB" sz="1400" dirty="0">
                <a:solidFill>
                  <a:srgbClr val="7C7C7C"/>
                </a:solidFill>
                <a:latin typeface="Smith&amp;NephewLF"/>
              </a:rPr>
              <a:t>Check canister for any signs of cracks or damage. If noted, discard and replace canister</a:t>
            </a:r>
            <a:r>
              <a:rPr lang="en-GB" sz="1400" dirty="0" smtClean="0">
                <a:solidFill>
                  <a:srgbClr val="7C7C7C"/>
                </a:solidFill>
                <a:latin typeface="Smith&amp;NephewLF"/>
              </a:rPr>
              <a:t>.</a:t>
            </a:r>
          </a:p>
          <a:p>
            <a:pPr lvl="0"/>
            <a:r>
              <a:rPr lang="en-GB" sz="1400" dirty="0" smtClean="0">
                <a:solidFill>
                  <a:srgbClr val="7C7C7C"/>
                </a:solidFill>
                <a:latin typeface="Smith&amp;NephewLF"/>
              </a:rPr>
              <a:t>Change or replace canisters that have been dropped or mishandled even if no visible signs of damage are present to ensure correct operation of software alarms for leak and blockage.</a:t>
            </a:r>
            <a:endParaRPr lang="en-GB" sz="1400" dirty="0">
              <a:solidFill>
                <a:srgbClr val="7C7C7C"/>
              </a:solidFill>
              <a:latin typeface="Smith&amp;NephewLF"/>
            </a:endParaRPr>
          </a:p>
          <a:p>
            <a:endParaRPr lang="en-US" sz="1400" dirty="0"/>
          </a:p>
        </p:txBody>
      </p:sp>
      <p:sp>
        <p:nvSpPr>
          <p:cNvPr id="4" name="Text Placeholder 3"/>
          <p:cNvSpPr>
            <a:spLocks noGrp="1"/>
          </p:cNvSpPr>
          <p:nvPr>
            <p:ph type="body" sz="quarter" idx="13"/>
          </p:nvPr>
        </p:nvSpPr>
        <p:spPr/>
        <p:txBody>
          <a:bodyPr/>
          <a:lstStyle/>
          <a:p>
            <a:r>
              <a:rPr lang="en-GB" dirty="0" smtClean="0"/>
              <a:t>Selection</a:t>
            </a:r>
            <a:endParaRPr lang="en-US" dirty="0"/>
          </a:p>
        </p:txBody>
      </p:sp>
      <p:grpSp>
        <p:nvGrpSpPr>
          <p:cNvPr id="5" name="Group 4"/>
          <p:cNvGrpSpPr/>
          <p:nvPr/>
        </p:nvGrpSpPr>
        <p:grpSpPr>
          <a:xfrm>
            <a:off x="3635896" y="5101286"/>
            <a:ext cx="4608513" cy="1301165"/>
            <a:chOff x="3465039" y="4556732"/>
            <a:chExt cx="4608513" cy="1301167"/>
          </a:xfrm>
        </p:grpSpPr>
        <p:grpSp>
          <p:nvGrpSpPr>
            <p:cNvPr id="6" name="Group 5"/>
            <p:cNvGrpSpPr/>
            <p:nvPr/>
          </p:nvGrpSpPr>
          <p:grpSpPr>
            <a:xfrm>
              <a:off x="3465039" y="4717903"/>
              <a:ext cx="4608513" cy="1139996"/>
              <a:chOff x="4444487" y="4169420"/>
              <a:chExt cx="3709683" cy="1366354"/>
            </a:xfrm>
          </p:grpSpPr>
          <p:sp>
            <p:nvSpPr>
              <p:cNvPr id="8" name="TextBox 7"/>
              <p:cNvSpPr txBox="1"/>
              <p:nvPr/>
            </p:nvSpPr>
            <p:spPr>
              <a:xfrm>
                <a:off x="4444487" y="4302172"/>
                <a:ext cx="3709683" cy="1233602"/>
              </a:xfrm>
              <a:prstGeom prst="rect">
                <a:avLst/>
              </a:prstGeom>
              <a:noFill/>
              <a:ln w="12700">
                <a:solidFill>
                  <a:schemeClr val="bg2">
                    <a:lumMod val="60000"/>
                    <a:lumOff val="40000"/>
                  </a:schemeClr>
                </a:solidFill>
              </a:ln>
            </p:spPr>
            <p:txBody>
              <a:bodyPr wrap="square" lIns="270000" tIns="396000" rIns="180000" bIns="144000" rtlCol="0">
                <a:spAutoFit/>
              </a:bodyPr>
              <a:lstStyle/>
              <a:p>
                <a:pPr>
                  <a:lnSpc>
                    <a:spcPts val="1800"/>
                  </a:lnSpc>
                  <a:spcBef>
                    <a:spcPts val="500"/>
                  </a:spcBef>
                </a:pPr>
                <a:r>
                  <a:rPr lang="en-US" sz="1400" spc="-5" dirty="0" smtClean="0">
                    <a:solidFill>
                      <a:schemeClr val="bg2"/>
                    </a:solidFill>
                    <a:latin typeface="Smith&amp;NephewLF"/>
                    <a:cs typeface="Smith&amp;NephewLF"/>
                  </a:rPr>
                  <a:t>Refer to instructions for use provided with canisters for additional information on canister installation and use. </a:t>
                </a:r>
              </a:p>
            </p:txBody>
          </p:sp>
          <p:sp>
            <p:nvSpPr>
              <p:cNvPr id="9" name="Rectangle 8"/>
              <p:cNvSpPr/>
              <p:nvPr/>
            </p:nvSpPr>
            <p:spPr>
              <a:xfrm>
                <a:off x="5048732" y="4169420"/>
                <a:ext cx="819806" cy="3810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5103" y="4556732"/>
              <a:ext cx="714112" cy="574833"/>
            </a:xfrm>
            <a:prstGeom prst="rect">
              <a:avLst/>
            </a:prstGeom>
          </p:spPr>
        </p:pic>
      </p:grpSp>
      <p:grpSp>
        <p:nvGrpSpPr>
          <p:cNvPr id="11" name="Group 10"/>
          <p:cNvGrpSpPr/>
          <p:nvPr/>
        </p:nvGrpSpPr>
        <p:grpSpPr>
          <a:xfrm>
            <a:off x="8769096" y="2918949"/>
            <a:ext cx="374904" cy="892800"/>
            <a:chOff x="8769096" y="2918949"/>
            <a:chExt cx="374904" cy="892800"/>
          </a:xfrm>
        </p:grpSpPr>
        <p:sp>
          <p:nvSpPr>
            <p:cNvPr id="12" name="Rectangle 11"/>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Box 12"/>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706301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Canisters </a:t>
            </a:r>
            <a:endParaRPr lang="en-US" dirty="0"/>
          </a:p>
        </p:txBody>
      </p:sp>
      <p:sp>
        <p:nvSpPr>
          <p:cNvPr id="3" name="Text Placeholder 2"/>
          <p:cNvSpPr>
            <a:spLocks noGrp="1"/>
          </p:cNvSpPr>
          <p:nvPr>
            <p:ph type="body" sz="quarter" idx="11"/>
          </p:nvPr>
        </p:nvSpPr>
        <p:spPr>
          <a:xfrm>
            <a:off x="827584" y="1556792"/>
            <a:ext cx="7848001" cy="4316400"/>
          </a:xfrm>
        </p:spPr>
        <p:txBody>
          <a:bodyPr/>
          <a:lstStyle/>
          <a:p>
            <a:pPr marL="0" lvl="0" indent="0">
              <a:buNone/>
            </a:pPr>
            <a:r>
              <a:rPr lang="en-GB" b="1" dirty="0">
                <a:solidFill>
                  <a:srgbClr val="7C7C7C"/>
                </a:solidFill>
                <a:latin typeface="Smith&amp;NephewLF"/>
              </a:rPr>
              <a:t>Install the Canister:</a:t>
            </a:r>
          </a:p>
          <a:p>
            <a:pPr marL="533400" lvl="0" indent="-261938">
              <a:buFont typeface="+mj-lt"/>
              <a:buAutoNum type="arabicPeriod"/>
            </a:pPr>
            <a:r>
              <a:rPr lang="en-GB" dirty="0">
                <a:solidFill>
                  <a:srgbClr val="7C7C7C"/>
                </a:solidFill>
                <a:latin typeface="Smith&amp;NephewLF"/>
              </a:rPr>
              <a:t>Ensure </a:t>
            </a:r>
            <a:r>
              <a:rPr lang="en-GB" dirty="0" smtClean="0">
                <a:solidFill>
                  <a:srgbClr val="7C7C7C"/>
                </a:solidFill>
                <a:latin typeface="Smith&amp;NephewLF"/>
              </a:rPr>
              <a:t> therapy is paused or the pump </a:t>
            </a:r>
            <a:r>
              <a:rPr lang="en-GB" dirty="0">
                <a:solidFill>
                  <a:srgbClr val="7C7C7C"/>
                </a:solidFill>
                <a:latin typeface="Smith&amp;NephewLF"/>
              </a:rPr>
              <a:t>is </a:t>
            </a:r>
            <a:r>
              <a:rPr lang="en-GB" dirty="0" smtClean="0">
                <a:solidFill>
                  <a:srgbClr val="7C7C7C"/>
                </a:solidFill>
                <a:latin typeface="Smith&amp;NephewLF"/>
              </a:rPr>
              <a:t>off.</a:t>
            </a:r>
            <a:endParaRPr lang="en-GB" dirty="0">
              <a:solidFill>
                <a:srgbClr val="7C7C7C"/>
              </a:solidFill>
              <a:latin typeface="Smith&amp;NephewLF"/>
            </a:endParaRPr>
          </a:p>
          <a:p>
            <a:pPr marL="533400" lvl="0" indent="-261938">
              <a:buFont typeface="+mj-lt"/>
              <a:buAutoNum type="arabicPeriod"/>
            </a:pPr>
            <a:r>
              <a:rPr lang="en-GB" dirty="0" smtClean="0">
                <a:solidFill>
                  <a:srgbClr val="7C7C7C"/>
                </a:solidFill>
                <a:latin typeface="Smith&amp;NephewLF"/>
              </a:rPr>
              <a:t>Remove paper tape around canister tubing and release tubing to full length.</a:t>
            </a:r>
          </a:p>
          <a:p>
            <a:pPr marL="533400" lvl="0" indent="-261938">
              <a:buFont typeface="+mj-lt"/>
              <a:buAutoNum type="arabicPeriod"/>
            </a:pPr>
            <a:r>
              <a:rPr lang="en-GB" dirty="0" smtClean="0">
                <a:solidFill>
                  <a:srgbClr val="7C7C7C"/>
                </a:solidFill>
                <a:latin typeface="Smith&amp;NephewLF"/>
              </a:rPr>
              <a:t>Open canister clips on both sides of the canister.</a:t>
            </a:r>
          </a:p>
          <a:p>
            <a:pPr marL="533400" lvl="0" indent="-261938">
              <a:buFont typeface="+mj-lt"/>
              <a:buAutoNum type="arabicPeriod"/>
            </a:pPr>
            <a:r>
              <a:rPr lang="en-GB" dirty="0" smtClean="0">
                <a:solidFill>
                  <a:srgbClr val="7C7C7C"/>
                </a:solidFill>
                <a:latin typeface="Smith&amp;NephewLF"/>
              </a:rPr>
              <a:t>Position the canister so that the viewing window is facing forward.</a:t>
            </a:r>
          </a:p>
          <a:p>
            <a:pPr marL="533400" lvl="0" indent="-261938">
              <a:buFont typeface="+mj-lt"/>
              <a:buAutoNum type="arabicPeriod"/>
            </a:pPr>
            <a:r>
              <a:rPr lang="en-GB" dirty="0" smtClean="0">
                <a:solidFill>
                  <a:srgbClr val="7C7C7C"/>
                </a:solidFill>
                <a:latin typeface="Smith&amp;NephewLF"/>
              </a:rPr>
              <a:t>Push canister gently over inlet port on the bottom of the device.</a:t>
            </a:r>
          </a:p>
          <a:p>
            <a:pPr marL="533400" lvl="0" indent="-261938">
              <a:buFont typeface="+mj-lt"/>
              <a:buAutoNum type="arabicPeriod"/>
            </a:pPr>
            <a:r>
              <a:rPr lang="en-GB" dirty="0" smtClean="0">
                <a:solidFill>
                  <a:srgbClr val="7C7C7C"/>
                </a:solidFill>
                <a:latin typeface="Smith&amp;NephewLF"/>
              </a:rPr>
              <a:t>Engage both canister clips. Canister clips will click when properly engaged.</a:t>
            </a:r>
            <a:endParaRPr lang="en-GB" dirty="0">
              <a:solidFill>
                <a:srgbClr val="7C7C7C"/>
              </a:solidFill>
              <a:latin typeface="Smith&amp;NephewLF"/>
            </a:endParaRPr>
          </a:p>
          <a:p>
            <a:pPr marL="533400" lvl="0" indent="-261938">
              <a:buFont typeface="+mj-lt"/>
              <a:buAutoNum type="arabicPeriod"/>
            </a:pPr>
            <a:endParaRPr lang="en-GB" dirty="0">
              <a:solidFill>
                <a:srgbClr val="7C7C7C"/>
              </a:solidFill>
              <a:latin typeface="Smith&amp;NephewLF"/>
            </a:endParaRPr>
          </a:p>
          <a:p>
            <a:pPr marL="533400" lvl="0" indent="-261938">
              <a:buFont typeface="+mj-lt"/>
              <a:buAutoNum type="arabicPeriod"/>
            </a:pPr>
            <a:endParaRPr lang="en-GB" sz="1400" dirty="0">
              <a:solidFill>
                <a:srgbClr val="7C7C7C"/>
              </a:solidFill>
              <a:latin typeface="Smith&amp;NephewLF"/>
            </a:endParaRPr>
          </a:p>
          <a:p>
            <a:endParaRPr lang="en-US" dirty="0"/>
          </a:p>
        </p:txBody>
      </p:sp>
      <p:sp>
        <p:nvSpPr>
          <p:cNvPr id="4" name="Text Placeholder 3"/>
          <p:cNvSpPr>
            <a:spLocks noGrp="1"/>
          </p:cNvSpPr>
          <p:nvPr>
            <p:ph type="body" sz="quarter" idx="13"/>
          </p:nvPr>
        </p:nvSpPr>
        <p:spPr/>
        <p:txBody>
          <a:bodyPr/>
          <a:lstStyle/>
          <a:p>
            <a:r>
              <a:rPr lang="en-GB" dirty="0" smtClean="0"/>
              <a:t>Installing the canister</a:t>
            </a:r>
            <a:endParaRPr lang="en-US" dirty="0"/>
          </a:p>
        </p:txBody>
      </p:sp>
      <p:grpSp>
        <p:nvGrpSpPr>
          <p:cNvPr id="5" name="Group 4"/>
          <p:cNvGrpSpPr/>
          <p:nvPr/>
        </p:nvGrpSpPr>
        <p:grpSpPr>
          <a:xfrm>
            <a:off x="8769096" y="2918949"/>
            <a:ext cx="374904" cy="892800"/>
            <a:chOff x="8769096" y="2918949"/>
            <a:chExt cx="374904" cy="892800"/>
          </a:xfrm>
        </p:grpSpPr>
        <p:sp>
          <p:nvSpPr>
            <p:cNvPr id="6" name="Rectangle 5"/>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071772"/>
            <a:ext cx="6601115" cy="213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314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5015" y="332656"/>
            <a:ext cx="7199313" cy="349250"/>
          </a:xfrm>
        </p:spPr>
        <p:txBody>
          <a:bodyPr/>
          <a:lstStyle/>
          <a:p>
            <a:r>
              <a:rPr lang="en-GB" dirty="0" smtClean="0"/>
              <a:t>Canisters</a:t>
            </a:r>
            <a:endParaRPr lang="en-US" dirty="0"/>
          </a:p>
        </p:txBody>
      </p:sp>
      <p:sp>
        <p:nvSpPr>
          <p:cNvPr id="3" name="Text Placeholder 2"/>
          <p:cNvSpPr>
            <a:spLocks noGrp="1"/>
          </p:cNvSpPr>
          <p:nvPr>
            <p:ph type="body" sz="quarter" idx="4294967295"/>
          </p:nvPr>
        </p:nvSpPr>
        <p:spPr>
          <a:xfrm>
            <a:off x="325015" y="620688"/>
            <a:ext cx="7199313" cy="406400"/>
          </a:xfrm>
        </p:spPr>
        <p:txBody>
          <a:bodyPr/>
          <a:lstStyle/>
          <a:p>
            <a:pPr marL="0" indent="0">
              <a:buNone/>
            </a:pPr>
            <a:r>
              <a:rPr lang="en-GB" dirty="0" smtClean="0"/>
              <a:t>Connect RENASY</a:t>
            </a:r>
            <a:r>
              <a:rPr lang="en-GB" dirty="0" smtClean="0">
                <a:solidFill>
                  <a:schemeClr val="bg1">
                    <a:lumMod val="50000"/>
                  </a:schemeClr>
                </a:solidFill>
              </a:rPr>
              <a:t>S</a:t>
            </a:r>
            <a:r>
              <a:rPr lang="en-GB" dirty="0" smtClean="0">
                <a:solidFill>
                  <a:schemeClr val="bg1">
                    <a:lumMod val="50000"/>
                  </a:schemeClr>
                </a:solidFill>
                <a:latin typeface="Smith&amp;NephewLF"/>
              </a:rPr>
              <a:t>™ </a:t>
            </a:r>
            <a:r>
              <a:rPr lang="en-GB" dirty="0" smtClean="0">
                <a:latin typeface="Smith&amp;NephewLF"/>
              </a:rPr>
              <a:t>Soft Port dressing and canister</a:t>
            </a:r>
            <a:endParaRPr lang="en-US" dirty="0"/>
          </a:p>
        </p:txBody>
      </p:sp>
      <p:sp>
        <p:nvSpPr>
          <p:cNvPr id="5" name="Text Placeholder 4"/>
          <p:cNvSpPr>
            <a:spLocks noGrp="1"/>
          </p:cNvSpPr>
          <p:nvPr>
            <p:ph type="body" sz="quarter" idx="4294967295"/>
          </p:nvPr>
        </p:nvSpPr>
        <p:spPr>
          <a:xfrm>
            <a:off x="776270" y="4221088"/>
            <a:ext cx="3243263" cy="1546225"/>
          </a:xfrm>
        </p:spPr>
        <p:txBody>
          <a:bodyPr/>
          <a:lstStyle/>
          <a:p>
            <a:pPr marL="0" indent="0">
              <a:buNone/>
            </a:pPr>
            <a:r>
              <a:rPr lang="en-GB" dirty="0" smtClean="0"/>
              <a:t>Connect the dressing to the canister tubing by pushing orange quick click connectors together. An audible click indicates connection is secure.</a:t>
            </a:r>
            <a:endParaRPr lang="en-US" dirty="0"/>
          </a:p>
        </p:txBody>
      </p:sp>
      <p:sp>
        <p:nvSpPr>
          <p:cNvPr id="58" name="TextBox 57"/>
          <p:cNvSpPr txBox="1"/>
          <p:nvPr/>
        </p:nvSpPr>
        <p:spPr>
          <a:xfrm rot="16200000">
            <a:off x="8510147" y="3183328"/>
            <a:ext cx="892800" cy="276999"/>
          </a:xfrm>
          <a:prstGeom prst="rect">
            <a:avLst/>
          </a:prstGeom>
          <a:noFill/>
        </p:spPr>
        <p:txBody>
          <a:bodyPr wrap="square" rtlCol="0">
            <a:spAutoFit/>
          </a:bodyPr>
          <a:lstStyle/>
          <a:p>
            <a:pPr lvl="0"/>
            <a:r>
              <a:rPr lang="en-GB" sz="1200" spc="-5" dirty="0" smtClean="0">
                <a:solidFill>
                  <a:srgbClr val="FFFFFF"/>
                </a:solidFill>
                <a:latin typeface="Smith&amp;NephewLF"/>
                <a:cs typeface="Smith&amp;NephewLF"/>
              </a:rPr>
              <a:t>Module </a:t>
            </a:r>
            <a:r>
              <a:rPr lang="en-GB" sz="1200" spc="-5" dirty="0">
                <a:solidFill>
                  <a:srgbClr val="FFFFFF"/>
                </a:solidFill>
                <a:latin typeface="Smith&amp;NephewLF"/>
                <a:cs typeface="Smith&amp;NephewLF"/>
              </a:rPr>
              <a:t>3a</a:t>
            </a:r>
            <a:endParaRPr lang="en-US" sz="1200" spc="-5" dirty="0">
              <a:solidFill>
                <a:srgbClr val="FFFFFF"/>
              </a:solidFill>
              <a:latin typeface="Smith&amp;NephewLF"/>
              <a:cs typeface="Smith&amp;NephewLF"/>
            </a:endParaRPr>
          </a:p>
        </p:txBody>
      </p:sp>
      <p:pic>
        <p:nvPicPr>
          <p:cNvPr id="2051" name="Picture 3" descr="X:\Brands\Renasys\Images\Illustrations\Soft port connector (Colorado)\Soft port connector (colorado) connector push.jpg"/>
          <p:cNvPicPr>
            <a:picLocks noChangeAspect="1" noChangeArrowheads="1"/>
          </p:cNvPicPr>
          <p:nvPr/>
        </p:nvPicPr>
        <p:blipFill rotWithShape="1">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l="2137" t="3005" r="2871" b="3233"/>
          <a:stretch/>
        </p:blipFill>
        <p:spPr bwMode="auto">
          <a:xfrm>
            <a:off x="609600" y="1473200"/>
            <a:ext cx="3576604" cy="233854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580467" y="1473200"/>
            <a:ext cx="0" cy="453813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404" y="1473200"/>
            <a:ext cx="3045157" cy="303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Placeholder 4"/>
          <p:cNvSpPr txBox="1">
            <a:spLocks/>
          </p:cNvSpPr>
          <p:nvPr/>
        </p:nvSpPr>
        <p:spPr>
          <a:xfrm>
            <a:off x="4958275" y="4351867"/>
            <a:ext cx="3244320" cy="1547348"/>
          </a:xfrm>
          <a:prstGeom prst="rect">
            <a:avLst/>
          </a:prstGeom>
        </p:spPr>
        <p:txBody>
          <a:bodyPr vert="horz" lIns="0" tIns="0" rIns="0" bIns="0" rtlCol="0">
            <a:noAutofit/>
          </a:bodyPr>
          <a:lstStyle>
            <a:lvl1pPr marL="133350" indent="-133350" algn="l" defTabSz="914400" rtl="0" eaLnBrk="1" latinLnBrk="0" hangingPunct="1">
              <a:lnSpc>
                <a:spcPct val="90000"/>
              </a:lnSpc>
              <a:spcBef>
                <a:spcPts val="1000"/>
              </a:spcBef>
              <a:buFont typeface="Arial"/>
              <a:buChar char="•"/>
              <a:tabLst/>
              <a:defRPr sz="1600" kern="1200">
                <a:solidFill>
                  <a:schemeClr val="accent1"/>
                </a:solidFill>
                <a:latin typeface="Smith&amp;NephewLF" charset="0"/>
                <a:ea typeface="Smith&amp;NephewLF" charset="0"/>
                <a:cs typeface="Smith&amp;NephewLF" charset="0"/>
              </a:defRPr>
            </a:lvl1pPr>
            <a:lvl2pPr marL="266700" indent="-133350" algn="l" defTabSz="914400" rtl="0" eaLnBrk="1" latinLnBrk="0" hangingPunct="1">
              <a:lnSpc>
                <a:spcPct val="90000"/>
              </a:lnSpc>
              <a:spcBef>
                <a:spcPts val="500"/>
              </a:spcBef>
              <a:buFont typeface="Arial"/>
              <a:buChar char="•"/>
              <a:tabLst/>
              <a:defRPr sz="1400" kern="1200">
                <a:solidFill>
                  <a:schemeClr val="accent1"/>
                </a:solidFill>
                <a:latin typeface="Smith&amp;NephewLF" charset="0"/>
                <a:ea typeface="Smith&amp;NephewLF" charset="0"/>
                <a:cs typeface="Smith&amp;NephewLF" charset="0"/>
              </a:defRPr>
            </a:lvl2pPr>
            <a:lvl3pPr marL="355600" indent="-88900" algn="l" defTabSz="914400" rtl="0" eaLnBrk="1" latinLnBrk="0" hangingPunct="1">
              <a:lnSpc>
                <a:spcPct val="90000"/>
              </a:lnSpc>
              <a:spcBef>
                <a:spcPts val="500"/>
              </a:spcBef>
              <a:buFont typeface="Arial"/>
              <a:buChar char="•"/>
              <a:tabLst/>
              <a:defRPr sz="1200" kern="1200">
                <a:solidFill>
                  <a:schemeClr val="accent1"/>
                </a:solidFill>
                <a:latin typeface="Smith&amp;NephewLF" charset="0"/>
                <a:ea typeface="Smith&amp;NephewLF" charset="0"/>
                <a:cs typeface="Smith&amp;NephewLF" charset="0"/>
              </a:defRPr>
            </a:lvl3pPr>
            <a:lvl4pPr marL="4445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4pPr>
            <a:lvl5pPr marL="533400" indent="-88900" algn="l" defTabSz="914400" rtl="0" eaLnBrk="1" latinLnBrk="0" hangingPunct="1">
              <a:lnSpc>
                <a:spcPct val="90000"/>
              </a:lnSpc>
              <a:spcBef>
                <a:spcPts val="500"/>
              </a:spcBef>
              <a:buFont typeface="Arial"/>
              <a:buChar char="•"/>
              <a:tabLst/>
              <a:defRPr sz="1000" kern="1200">
                <a:solidFill>
                  <a:schemeClr val="accent1"/>
                </a:solidFill>
                <a:latin typeface="Smith&amp;NephewLF" charset="0"/>
                <a:ea typeface="Smith&amp;NephewLF" charset="0"/>
                <a:cs typeface="Smith&amp;NephewL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dirty="0" smtClean="0">
                <a:solidFill>
                  <a:srgbClr val="EF7D00"/>
                </a:solidFill>
              </a:rPr>
              <a:t>Note</a:t>
            </a:r>
            <a:r>
              <a:rPr lang="en-GB" dirty="0" smtClean="0">
                <a:solidFill>
                  <a:schemeClr val="bg2"/>
                </a:solidFill>
              </a:rPr>
              <a:t>: Do not cover aeration disc.</a:t>
            </a:r>
            <a:endParaRPr lang="en-US" b="1" dirty="0">
              <a:solidFill>
                <a:schemeClr val="bg2"/>
              </a:solidFill>
            </a:endParaRPr>
          </a:p>
        </p:txBody>
      </p:sp>
      <p:grpSp>
        <p:nvGrpSpPr>
          <p:cNvPr id="10" name="Group 9"/>
          <p:cNvGrpSpPr/>
          <p:nvPr/>
        </p:nvGrpSpPr>
        <p:grpSpPr>
          <a:xfrm>
            <a:off x="8769096" y="2918949"/>
            <a:ext cx="374904" cy="892800"/>
            <a:chOff x="8769096" y="2918949"/>
            <a:chExt cx="374904" cy="892800"/>
          </a:xfrm>
        </p:grpSpPr>
        <p:sp>
          <p:nvSpPr>
            <p:cNvPr id="11" name="Rectangle 10"/>
            <p:cNvSpPr/>
            <p:nvPr/>
          </p:nvSpPr>
          <p:spPr>
            <a:xfrm>
              <a:off x="8769096" y="2918949"/>
              <a:ext cx="374904" cy="892800"/>
            </a:xfrm>
            <a:prstGeom prst="rect">
              <a:avLst/>
            </a:prstGeom>
            <a:solidFill>
              <a:srgbClr val="FE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Box 11"/>
            <p:cNvSpPr txBox="1"/>
            <p:nvPr/>
          </p:nvSpPr>
          <p:spPr>
            <a:xfrm rot="16200000">
              <a:off x="8510147" y="3226849"/>
              <a:ext cx="892800" cy="276999"/>
            </a:xfrm>
            <a:prstGeom prst="rect">
              <a:avLst/>
            </a:prstGeom>
            <a:noFill/>
          </p:spPr>
          <p:txBody>
            <a:bodyPr wrap="square" rtlCol="0">
              <a:spAutoFit/>
            </a:bodyPr>
            <a:lstStyle/>
            <a:p>
              <a:r>
                <a:rPr lang="en-GB" sz="1200" spc="-5" dirty="0">
                  <a:solidFill>
                    <a:srgbClr val="FFFFFF"/>
                  </a:solidFill>
                  <a:latin typeface="Smith&amp;NephewLF"/>
                  <a:cs typeface="Smith&amp;NephewLF"/>
                </a:rPr>
                <a:t>Module </a:t>
              </a:r>
              <a:r>
                <a:rPr lang="en-GB" sz="1200" spc="-5" dirty="0" smtClean="0">
                  <a:solidFill>
                    <a:srgbClr val="FFFFFF"/>
                  </a:solidFill>
                  <a:latin typeface="Smith&amp;NephewLF"/>
                  <a:cs typeface="Smith&amp;NephewLF"/>
                </a:rPr>
                <a:t>3c</a:t>
              </a:r>
              <a:endParaRPr lang="en-US" sz="1200" spc="-5" dirty="0">
                <a:solidFill>
                  <a:srgbClr val="FFFFFF"/>
                </a:solidFill>
                <a:latin typeface="Smith&amp;NephewLF"/>
                <a:cs typeface="Smith&amp;NephewLF"/>
              </a:endParaRPr>
            </a:p>
          </p:txBody>
        </p:sp>
      </p:grpSp>
    </p:spTree>
    <p:extLst>
      <p:ext uri="{BB962C8B-B14F-4D97-AF65-F5344CB8AC3E}">
        <p14:creationId xmlns:p14="http://schemas.microsoft.com/office/powerpoint/2010/main" val="3666532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MarComms">
  <a:themeElements>
    <a:clrScheme name="S&amp;N Colour theme">
      <a:dk1>
        <a:srgbClr val="484B54"/>
      </a:dk1>
      <a:lt1>
        <a:srgbClr val="FFFFFF"/>
      </a:lt1>
      <a:dk2>
        <a:srgbClr val="484B54"/>
      </a:dk2>
      <a:lt2>
        <a:srgbClr val="EF7D00"/>
      </a:lt2>
      <a:accent1>
        <a:srgbClr val="7C7C7C"/>
      </a:accent1>
      <a:accent2>
        <a:srgbClr val="EF7D00"/>
      </a:accent2>
      <a:accent3>
        <a:srgbClr val="CAD400"/>
      </a:accent3>
      <a:accent4>
        <a:srgbClr val="FFE400"/>
      </a:accent4>
      <a:accent5>
        <a:srgbClr val="E52A1B"/>
      </a:accent5>
      <a:accent6>
        <a:srgbClr val="54388D"/>
      </a:accent6>
      <a:hlink>
        <a:srgbClr val="4354A1"/>
      </a:hlink>
      <a:folHlink>
        <a:srgbClr val="8AC2E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600" spc="-5" dirty="0">
            <a:solidFill>
              <a:srgbClr val="77787B"/>
            </a:solidFill>
            <a:latin typeface="Smith&amp;NephewLF"/>
            <a:cs typeface="Smith&amp;NephewLF"/>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N^M001">
  <a:themeElements>
    <a:clrScheme name="Smith &amp; Nephew 01">
      <a:dk1>
        <a:srgbClr val="4D4E53"/>
      </a:dk1>
      <a:lt1>
        <a:srgbClr val="FFFFFF"/>
      </a:lt1>
      <a:dk2>
        <a:srgbClr val="4D4E53"/>
      </a:dk2>
      <a:lt2>
        <a:srgbClr val="FFFFFF"/>
      </a:lt2>
      <a:accent1>
        <a:srgbClr val="FF7300"/>
      </a:accent1>
      <a:accent2>
        <a:srgbClr val="346CDF"/>
      </a:accent2>
      <a:accent3>
        <a:srgbClr val="FED900"/>
      </a:accent3>
      <a:accent4>
        <a:srgbClr val="32A50A"/>
      </a:accent4>
      <a:accent5>
        <a:srgbClr val="FFA00A"/>
      </a:accent5>
      <a:accent6>
        <a:srgbClr val="673BB8"/>
      </a:accent6>
      <a:hlink>
        <a:srgbClr val="0000FF"/>
      </a:hlink>
      <a:folHlink>
        <a:srgbClr val="800080"/>
      </a:folHlink>
    </a:clrScheme>
    <a:fontScheme name="Custom 1">
      <a:majorFont>
        <a:latin typeface="Smith&amp;NephewLF"/>
        <a:ea typeface=""/>
        <a:cs typeface=""/>
      </a:majorFont>
      <a:minorFont>
        <a:latin typeface="Smith&amp;NephewL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a:latin typeface="Smith&amp;NephewLF" panose="020F0500030000020004" pitchFamily="34" charset="0"/>
          </a:defRPr>
        </a:defPPr>
      </a:lstStyle>
    </a:txDef>
  </a:objectDefaults>
  <a:extraClrSchemeLst/>
</a:theme>
</file>

<file path=ppt/theme/theme3.xml><?xml version="1.0" encoding="utf-8"?>
<a:theme xmlns:a="http://schemas.openxmlformats.org/drawingml/2006/main" name="1_MASTER PAGES">
  <a:themeElements>
    <a:clrScheme name="S&amp;N Colour theme">
      <a:dk1>
        <a:srgbClr val="484B54"/>
      </a:dk1>
      <a:lt1>
        <a:srgbClr val="FFFFFF"/>
      </a:lt1>
      <a:dk2>
        <a:srgbClr val="484B54"/>
      </a:dk2>
      <a:lt2>
        <a:srgbClr val="EF7D00"/>
      </a:lt2>
      <a:accent1>
        <a:srgbClr val="7C7C7C"/>
      </a:accent1>
      <a:accent2>
        <a:srgbClr val="EF7D00"/>
      </a:accent2>
      <a:accent3>
        <a:srgbClr val="CAD400"/>
      </a:accent3>
      <a:accent4>
        <a:srgbClr val="FFE400"/>
      </a:accent4>
      <a:accent5>
        <a:srgbClr val="E52A1B"/>
      </a:accent5>
      <a:accent6>
        <a:srgbClr val="54388D"/>
      </a:accent6>
      <a:hlink>
        <a:srgbClr val="4354A1"/>
      </a:hlink>
      <a:folHlink>
        <a:srgbClr val="8AC2E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600" spc="-5" dirty="0">
            <a:solidFill>
              <a:srgbClr val="77787B"/>
            </a:solidFill>
            <a:latin typeface="Smith&amp;NephewLF"/>
            <a:cs typeface="Smith&amp;NephewLF"/>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FRONT COVER">
  <a:themeElements>
    <a:clrScheme name="S&amp;N Colour theme">
      <a:dk1>
        <a:srgbClr val="484B54"/>
      </a:dk1>
      <a:lt1>
        <a:srgbClr val="FFFFFF"/>
      </a:lt1>
      <a:dk2>
        <a:srgbClr val="484B54"/>
      </a:dk2>
      <a:lt2>
        <a:srgbClr val="EF7D00"/>
      </a:lt2>
      <a:accent1>
        <a:srgbClr val="7C7C7C"/>
      </a:accent1>
      <a:accent2>
        <a:srgbClr val="EF7D00"/>
      </a:accent2>
      <a:accent3>
        <a:srgbClr val="CAD400"/>
      </a:accent3>
      <a:accent4>
        <a:srgbClr val="FFE400"/>
      </a:accent4>
      <a:accent5>
        <a:srgbClr val="E52A1B"/>
      </a:accent5>
      <a:accent6>
        <a:srgbClr val="54388D"/>
      </a:accent6>
      <a:hlink>
        <a:srgbClr val="4354A1"/>
      </a:hlink>
      <a:folHlink>
        <a:srgbClr val="8AC2E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D5E35B7395C7408ED518622B56C993" ma:contentTypeVersion="2" ma:contentTypeDescription="Create a new document." ma:contentTypeScope="" ma:versionID="996f03db871956ea49806c200a1c26cb">
  <xsd:schema xmlns:xsd="http://www.w3.org/2001/XMLSchema" xmlns:xs="http://www.w3.org/2001/XMLSchema" xmlns:p="http://schemas.microsoft.com/office/2006/metadata/properties" xmlns:ns2="db15cb98-6606-4ce2-acf9-27de58effebd" targetNamespace="http://schemas.microsoft.com/office/2006/metadata/properties" ma:root="true" ma:fieldsID="1768245f42fe885d08a38cd0da974b0c" ns2:_="">
    <xsd:import namespace="db15cb98-6606-4ce2-acf9-27de58effeb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15cb98-6606-4ce2-acf9-27de58effeb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83FECE-840B-442C-A3F1-E6990267432D}">
  <ds:schemaRefs>
    <ds:schemaRef ds:uri="http://purl.org/dc/elements/1.1/"/>
    <ds:schemaRef ds:uri="http://purl.org/dc/dcmitype/"/>
    <ds:schemaRef ds:uri="http://schemas.microsoft.com/office/infopath/2007/PartnerControls"/>
    <ds:schemaRef ds:uri="db15cb98-6606-4ce2-acf9-27de58effebd"/>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DBCEE83-F017-4CC3-8CD6-8F4EBA4E7447}">
  <ds:schemaRefs>
    <ds:schemaRef ds:uri="http://schemas.microsoft.com/sharepoint/v3/contenttype/forms"/>
  </ds:schemaRefs>
</ds:datastoreItem>
</file>

<file path=customXml/itemProps3.xml><?xml version="1.0" encoding="utf-8"?>
<ds:datastoreItem xmlns:ds="http://schemas.openxmlformats.org/officeDocument/2006/customXml" ds:itemID="{AD032F7F-1C71-4984-B2C4-1DEB19143E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15cb98-6606-4ce2-acf9-27de58effe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MarComms</Template>
  <TotalTime>5224</TotalTime>
  <Words>6803</Words>
  <Application>Microsoft Office PowerPoint</Application>
  <PresentationFormat>On-screen Show (4:3)</PresentationFormat>
  <Paragraphs>860</Paragraphs>
  <Slides>56</Slides>
  <Notes>9</Notes>
  <HiddenSlides>0</HiddenSlides>
  <MMClips>0</MMClips>
  <ScaleCrop>false</ScaleCrop>
  <HeadingPairs>
    <vt:vector size="4" baseType="variant">
      <vt:variant>
        <vt:lpstr>Theme</vt:lpstr>
      </vt:variant>
      <vt:variant>
        <vt:i4>4</vt:i4>
      </vt:variant>
      <vt:variant>
        <vt:lpstr>Slide Titles</vt:lpstr>
      </vt:variant>
      <vt:variant>
        <vt:i4>56</vt:i4>
      </vt:variant>
    </vt:vector>
  </HeadingPairs>
  <TitlesOfParts>
    <vt:vector size="60" baseType="lpstr">
      <vt:lpstr>MarComms</vt:lpstr>
      <vt:lpstr>SN^M001</vt:lpstr>
      <vt:lpstr>1_MASTER PAGES</vt:lpstr>
      <vt:lpstr>FRONT COVER</vt:lpstr>
      <vt:lpstr>RENASYS™ TOUCH  Negative Pressure Wound Therapy System</vt:lpstr>
      <vt:lpstr>RENASYS™ TOUCH</vt:lpstr>
      <vt:lpstr>RENASYS™ TOUCH overview</vt:lpstr>
      <vt:lpstr>RENASYS™ TOUCH features </vt:lpstr>
      <vt:lpstr>RENASYS™ TOUCH features </vt:lpstr>
      <vt:lpstr>Canisters</vt:lpstr>
      <vt:lpstr>Canisters</vt:lpstr>
      <vt:lpstr>Canisters </vt:lpstr>
      <vt:lpstr>Canisters</vt:lpstr>
      <vt:lpstr>Canisters</vt:lpstr>
      <vt:lpstr>Device orientation</vt:lpstr>
      <vt:lpstr>PowerPoint Presentation</vt:lpstr>
      <vt:lpstr>Functionality</vt:lpstr>
      <vt:lpstr>Functionality</vt:lpstr>
      <vt:lpstr>PowerPoint Presentation</vt:lpstr>
      <vt:lpstr>PowerPoint Presentation</vt:lpstr>
      <vt:lpstr>Functionality </vt:lpstr>
      <vt:lpstr>PowerPoint Presentation</vt:lpstr>
      <vt:lpstr>PowerPoint Presentation</vt:lpstr>
      <vt:lpstr>Functionality</vt:lpstr>
      <vt:lpstr>Setting</vt:lpstr>
      <vt:lpstr>Settings</vt:lpstr>
      <vt:lpstr>Settings</vt:lpstr>
      <vt:lpstr>Settings</vt:lpstr>
      <vt:lpstr>Settings</vt:lpstr>
      <vt:lpstr>Settings </vt:lpstr>
      <vt:lpstr>Settings</vt:lpstr>
      <vt:lpstr>Alarms</vt:lpstr>
      <vt:lpstr>Alarms</vt:lpstr>
      <vt:lpstr>Alarms</vt:lpstr>
      <vt:lpstr>Alarms</vt:lpstr>
      <vt:lpstr>Alarms</vt:lpstr>
      <vt:lpstr>Alarms</vt:lpstr>
      <vt:lpstr>Alarms</vt:lpstr>
      <vt:lpstr>Alarms</vt:lpstr>
      <vt:lpstr>Alarms</vt:lpstr>
      <vt:lpstr>Alarms</vt:lpstr>
      <vt:lpstr>Alarms</vt:lpstr>
      <vt:lpstr>Alarms</vt:lpstr>
      <vt:lpstr>Alarms</vt:lpstr>
      <vt:lpstr>Alarms</vt:lpstr>
      <vt:lpstr>Alarms</vt:lpstr>
      <vt:lpstr>RENASYS™ TOUCH accessories</vt:lpstr>
      <vt:lpstr>RENASYS™ TOUCH accessories Carry bag</vt:lpstr>
      <vt:lpstr>RENASYS™ TOUCH accessories Carry strap</vt:lpstr>
      <vt:lpstr>Maintenance and service </vt:lpstr>
      <vt:lpstr>Maintenance and service </vt:lpstr>
      <vt:lpstr>Maintenance and service </vt:lpstr>
      <vt:lpstr>Maintenance and service </vt:lpstr>
      <vt:lpstr>Annual maintenance</vt:lpstr>
      <vt:lpstr>RENASYS™ TOUCH devices</vt:lpstr>
      <vt:lpstr>RENASYS™ TOUCH</vt:lpstr>
      <vt:lpstr>RENASYS™ TOUCH</vt:lpstr>
      <vt:lpstr>RENASYS™ TOUCH</vt:lpstr>
      <vt:lpstr>References</vt:lpstr>
      <vt:lpstr>PowerPoint Presentation</vt:lpstr>
    </vt:vector>
  </TitlesOfParts>
  <Company>Smith and Nephew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Wood</dc:creator>
  <cp:lastModifiedBy>Smith and Nephew Users</cp:lastModifiedBy>
  <cp:revision>193</cp:revision>
  <cp:lastPrinted>2017-04-19T10:06:29Z</cp:lastPrinted>
  <dcterms:created xsi:type="dcterms:W3CDTF">2016-08-17T16:08:34Z</dcterms:created>
  <dcterms:modified xsi:type="dcterms:W3CDTF">2018-03-06T00:42:39Z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0x010100DAD5E35B7395C7408ED518622B56C993</vt:lpwstr>
  </property>
</Properties>
</file>