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4"/>
    <p:sldMasterId id="2147483811" r:id="rId5"/>
    <p:sldMasterId id="2147483853" r:id="rId6"/>
  </p:sldMasterIdLst>
  <p:notesMasterIdLst>
    <p:notesMasterId r:id="rId33"/>
  </p:notesMasterIdLst>
  <p:handoutMasterIdLst>
    <p:handoutMasterId r:id="rId34"/>
  </p:handoutMasterIdLst>
  <p:sldIdLst>
    <p:sldId id="256" r:id="rId7"/>
    <p:sldId id="331" r:id="rId8"/>
    <p:sldId id="269" r:id="rId9"/>
    <p:sldId id="270" r:id="rId10"/>
    <p:sldId id="276" r:id="rId11"/>
    <p:sldId id="278" r:id="rId12"/>
    <p:sldId id="360" r:id="rId13"/>
    <p:sldId id="280" r:id="rId14"/>
    <p:sldId id="281" r:id="rId15"/>
    <p:sldId id="282" r:id="rId16"/>
    <p:sldId id="334" r:id="rId17"/>
    <p:sldId id="286" r:id="rId18"/>
    <p:sldId id="321" r:id="rId19"/>
    <p:sldId id="322" r:id="rId20"/>
    <p:sldId id="366" r:id="rId21"/>
    <p:sldId id="327" r:id="rId22"/>
    <p:sldId id="329" r:id="rId23"/>
    <p:sldId id="328" r:id="rId24"/>
    <p:sldId id="361" r:id="rId25"/>
    <p:sldId id="367" r:id="rId26"/>
    <p:sldId id="368" r:id="rId27"/>
    <p:sldId id="369" r:id="rId28"/>
    <p:sldId id="370" r:id="rId29"/>
    <p:sldId id="372" r:id="rId30"/>
    <p:sldId id="373" r:id="rId31"/>
    <p:sldId id="374" r:id="rId32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146" userDrawn="1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orient="horz" pos="10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wadia, Shree" initials="VS" lastIdx="16" clrIdx="0">
    <p:extLst/>
  </p:cmAuthor>
  <p:cmAuthor id="2" name="Impey, Guy" initials="IG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FFFFFF"/>
    <a:srgbClr val="484B54"/>
    <a:srgbClr val="EF7D00"/>
    <a:srgbClr val="B0B0B0"/>
    <a:srgbClr val="666666"/>
    <a:srgbClr val="4D4E53"/>
    <a:srgbClr val="6696FF"/>
    <a:srgbClr val="346CDF"/>
    <a:srgbClr val="673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6" autoAdjust="0"/>
    <p:restoredTop sz="96472" autoAdjust="0"/>
  </p:normalViewPr>
  <p:slideViewPr>
    <p:cSldViewPr snapToGrid="0">
      <p:cViewPr varScale="1">
        <p:scale>
          <a:sx n="138" d="100"/>
          <a:sy n="138" d="100"/>
        </p:scale>
        <p:origin x="652" y="76"/>
      </p:cViewPr>
      <p:guideLst>
        <p:guide orient="horz" pos="2323"/>
        <p:guide pos="2880"/>
        <p:guide pos="272"/>
        <p:guide orient="horz" pos="645"/>
        <p:guide orient="horz" pos="146"/>
        <p:guide pos="158"/>
        <p:guide orient="horz" pos="10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14F821-AFC9-4F68-A6C7-73F648E84E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2C2B6-D14C-4365-9548-73F30A913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64B2-A8FF-4712-844F-9E3460D1F90A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6FC67-D33A-4C18-812C-2A4DC13BE6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0C2F0-96DF-49A6-AEDA-BECCD98C0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4596-941A-4272-902D-A37C21BA81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N^ColTipChoice" hidden="1">
            <a:extLst>
              <a:ext uri="{FF2B5EF4-FFF2-40B4-BE49-F238E27FC236}">
                <a16:creationId xmlns:a16="http://schemas.microsoft.com/office/drawing/2014/main" id="{417B7EEB-88D0-49E5-A8FA-B71FDF0418CD}"/>
              </a:ext>
            </a:extLst>
          </p:cNvPr>
          <p:cNvSpPr txBox="1"/>
          <p:nvPr/>
        </p:nvSpPr>
        <p:spPr>
          <a:xfrm>
            <a:off x="1247364" y="1370321"/>
            <a:ext cx="249472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26439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18BB5-AC72-4514-BDE4-C8B43CBBB2F5}" type="datetimeFigureOut">
              <a:rPr lang="en-GB" smtClean="0"/>
              <a:t>21/05/2020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F3F1-0BBF-4B0C-A045-9EE2E579EA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4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^L0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22626"/>
            <a:ext cx="8229600" cy="733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810512"/>
            <a:ext cx="8229600" cy="85725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66B-F4F3-474B-948B-011D84999465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D4E5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340-7F4D-46FB-B4B5-A5222B0AC7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SmithNephew_larg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11931"/>
            <a:ext cx="1711325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N^L0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0710CC-626F-8648-A24B-F3F5A423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0"/>
            <a:ext cx="9144000" cy="5143500"/>
          </a:xfrm>
          <a:prstGeom prst="rect">
            <a:avLst/>
          </a:prstGeom>
        </p:spPr>
      </p:pic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73551" y="4869180"/>
            <a:ext cx="2057400" cy="1714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794C95-BC82-44ED-9BF9-1A35159D50F5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5696712" y="4869180"/>
            <a:ext cx="3090672" cy="17145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543300" y="4869180"/>
            <a:ext cx="2057400" cy="1714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2DEBB7-30DE-4F42-B970-E708039C4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White block"/>
          <p:cNvSpPr/>
          <p:nvPr userDrawn="1"/>
        </p:nvSpPr>
        <p:spPr bwMode="gray">
          <a:xfrm>
            <a:off x="5905865" y="3529538"/>
            <a:ext cx="2963816" cy="1310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Color block"/>
          <p:cNvSpPr/>
          <p:nvPr userDrawn="1"/>
        </p:nvSpPr>
        <p:spPr bwMode="gray">
          <a:xfrm>
            <a:off x="283464" y="3529538"/>
            <a:ext cx="5512672" cy="1310750"/>
          </a:xfrm>
          <a:prstGeom prst="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N^CptsInstructions"/>
          <p:cNvSpPr txBox="1"/>
          <p:nvPr userDrawn="1"/>
        </p:nvSpPr>
        <p:spPr>
          <a:xfrm>
            <a:off x="-1617255" y="0"/>
            <a:ext cx="1452868" cy="25699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This is a custom picture title slide.</a:t>
            </a:r>
          </a:p>
          <a:p>
            <a:endParaRPr lang="en-US" sz="1100" dirty="0"/>
          </a:p>
          <a:p>
            <a:r>
              <a:rPr lang="en-US" sz="1200" b="1" dirty="0"/>
              <a:t>Please click “</a:t>
            </a:r>
            <a:r>
              <a:rPr lang="en-US" sz="1200" b="1" dirty="0">
                <a:solidFill>
                  <a:srgbClr val="FF7300"/>
                </a:solidFill>
              </a:rPr>
              <a:t>Add/Change Title Slide Picture</a:t>
            </a:r>
            <a:r>
              <a:rPr lang="en-US" sz="1200" b="1" dirty="0"/>
              <a:t>” to insert a picture background if needed.</a:t>
            </a:r>
          </a:p>
          <a:p>
            <a:endParaRPr lang="en-US" sz="1200" b="1" dirty="0"/>
          </a:p>
          <a:p>
            <a:r>
              <a:rPr lang="en-US" sz="1100" dirty="0"/>
              <a:t>(The command is in the Smith &amp; Nephew tab on the tool ribbon above.)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3464" y="3529538"/>
            <a:ext cx="5239512" cy="950976"/>
          </a:xfrm>
        </p:spPr>
        <p:txBody>
          <a:bodyPr lIns="144000" tIns="144000" anchor="t"/>
          <a:lstStyle>
            <a:lvl1pPr algn="l">
              <a:lnSpc>
                <a:spcPct val="100000"/>
              </a:lnSpc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83464" y="4559081"/>
            <a:ext cx="5239512" cy="270637"/>
          </a:xfrm>
          <a:prstGeom prst="rect">
            <a:avLst/>
          </a:prstGeom>
        </p:spPr>
        <p:txBody>
          <a:bodyPr lIns="144000" bIns="10800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05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482665-CAF1-2047-BA85-ED4230EA3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0569"/>
          <a:stretch/>
        </p:blipFill>
        <p:spPr>
          <a:xfrm>
            <a:off x="5960049" y="3529538"/>
            <a:ext cx="2682000" cy="147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EAC992-669A-5944-B242-A2F43AAEC614}"/>
              </a:ext>
            </a:extLst>
          </p:cNvPr>
          <p:cNvSpPr txBox="1"/>
          <p:nvPr userDrawn="1"/>
        </p:nvSpPr>
        <p:spPr>
          <a:xfrm>
            <a:off x="6442681" y="4561990"/>
            <a:ext cx="2417855" cy="278332"/>
          </a:xfrm>
          <a:prstGeom prst="rect">
            <a:avLst/>
          </a:prstGeom>
          <a:noFill/>
        </p:spPr>
        <p:txBody>
          <a:bodyPr wrap="square" lIns="0" tIns="0" rIns="0" bIns="108000" rtlCol="0">
            <a:spAutoFit/>
          </a:bodyPr>
          <a:lstStyle/>
          <a:p>
            <a:r>
              <a:rPr lang="en-GB" sz="1100" dirty="0">
                <a:solidFill>
                  <a:srgbClr val="FF7300"/>
                </a:solidFill>
              </a:rPr>
              <a:t>Supporting healthcare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53508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^L0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65176" y="164592"/>
            <a:ext cx="8604504" cy="4701016"/>
            <a:chOff x="265176" y="164592"/>
            <a:chExt cx="8437245" cy="4701016"/>
          </a:xfrm>
        </p:grpSpPr>
        <p:sp>
          <p:nvSpPr>
            <p:cNvPr id="13" name="back block"/>
            <p:cNvSpPr/>
            <p:nvPr userDrawn="1"/>
          </p:nvSpPr>
          <p:spPr bwMode="gray">
            <a:xfrm>
              <a:off x="265176" y="851773"/>
              <a:ext cx="8424545" cy="4013835"/>
            </a:xfrm>
            <a:custGeom>
              <a:avLst/>
              <a:gdLst/>
              <a:ahLst/>
              <a:cxnLst/>
              <a:rect l="l" t="t" r="r" b="b"/>
              <a:pathLst>
                <a:path w="8424545" h="5351780">
                  <a:moveTo>
                    <a:pt x="0" y="5351653"/>
                  </a:moveTo>
                  <a:lnTo>
                    <a:pt x="8423998" y="5351653"/>
                  </a:lnTo>
                  <a:lnTo>
                    <a:pt x="8423998" y="0"/>
                  </a:lnTo>
                  <a:lnTo>
                    <a:pt x="0" y="0"/>
                  </a:lnTo>
                  <a:lnTo>
                    <a:pt x="0" y="5351653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2" name="line top"/>
            <p:cNvSpPr/>
            <p:nvPr userDrawn="1"/>
          </p:nvSpPr>
          <p:spPr bwMode="gray">
            <a:xfrm>
              <a:off x="265176" y="164592"/>
              <a:ext cx="8437245" cy="0"/>
            </a:xfrm>
            <a:custGeom>
              <a:avLst/>
              <a:gdLst/>
              <a:ahLst/>
              <a:cxnLst/>
              <a:rect l="l" t="t" r="r" b="b"/>
              <a:pathLst>
                <a:path w="8437245">
                  <a:moveTo>
                    <a:pt x="0" y="0"/>
                  </a:moveTo>
                  <a:lnTo>
                    <a:pt x="84366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4" name="line mid"/>
            <p:cNvSpPr/>
            <p:nvPr userDrawn="1"/>
          </p:nvSpPr>
          <p:spPr bwMode="gray">
            <a:xfrm>
              <a:off x="265176" y="853011"/>
              <a:ext cx="8424545" cy="0"/>
            </a:xfrm>
            <a:custGeom>
              <a:avLst/>
              <a:gdLst/>
              <a:ahLst/>
              <a:cxnLst/>
              <a:rect l="l" t="t" r="r" b="b"/>
              <a:pathLst>
                <a:path w="8424545">
                  <a:moveTo>
                    <a:pt x="0" y="0"/>
                  </a:moveTo>
                  <a:lnTo>
                    <a:pt x="84239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5" name="line bottom"/>
            <p:cNvSpPr/>
            <p:nvPr userDrawn="1"/>
          </p:nvSpPr>
          <p:spPr bwMode="gray">
            <a:xfrm>
              <a:off x="265176" y="4864369"/>
              <a:ext cx="8424545" cy="0"/>
            </a:xfrm>
            <a:custGeom>
              <a:avLst/>
              <a:gdLst/>
              <a:ahLst/>
              <a:cxnLst/>
              <a:rect l="l" t="t" r="r" b="b"/>
              <a:pathLst>
                <a:path w="8424545">
                  <a:moveTo>
                    <a:pt x="0" y="0"/>
                  </a:moveTo>
                  <a:lnTo>
                    <a:pt x="84239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16" name="Rectangle 15" hidden="1"/>
          <p:cNvSpPr/>
          <p:nvPr userDrawn="1"/>
        </p:nvSpPr>
        <p:spPr>
          <a:xfrm>
            <a:off x="8869680" y="60960"/>
            <a:ext cx="274320" cy="4979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65176" y="219456"/>
            <a:ext cx="7178040" cy="260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12064" y="1042414"/>
            <a:ext cx="8119872" cy="3670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00013" lvl="0" indent="-100013">
              <a:buFont typeface="Arial"/>
              <a:tabLst/>
            </a:pPr>
            <a:r>
              <a:rPr lang="en-US"/>
              <a:t>Edit Master text styles</a:t>
            </a:r>
          </a:p>
          <a:p>
            <a:pPr marL="200025" lvl="1" indent="-100013">
              <a:buFont typeface="Arial"/>
              <a:tabLst/>
            </a:pPr>
            <a:r>
              <a:rPr lang="en-US"/>
              <a:t>Second level</a:t>
            </a:r>
          </a:p>
          <a:p>
            <a:pPr marL="266700" lvl="2" indent="-66675">
              <a:buFont typeface="Arial"/>
              <a:tabLst/>
            </a:pPr>
            <a:r>
              <a:rPr lang="en-US"/>
              <a:t>Third level</a:t>
            </a:r>
          </a:p>
          <a:p>
            <a:pPr marL="333375" lvl="3" indent="-66675">
              <a:buFont typeface="Arial"/>
              <a:tabLst/>
            </a:pPr>
            <a:r>
              <a:rPr lang="en-US"/>
              <a:t>Fourth level</a:t>
            </a:r>
          </a:p>
          <a:p>
            <a:pPr marL="400050" lvl="4" indent="-66675">
              <a:buFont typeface="Arial"/>
              <a:tabLst/>
            </a:pPr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65176" y="490347"/>
            <a:ext cx="7178040" cy="3017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F1AAD-F772-41C5-9133-D58BDB6899B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4B7AE-8C6F-4620-8EB1-ECE75D6E2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56697-84F0-7B4D-ACA2-0B2AB0674E89}"/>
              </a:ext>
            </a:extLst>
          </p:cNvPr>
          <p:cNvSpPr txBox="1"/>
          <p:nvPr userDrawn="1"/>
        </p:nvSpPr>
        <p:spPr>
          <a:xfrm>
            <a:off x="6617368" y="4878798"/>
            <a:ext cx="2252744" cy="128685"/>
          </a:xfrm>
          <a:prstGeom prst="rect">
            <a:avLst/>
          </a:prstGeom>
          <a:noFill/>
        </p:spPr>
        <p:txBody>
          <a:bodyPr wrap="square" tIns="36000" rIns="0" bIns="0" rtlCol="0">
            <a:spAutoFit/>
          </a:bodyPr>
          <a:lstStyle/>
          <a:p>
            <a:pPr algn="r"/>
            <a:r>
              <a:rPr lang="en-GB" sz="600" dirty="0">
                <a:solidFill>
                  <a:srgbClr val="00B050"/>
                </a:solidFill>
              </a:rPr>
              <a:t>FOR EXTERNAL 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DBCD9-2E05-AB41-BD85-508B1A7861B2}"/>
              </a:ext>
            </a:extLst>
          </p:cNvPr>
          <p:cNvSpPr txBox="1"/>
          <p:nvPr userDrawn="1"/>
        </p:nvSpPr>
        <p:spPr>
          <a:xfrm>
            <a:off x="264698" y="4878798"/>
            <a:ext cx="5943600" cy="12868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en-GB" sz="600" dirty="0">
                <a:solidFill>
                  <a:schemeClr val="accent1"/>
                </a:solidFill>
              </a:rPr>
              <a:t>Reducing the burden of pressure ulcers</a:t>
            </a:r>
          </a:p>
        </p:txBody>
      </p:sp>
    </p:spTree>
    <p:extLst>
      <p:ext uri="{BB962C8B-B14F-4D97-AF65-F5344CB8AC3E}">
        <p14:creationId xmlns:p14="http://schemas.microsoft.com/office/powerpoint/2010/main" val="177807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^L084">
    <p:bg>
      <p:bgPr>
        <a:solidFill>
          <a:srgbClr val="484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441448"/>
            <a:ext cx="7662672" cy="260604"/>
          </a:xfrm>
        </p:spPr>
        <p:txBody>
          <a:bodyPr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4B7AE-8C6F-4620-8EB1-ECE75D6E2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F8F1AAD-F772-41C5-9133-D58BDB6899B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^L0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65176" y="164592"/>
            <a:ext cx="8604504" cy="4699777"/>
            <a:chOff x="265176" y="164592"/>
            <a:chExt cx="8437245" cy="4699777"/>
          </a:xfrm>
        </p:grpSpPr>
        <p:sp>
          <p:nvSpPr>
            <p:cNvPr id="19" name="line top"/>
            <p:cNvSpPr/>
            <p:nvPr userDrawn="1"/>
          </p:nvSpPr>
          <p:spPr bwMode="gray">
            <a:xfrm>
              <a:off x="265176" y="164592"/>
              <a:ext cx="8437245" cy="0"/>
            </a:xfrm>
            <a:custGeom>
              <a:avLst/>
              <a:gdLst/>
              <a:ahLst/>
              <a:cxnLst/>
              <a:rect l="l" t="t" r="r" b="b"/>
              <a:pathLst>
                <a:path w="8437245">
                  <a:moveTo>
                    <a:pt x="0" y="0"/>
                  </a:moveTo>
                  <a:lnTo>
                    <a:pt x="84366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20" name="line mid"/>
            <p:cNvSpPr/>
            <p:nvPr userDrawn="1"/>
          </p:nvSpPr>
          <p:spPr bwMode="gray">
            <a:xfrm>
              <a:off x="265176" y="853011"/>
              <a:ext cx="8424545" cy="0"/>
            </a:xfrm>
            <a:custGeom>
              <a:avLst/>
              <a:gdLst/>
              <a:ahLst/>
              <a:cxnLst/>
              <a:rect l="l" t="t" r="r" b="b"/>
              <a:pathLst>
                <a:path w="8424545">
                  <a:moveTo>
                    <a:pt x="0" y="0"/>
                  </a:moveTo>
                  <a:lnTo>
                    <a:pt x="84239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21" name="line bottom"/>
            <p:cNvSpPr/>
            <p:nvPr userDrawn="1"/>
          </p:nvSpPr>
          <p:spPr bwMode="gray">
            <a:xfrm>
              <a:off x="265176" y="4864369"/>
              <a:ext cx="8424545" cy="0"/>
            </a:xfrm>
            <a:custGeom>
              <a:avLst/>
              <a:gdLst/>
              <a:ahLst/>
              <a:cxnLst/>
              <a:rect l="l" t="t" r="r" b="b"/>
              <a:pathLst>
                <a:path w="8424545">
                  <a:moveTo>
                    <a:pt x="0" y="0"/>
                  </a:moveTo>
                  <a:lnTo>
                    <a:pt x="8423998" y="0"/>
                  </a:lnTo>
                </a:path>
              </a:pathLst>
            </a:custGeom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12064" y="1042414"/>
            <a:ext cx="8119872" cy="3670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100013" lvl="0" indent="-100013">
              <a:buFont typeface="Arial"/>
              <a:tabLst/>
            </a:pPr>
            <a:r>
              <a:rPr lang="en-US" dirty="0"/>
              <a:t>Edit Master text styles</a:t>
            </a:r>
          </a:p>
          <a:p>
            <a:pPr marL="200025" lvl="1" indent="-100013">
              <a:buFont typeface="Arial"/>
              <a:tabLst/>
            </a:pPr>
            <a:r>
              <a:rPr lang="en-US" dirty="0"/>
              <a:t>Second level</a:t>
            </a:r>
          </a:p>
          <a:p>
            <a:pPr marL="266700" lvl="2" indent="-66675">
              <a:buFont typeface="Arial"/>
              <a:tabLst/>
            </a:pPr>
            <a:r>
              <a:rPr lang="en-US" dirty="0"/>
              <a:t>Third level</a:t>
            </a:r>
          </a:p>
          <a:p>
            <a:pPr marL="333375" lvl="3" indent="-66675">
              <a:buFont typeface="Arial"/>
              <a:tabLst/>
            </a:pPr>
            <a:r>
              <a:rPr lang="en-US" dirty="0"/>
              <a:t>Fourth level</a:t>
            </a:r>
          </a:p>
          <a:p>
            <a:pPr marL="400050" lvl="4" indent="-66675">
              <a:buFont typeface="Arial"/>
              <a:tabLst/>
            </a:pPr>
            <a:r>
              <a:rPr lang="en-US" dirty="0"/>
              <a:t>Fifth level</a:t>
            </a:r>
          </a:p>
        </p:txBody>
      </p:sp>
      <p:sp>
        <p:nvSpPr>
          <p:cNvPr id="9" name="Date Placeholder 8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F1AAD-F772-41C5-9133-D58BDB6899B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1" name="Slide Number Placeholder 10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84B7AE-8C6F-4620-8EB1-ECE75D6E2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265176" y="490347"/>
            <a:ext cx="7178040" cy="3017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73B20-E7D1-DA4E-BBC9-A0523601CC2E}"/>
              </a:ext>
            </a:extLst>
          </p:cNvPr>
          <p:cNvSpPr txBox="1"/>
          <p:nvPr userDrawn="1"/>
        </p:nvSpPr>
        <p:spPr>
          <a:xfrm>
            <a:off x="340677" y="4902312"/>
            <a:ext cx="5943600" cy="128685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r>
              <a:rPr lang="en-GB" sz="600" dirty="0">
                <a:solidFill>
                  <a:schemeClr val="accent1"/>
                </a:solidFill>
              </a:rPr>
              <a:t>Reducing the burden of pressure </a:t>
            </a:r>
            <a:r>
              <a:rPr lang="en-GB" sz="600" dirty="0" smtClean="0">
                <a:solidFill>
                  <a:schemeClr val="accent1"/>
                </a:solidFill>
              </a:rPr>
              <a:t>injuries</a:t>
            </a:r>
            <a:endParaRPr lang="en-GB" sz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^L0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C66B-F4F3-474B-948B-011D84999465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7D5340-7F4D-46FB-B4B5-A5222B0AC7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41053-1333-9B4E-ACE1-3AEEDE41F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93" y="2007252"/>
            <a:ext cx="3371414" cy="1128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E8A7B9-95FA-3F4F-A0F6-1F5D0C6B6747}"/>
              </a:ext>
            </a:extLst>
          </p:cNvPr>
          <p:cNvSpPr txBox="1"/>
          <p:nvPr userDrawn="1"/>
        </p:nvSpPr>
        <p:spPr>
          <a:xfrm>
            <a:off x="155196" y="4427374"/>
            <a:ext cx="7722065" cy="623792"/>
          </a:xfrm>
          <a:prstGeom prst="rect">
            <a:avLst/>
          </a:prstGeom>
          <a:noFill/>
        </p:spPr>
        <p:txBody>
          <a:bodyPr wrap="square" lIns="251999" tIns="0" rIns="0" bIns="251999" rtlCol="0">
            <a:spAutoFit/>
          </a:bodyPr>
          <a:lstStyle/>
          <a:p>
            <a: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  <a:t>Smith &amp; Nephew Pty Ltd 85 Waterloo Rd North Ryde NSW 2113 Australia T +61 2 9857 3999 F +61 2 9857 3900 </a:t>
            </a:r>
            <a:r>
              <a:rPr lang="en-GB" sz="800" dirty="0" smtClean="0">
                <a:solidFill>
                  <a:srgbClr val="FF7300"/>
                </a:solidFill>
                <a:latin typeface="Smith&amp;NephewLF" panose="020F0500030000020004" pitchFamily="34" charset="0"/>
              </a:rPr>
              <a:t>www.smith-nephew.com/australia</a:t>
            </a:r>
            <a: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  <a:t/>
            </a:r>
            <a:b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</a:br>
            <a: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  <a:t>Smith &amp; Nephew Ltd Unit A 36 Hillside Rd Wairau Valley Auckland 0627 New Zealand T +64 9 820 2840 F +64 9 820 2841 </a:t>
            </a:r>
            <a:r>
              <a:rPr lang="en-GB" sz="800" dirty="0" smtClean="0">
                <a:solidFill>
                  <a:srgbClr val="FF7300"/>
                </a:solidFill>
                <a:latin typeface="Smith&amp;NephewLF" panose="020F0500030000020004" pitchFamily="34" charset="0"/>
              </a:rPr>
              <a:t>www.smith-nephew.com/new-zealand</a:t>
            </a:r>
            <a: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  <a:t/>
            </a:r>
            <a:br>
              <a:rPr lang="en-GB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</a:br>
            <a:r>
              <a:rPr lang="en-AU" sz="800" dirty="0" smtClean="0">
                <a:solidFill>
                  <a:srgbClr val="7B7B7A"/>
                </a:solidFill>
                <a:latin typeface="Smith&amp;NephewLF" panose="020F0500030000020004" pitchFamily="34" charset="0"/>
              </a:rPr>
              <a:t>™Trademark of Smith &amp; Nephew. All Trademarks acknowledged |</a:t>
            </a:r>
            <a:r>
              <a:rPr lang="en-US" sz="800" baseline="0" dirty="0" smtClean="0">
                <a:solidFill>
                  <a:schemeClr val="accent1"/>
                </a:solidFill>
                <a:latin typeface="Smith&amp;NephewLF"/>
              </a:rPr>
              <a:t>SN14684(09/19)</a:t>
            </a:r>
            <a:endParaRPr lang="en-US" sz="800" dirty="0">
              <a:solidFill>
                <a:schemeClr val="accent1"/>
              </a:solidFill>
              <a:latin typeface="Smith&amp;NephewLF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9CAA2-AB4A-0A47-8DDD-C9CD0C602C97}"/>
              </a:ext>
            </a:extLst>
          </p:cNvPr>
          <p:cNvSpPr/>
          <p:nvPr userDrawn="1"/>
        </p:nvSpPr>
        <p:spPr>
          <a:xfrm>
            <a:off x="224187" y="3612534"/>
            <a:ext cx="3939950" cy="338554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1"/>
                </a:solidFill>
                <a:latin typeface="Smith&amp;NephewLF"/>
              </a:rPr>
              <a:t>For detailed product information including indications for use, contraindications, precautions </a:t>
            </a:r>
            <a:br>
              <a:rPr lang="en-GB" sz="800" dirty="0">
                <a:solidFill>
                  <a:schemeClr val="accent1"/>
                </a:solidFill>
                <a:latin typeface="Smith&amp;NephewLF"/>
              </a:rPr>
            </a:br>
            <a:r>
              <a:rPr lang="en-GB" sz="800" dirty="0">
                <a:solidFill>
                  <a:schemeClr val="accent1"/>
                </a:solidFill>
                <a:latin typeface="Smith&amp;NephewLF"/>
              </a:rPr>
              <a:t>and warnings, please consult each product's Instructions for Use (IFU) prior to use.</a:t>
            </a:r>
          </a:p>
        </p:txBody>
      </p:sp>
    </p:spTree>
    <p:extLst>
      <p:ext uri="{BB962C8B-B14F-4D97-AF65-F5344CB8AC3E}">
        <p14:creationId xmlns:p14="http://schemas.microsoft.com/office/powerpoint/2010/main" val="123042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278624" y="4880915"/>
            <a:ext cx="88696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fld id="{561DC66B-F4F3-474B-948B-011D84999465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592" y="4880915"/>
            <a:ext cx="521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fld id="{3A7D5340-7F4D-46FB-B4B5-A5222B0AC7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488" y="144018"/>
            <a:ext cx="4873752" cy="3566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7794"/>
            <a:ext cx="8229600" cy="5760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602"/>
            <a:ext cx="8229600" cy="3470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2" descr="SmithNephew_lar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211931"/>
            <a:ext cx="1711325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4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4D4E53"/>
          </a:solidFill>
          <a:latin typeface="Smith&amp;NephewLF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440"/>
        </a:spcBef>
        <a:buFontTx/>
        <a:buNone/>
        <a:defRPr sz="2000" kern="1200">
          <a:solidFill>
            <a:srgbClr val="4D4E53"/>
          </a:solidFill>
          <a:latin typeface="Smith&amp;NephewLF" pitchFamily="34" charset="0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152"/>
        </a:spcBef>
        <a:buClr>
          <a:srgbClr val="4D4E53"/>
        </a:buClr>
        <a:buSzPct val="75000"/>
        <a:buFont typeface="Smith&amp;NephewLF" pitchFamily="34" charset="0"/>
        <a:buChar char="•"/>
        <a:defRPr sz="2000" kern="1200">
          <a:solidFill>
            <a:srgbClr val="4D4E53"/>
          </a:solidFill>
          <a:latin typeface="Smith&amp;NephewLF" pitchFamily="34" charset="0"/>
          <a:ea typeface="+mn-ea"/>
          <a:cs typeface="+mn-cs"/>
        </a:defRPr>
      </a:lvl2pPr>
      <a:lvl3pPr marL="475488" indent="-246888" algn="l" defTabSz="914400" rtl="0" eaLnBrk="1" latinLnBrk="0" hangingPunct="1">
        <a:lnSpc>
          <a:spcPct val="90000"/>
        </a:lnSpc>
        <a:spcBef>
          <a:spcPts val="1056"/>
        </a:spcBef>
        <a:buClr>
          <a:srgbClr val="4D4E53"/>
        </a:buClr>
        <a:buSzPct val="75000"/>
        <a:buFont typeface="Smith&amp;NephewLF" pitchFamily="34" charset="0"/>
        <a:buChar char="–"/>
        <a:defRPr sz="1800" kern="1200">
          <a:solidFill>
            <a:srgbClr val="4D4E53"/>
          </a:solidFill>
          <a:latin typeface="Smith&amp;NephewLF" pitchFamily="34" charset="0"/>
          <a:ea typeface="+mn-ea"/>
          <a:cs typeface="+mn-cs"/>
        </a:defRPr>
      </a:lvl3pPr>
      <a:lvl4pPr marL="685800" indent="-210312" algn="l" defTabSz="914400" rtl="0" eaLnBrk="1" latinLnBrk="0" hangingPunct="1">
        <a:lnSpc>
          <a:spcPct val="90000"/>
        </a:lnSpc>
        <a:spcBef>
          <a:spcPts val="0"/>
        </a:spcBef>
        <a:buClr>
          <a:srgbClr val="4D4E53"/>
        </a:buClr>
        <a:buSzPct val="75000"/>
        <a:buFont typeface="Smith&amp;NephewLF" pitchFamily="34" charset="0"/>
        <a:buChar char="•"/>
        <a:defRPr sz="1800" kern="1200">
          <a:solidFill>
            <a:srgbClr val="4D4E53"/>
          </a:solidFill>
          <a:latin typeface="Smith&amp;NephewLF" pitchFamily="34" charset="0"/>
          <a:ea typeface="+mn-ea"/>
          <a:cs typeface="+mn-cs"/>
        </a:defRPr>
      </a:lvl4pPr>
      <a:lvl5pPr marL="914400" indent="-210312" algn="l" defTabSz="914400" rtl="0" eaLnBrk="1" latinLnBrk="0" hangingPunct="1">
        <a:lnSpc>
          <a:spcPct val="90000"/>
        </a:lnSpc>
        <a:spcBef>
          <a:spcPts val="0"/>
        </a:spcBef>
        <a:buClr>
          <a:srgbClr val="4D4E53"/>
        </a:buClr>
        <a:buSzPct val="75000"/>
        <a:buFont typeface="Smith&amp;NephewLF" pitchFamily="34" charset="0"/>
        <a:buChar char="–"/>
        <a:defRPr sz="2000" kern="1200">
          <a:solidFill>
            <a:srgbClr val="4D4E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43300" y="4697730"/>
            <a:ext cx="2057400" cy="171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sz="600" smtClean="0">
                <a:latin typeface="Smith&amp;NephewLF" panose="020F0500030000020004" pitchFamily="34" charset="0"/>
              </a:defRPr>
            </a:lvl1pPr>
          </a:lstStyle>
          <a:p>
            <a:fld id="{3084B7AE-8C6F-4620-8EB1-ECE75D6E2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73551" y="4697730"/>
            <a:ext cx="2057400" cy="171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smtClean="0">
                <a:latin typeface="Smith&amp;NephewLF" panose="020F0500030000020004" pitchFamily="34" charset="0"/>
              </a:defRPr>
            </a:lvl1pPr>
          </a:lstStyle>
          <a:p>
            <a:fld id="{2F8F1AAD-F772-41C5-9133-D58BDB6899B9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696712" y="4869180"/>
            <a:ext cx="3090672" cy="1714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600">
                <a:solidFill>
                  <a:srgbClr val="959699"/>
                </a:solidFill>
                <a:latin typeface="Smith&amp;NephewLF" panose="020F0500030000020004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5176" y="219456"/>
            <a:ext cx="7178040" cy="2606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FDA33397-963C-4F91-A611-E947E72577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46888"/>
            <a:ext cx="1375108" cy="22722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C2C7BE-046B-450B-ADF7-72D687E8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1042416"/>
            <a:ext cx="8119872" cy="36667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2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78" r:id="rId2"/>
    <p:sldLayoutId id="2147483893" r:id="rId3"/>
    <p:sldLayoutId id="214748390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1800" b="1" i="0" kern="1200">
          <a:solidFill>
            <a:srgbClr val="FF7300"/>
          </a:solidFill>
          <a:latin typeface="Smith&amp;NephewLF" charset="0"/>
          <a:ea typeface="+mj-ea"/>
          <a:cs typeface="+mj-cs"/>
        </a:defRPr>
      </a:lvl1pPr>
    </p:titleStyle>
    <p:bodyStyle>
      <a:lvl1pPr marL="100584" indent="-100584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200" kern="1200" smtClean="0">
          <a:solidFill>
            <a:srgbClr val="7C7C7C"/>
          </a:solidFill>
          <a:latin typeface="Smith&amp;NephewLF" charset="0"/>
          <a:ea typeface="+mn-ea"/>
          <a:cs typeface="+mn-cs"/>
        </a:defRPr>
      </a:lvl1pPr>
      <a:lvl2pPr marL="201168" indent="-100584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050" kern="1200" smtClean="0">
          <a:solidFill>
            <a:srgbClr val="7C7C7C"/>
          </a:solidFill>
          <a:latin typeface="Smith&amp;NephewLF" charset="0"/>
          <a:ea typeface="+mn-ea"/>
          <a:cs typeface="+mn-cs"/>
        </a:defRPr>
      </a:lvl2pPr>
      <a:lvl3pPr marL="265176" indent="-6400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900" kern="1200" smtClean="0">
          <a:solidFill>
            <a:srgbClr val="7C7C7C"/>
          </a:solidFill>
          <a:latin typeface="Smith&amp;NephewLF" charset="0"/>
          <a:ea typeface="+mn-ea"/>
          <a:cs typeface="+mn-cs"/>
        </a:defRPr>
      </a:lvl3pPr>
      <a:lvl4pPr marL="338328" indent="-6400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750" kern="1200" smtClean="0">
          <a:solidFill>
            <a:srgbClr val="7C7C7C"/>
          </a:solidFill>
          <a:latin typeface="Smith&amp;NephewLF" charset="0"/>
          <a:ea typeface="+mn-ea"/>
          <a:cs typeface="+mn-cs"/>
        </a:defRPr>
      </a:lvl4pPr>
      <a:lvl5pPr marL="402336" indent="-6400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750" kern="1200">
          <a:solidFill>
            <a:srgbClr val="7C7C7C"/>
          </a:solidFill>
          <a:latin typeface="Smith&amp;NephewLF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78624" y="4880915"/>
            <a:ext cx="88696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fld id="{561DC66B-F4F3-474B-948B-011D84999465}" type="datetimeFigureOut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592" y="4880915"/>
            <a:ext cx="521208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fld id="{3A7D5340-7F4D-46FB-B4B5-A5222B0AC7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488" y="144018"/>
            <a:ext cx="4873752" cy="3566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>
                <a:solidFill>
                  <a:srgbClr val="4D4E53"/>
                </a:solidFill>
                <a:latin typeface="Smith&amp;NephewLF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2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ndsinternational.com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464" y="4568970"/>
            <a:ext cx="5239512" cy="278332"/>
          </a:xfrm>
        </p:spPr>
        <p:txBody>
          <a:bodyPr lIns="144000" bIns="1080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1100" dirty="0"/>
              <a:t>Helping to get you </a:t>
            </a:r>
            <a:r>
              <a:rPr lang="en-GB" sz="1100" b="1" dirty="0"/>
              <a:t>CLOSER TO ZERO</a:t>
            </a:r>
            <a:r>
              <a:rPr lang="en-GB" sz="1100" b="1" dirty="0">
                <a:latin typeface="Smith&amp;NephewLF" panose="020F0500030000020004" pitchFamily="34" charset="0"/>
              </a:rPr>
              <a:t>™</a:t>
            </a:r>
            <a:r>
              <a:rPr lang="en-GB" sz="1100" b="1" dirty="0"/>
              <a:t> </a:t>
            </a:r>
            <a:r>
              <a:rPr lang="en-GB" sz="1100" dirty="0"/>
              <a:t>pressure </a:t>
            </a:r>
            <a:r>
              <a:rPr lang="en-GB" sz="1100" dirty="0" smtClean="0"/>
              <a:t>injury incidence</a:t>
            </a:r>
            <a:endParaRPr lang="en-GB" sz="11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A0C7B8-4EF3-B94C-8F83-96197DD9C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63" y="3529538"/>
            <a:ext cx="5503083" cy="514738"/>
          </a:xfrm>
        </p:spPr>
        <p:txBody>
          <a:bodyPr>
            <a:spAutoFit/>
          </a:bodyPr>
          <a:lstStyle/>
          <a:p>
            <a:r>
              <a:rPr lang="en-US" dirty="0"/>
              <a:t>Reducing the burden of pressure </a:t>
            </a:r>
            <a:r>
              <a:rPr lang="en-US" dirty="0" smtClean="0"/>
              <a:t>injuries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Pressure redistribution study</a:t>
            </a:r>
            <a:r>
              <a:rPr lang="en-GB" baseline="30000" dirty="0"/>
              <a:t>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67" y="1032342"/>
            <a:ext cx="7229566" cy="120802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accent1"/>
                </a:solidFill>
              </a:rPr>
              <a:t>Pressure contributes to pressure </a:t>
            </a:r>
            <a:r>
              <a:rPr lang="en-GB" sz="1100" dirty="0" smtClean="0">
                <a:solidFill>
                  <a:schemeClr val="accent1"/>
                </a:solidFill>
              </a:rPr>
              <a:t>injury </a:t>
            </a:r>
            <a:r>
              <a:rPr lang="en-GB" sz="1100" dirty="0">
                <a:solidFill>
                  <a:schemeClr val="accent1"/>
                </a:solidFill>
              </a:rPr>
              <a:t>development by compressing tissues and distorting skin and soft tissues,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accent1"/>
                </a:solidFill>
              </a:rPr>
              <a:t>such as subcutaneous fat and muscle</a:t>
            </a:r>
            <a:r>
              <a:rPr lang="en-GB" sz="1100" baseline="30000" dirty="0">
                <a:solidFill>
                  <a:schemeClr val="accent1"/>
                </a:solidFill>
              </a:rPr>
              <a:t>11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1100" dirty="0">
                <a:solidFill>
                  <a:schemeClr val="accent1"/>
                </a:solidFill>
              </a:rPr>
              <a:t>In a pressure redistribution study, conducted </a:t>
            </a:r>
            <a:r>
              <a:rPr lang="en-GB" sz="1100" i="1" dirty="0">
                <a:solidFill>
                  <a:schemeClr val="accent1"/>
                </a:solidFill>
              </a:rPr>
              <a:t>in-vitro</a:t>
            </a:r>
            <a:r>
              <a:rPr lang="en-GB" sz="1100" dirty="0">
                <a:solidFill>
                  <a:schemeClr val="accent1"/>
                </a:solidFill>
              </a:rPr>
              <a:t>:</a:t>
            </a:r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100" dirty="0">
                <a:solidFill>
                  <a:schemeClr val="accent1"/>
                </a:solidFill>
              </a:rPr>
              <a:t>ALLEVYN LIFE redistributes pressure across and through the dressings</a:t>
            </a:r>
            <a:r>
              <a:rPr lang="en-GB" sz="1100" baseline="30000" dirty="0">
                <a:solidFill>
                  <a:schemeClr val="accent1"/>
                </a:solidFill>
              </a:rPr>
              <a:t>14</a:t>
            </a:r>
            <a:endParaRPr lang="en-GB" sz="1100" dirty="0">
              <a:solidFill>
                <a:schemeClr val="accent1"/>
              </a:solidFill>
            </a:endParaRPr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100" dirty="0">
                <a:solidFill>
                  <a:schemeClr val="accent1"/>
                </a:solidFill>
              </a:rPr>
              <a:t>ALLEVYN LIFE significantly reduced average pressure and peak pressure compared to other traditional dressings, </a:t>
            </a:r>
            <a:br>
              <a:rPr lang="en-GB" sz="1100" dirty="0">
                <a:solidFill>
                  <a:schemeClr val="accent1"/>
                </a:solidFill>
              </a:rPr>
            </a:br>
            <a:r>
              <a:rPr lang="en-GB" sz="1100" dirty="0">
                <a:solidFill>
                  <a:schemeClr val="accent1"/>
                </a:solidFill>
              </a:rPr>
              <a:t>even when wet (P&lt;0.001)</a:t>
            </a:r>
            <a:r>
              <a:rPr lang="en-GB" sz="1100" baseline="300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45262-B1C2-F54E-989C-EBE660EDFCDF}"/>
              </a:ext>
            </a:extLst>
          </p:cNvPr>
          <p:cNvGrpSpPr/>
          <p:nvPr/>
        </p:nvGrpSpPr>
        <p:grpSpPr>
          <a:xfrm>
            <a:off x="2520762" y="2314535"/>
            <a:ext cx="5194761" cy="2388574"/>
            <a:chOff x="2486472" y="2276435"/>
            <a:chExt cx="5194761" cy="23885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3173612-AD63-A24B-9479-B5F84F1CC10B}"/>
                </a:ext>
              </a:extLst>
            </p:cNvPr>
            <p:cNvGrpSpPr/>
            <p:nvPr/>
          </p:nvGrpSpPr>
          <p:grpSpPr>
            <a:xfrm>
              <a:off x="2486472" y="2276435"/>
              <a:ext cx="5194761" cy="2388574"/>
              <a:chOff x="2486473" y="2368149"/>
              <a:chExt cx="5194761" cy="238857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A7FD275-F7EB-A84E-9686-337245562C9A}"/>
                  </a:ext>
                </a:extLst>
              </p:cNvPr>
              <p:cNvSpPr/>
              <p:nvPr/>
            </p:nvSpPr>
            <p:spPr>
              <a:xfrm>
                <a:off x="2486473" y="2368149"/>
                <a:ext cx="5194761" cy="2357877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4A3FA26-D10E-DF45-A667-D3A0628B3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2559" y="2401926"/>
                <a:ext cx="4742589" cy="2354797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8F7CC9-1DE1-AB4A-8376-8277A0248051}"/>
                </a:ext>
              </a:extLst>
            </p:cNvPr>
            <p:cNvSpPr/>
            <p:nvPr/>
          </p:nvSpPr>
          <p:spPr>
            <a:xfrm>
              <a:off x="2774021" y="2489771"/>
              <a:ext cx="1744003" cy="1679004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1FFC44-8897-B543-A80E-E891F23B562B}"/>
                </a:ext>
              </a:extLst>
            </p:cNvPr>
            <p:cNvSpPr/>
            <p:nvPr/>
          </p:nvSpPr>
          <p:spPr>
            <a:xfrm>
              <a:off x="5647396" y="2489771"/>
              <a:ext cx="1744003" cy="1679004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52135" y="4882668"/>
            <a:ext cx="3986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/>
              <a:t>The results of in vitro simulation testing have not been proven to predict clinical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11877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LIFE stays in place</a:t>
            </a:r>
            <a:r>
              <a:rPr lang="en-GB" baseline="30000" dirty="0"/>
              <a:t>19</a:t>
            </a:r>
            <a:r>
              <a:rPr lang="en-GB" dirty="0"/>
              <a:t/>
            </a:r>
            <a:br>
              <a:rPr lang="en-GB" dirty="0"/>
            </a:b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24" y="1030911"/>
            <a:ext cx="4195404" cy="205594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1400" dirty="0"/>
              <a:t>In a volunteer trial:</a:t>
            </a:r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ALLEVYN LIFE stayed in place </a:t>
            </a:r>
            <a:r>
              <a:rPr lang="en-GB" sz="1400" dirty="0" smtClean="0"/>
              <a:t>for up to </a:t>
            </a:r>
            <a:r>
              <a:rPr lang="en-GB" sz="1400" dirty="0"/>
              <a:t>7 days </a:t>
            </a:r>
            <a:br>
              <a:rPr lang="en-GB" sz="1400" dirty="0"/>
            </a:br>
            <a:r>
              <a:rPr lang="en-GB" sz="1400" dirty="0"/>
              <a:t>which may reduce the frequency of dressing changes</a:t>
            </a:r>
            <a:r>
              <a:rPr lang="en-GB" sz="1400" baseline="30000" dirty="0"/>
              <a:t>19</a:t>
            </a:r>
            <a:r>
              <a:rPr lang="en-GB" sz="1400" dirty="0"/>
              <a:t> </a:t>
            </a:r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More ALLEVYN LIFE dressings stayed in place significantly (p&lt;0.001) longer than Mepilex</a:t>
            </a:r>
            <a:r>
              <a:rPr lang="en-GB" sz="1400" baseline="30000" dirty="0"/>
              <a:t>TM</a:t>
            </a:r>
            <a:r>
              <a:rPr lang="en-GB" sz="1400" dirty="0"/>
              <a:t> Border:</a:t>
            </a:r>
            <a:r>
              <a:rPr lang="en-GB" sz="1400" baseline="30000" dirty="0"/>
              <a:t>19</a:t>
            </a:r>
            <a:endParaRPr lang="en-GB" sz="1400" dirty="0"/>
          </a:p>
          <a:p>
            <a:pPr marL="226584" lvl="1" indent="-126000">
              <a:lnSpc>
                <a:spcPct val="100000"/>
              </a:lnSpc>
              <a:spcBef>
                <a:spcPts val="600"/>
              </a:spcBef>
            </a:pPr>
            <a:r>
              <a:rPr lang="en-GB" sz="1250" dirty="0"/>
              <a:t>Dressings were assessed for their ability to stay in place with a higher number of ALLEVYN LIFE dressings remaining in place after 3 and 7 days compared to Mepilex</a:t>
            </a:r>
            <a:r>
              <a:rPr lang="en-GB" sz="1250" baseline="30000" dirty="0"/>
              <a:t>TM</a:t>
            </a:r>
            <a:r>
              <a:rPr lang="en-GB" sz="1250" dirty="0"/>
              <a:t> Border dressings</a:t>
            </a:r>
            <a:r>
              <a:rPr lang="en-GB" sz="1250" baseline="30000" dirty="0"/>
              <a:t>19</a:t>
            </a:r>
            <a:r>
              <a:rPr lang="en-GB" sz="1250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B5E28-CBF9-2640-AB93-5E2A70386397}"/>
              </a:ext>
            </a:extLst>
          </p:cNvPr>
          <p:cNvGrpSpPr/>
          <p:nvPr/>
        </p:nvGrpSpPr>
        <p:grpSpPr>
          <a:xfrm>
            <a:off x="4986867" y="1303867"/>
            <a:ext cx="3454400" cy="3048000"/>
            <a:chOff x="4953000" y="1253067"/>
            <a:chExt cx="3454400" cy="304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B17D74-786C-B444-AE03-3B91BA153157}"/>
                </a:ext>
              </a:extLst>
            </p:cNvPr>
            <p:cNvSpPr/>
            <p:nvPr/>
          </p:nvSpPr>
          <p:spPr>
            <a:xfrm>
              <a:off x="4953000" y="1253067"/>
              <a:ext cx="3454400" cy="304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360" y="1467217"/>
              <a:ext cx="1779680" cy="1779680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gray">
            <a:xfrm>
              <a:off x="5123326" y="3467860"/>
              <a:ext cx="3113748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300"/>
                </a:spcBef>
                <a:buNone/>
              </a:pPr>
              <a:r>
                <a:rPr lang="en-GB" dirty="0"/>
                <a:t>To help facilitate regular skin inspections,</a:t>
              </a:r>
              <a:br>
                <a:rPr lang="en-GB" dirty="0"/>
              </a:br>
              <a:r>
                <a:rPr lang="en-GB" dirty="0"/>
                <a:t>ALLEVYN LIFE allows lifting and repositioning </a:t>
              </a:r>
              <a:br>
                <a:rPr lang="en-GB" dirty="0"/>
              </a:br>
              <a:r>
                <a:rPr lang="en-GB" dirty="0"/>
                <a:t>without losing its adherent properties and features </a:t>
              </a:r>
              <a:br>
                <a:rPr lang="en-GB" dirty="0"/>
              </a:br>
              <a:r>
                <a:rPr lang="en-GB" dirty="0"/>
                <a:t>a wide border and silicone-gel adhesive.</a:t>
              </a:r>
              <a:r>
                <a:rPr lang="en-GB" baseline="30000" dirty="0"/>
                <a:t>15,20,21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53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The ALLEVYN™ LIFE dressing range</a:t>
            </a:r>
            <a:endParaRPr lang="en-GB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CA4659-CEF8-1C4B-9744-103F27BF35F4}"/>
              </a:ext>
            </a:extLst>
          </p:cNvPr>
          <p:cNvGrpSpPr/>
          <p:nvPr/>
        </p:nvGrpSpPr>
        <p:grpSpPr>
          <a:xfrm>
            <a:off x="1031342" y="1835953"/>
            <a:ext cx="1872000" cy="2559472"/>
            <a:chOff x="1065209" y="1937553"/>
            <a:chExt cx="1872000" cy="2559472"/>
          </a:xfrm>
        </p:grpSpPr>
        <p:sp>
          <p:nvSpPr>
            <p:cNvPr id="5" name="TextBox 4"/>
            <p:cNvSpPr txBox="1"/>
            <p:nvPr/>
          </p:nvSpPr>
          <p:spPr>
            <a:xfrm>
              <a:off x="1065209" y="3973805"/>
              <a:ext cx="18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Smith&amp;NephewLF"/>
                </a:rPr>
                <a:t>ALLEVYN LIFE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Smith&amp;NephewLF"/>
                </a:rPr>
                <a:t>(four sizes)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083" y="1937553"/>
              <a:ext cx="1778253" cy="177825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DDEB39-49F2-6843-9EA5-93189F411496}"/>
              </a:ext>
            </a:extLst>
          </p:cNvPr>
          <p:cNvGrpSpPr/>
          <p:nvPr/>
        </p:nvGrpSpPr>
        <p:grpSpPr>
          <a:xfrm>
            <a:off x="3526349" y="1791739"/>
            <a:ext cx="1920464" cy="2609262"/>
            <a:chOff x="3497481" y="1893339"/>
            <a:chExt cx="1920464" cy="2609262"/>
          </a:xfrm>
        </p:grpSpPr>
        <p:sp>
          <p:nvSpPr>
            <p:cNvPr id="6" name="TextBox 5"/>
            <p:cNvSpPr txBox="1"/>
            <p:nvPr/>
          </p:nvSpPr>
          <p:spPr>
            <a:xfrm>
              <a:off x="3521713" y="3979381"/>
              <a:ext cx="18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Smith&amp;NephewLF"/>
                </a:rPr>
                <a:t>ALLEVYN LIFE Heel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Smith&amp;NephewLF"/>
                </a:rPr>
                <a:t>(one size)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481" y="1893339"/>
              <a:ext cx="1920464" cy="18558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0D0F98-DD80-254F-9EC4-F29302D6A784}"/>
              </a:ext>
            </a:extLst>
          </p:cNvPr>
          <p:cNvGrpSpPr/>
          <p:nvPr/>
        </p:nvGrpSpPr>
        <p:grpSpPr>
          <a:xfrm>
            <a:off x="6069820" y="1733510"/>
            <a:ext cx="1957957" cy="2650764"/>
            <a:chOff x="6103687" y="1835110"/>
            <a:chExt cx="1957957" cy="2650764"/>
          </a:xfrm>
        </p:grpSpPr>
        <p:sp>
          <p:nvSpPr>
            <p:cNvPr id="7" name="TextBox 6"/>
            <p:cNvSpPr txBox="1"/>
            <p:nvPr/>
          </p:nvSpPr>
          <p:spPr>
            <a:xfrm>
              <a:off x="6146665" y="3962654"/>
              <a:ext cx="18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Smith&amp;NephewLF"/>
                </a:rPr>
                <a:t>ALLEVYN LIFE Sacrum</a:t>
              </a:r>
            </a:p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Smith&amp;NephewLF"/>
                </a:rPr>
                <a:t>(two sizes)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687" y="1835110"/>
              <a:ext cx="1957957" cy="195795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50704" y="1039960"/>
            <a:ext cx="837070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With a wide range of shapes and sizes, ALLEVYN LIFE dressings are designed to conform to the body, </a:t>
            </a:r>
            <a:br>
              <a:rPr lang="en-GB" sz="1400" dirty="0">
                <a:solidFill>
                  <a:schemeClr val="accent1"/>
                </a:solidFill>
              </a:rPr>
            </a:br>
            <a:r>
              <a:rPr lang="en-GB" sz="1400" dirty="0">
                <a:solidFill>
                  <a:schemeClr val="accent1"/>
                </a:solidFill>
              </a:rPr>
              <a:t>helping to enable patient comfort during wear</a:t>
            </a:r>
            <a:r>
              <a:rPr lang="en-GB" sz="1400" baseline="300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6A93D51-2ED7-2745-BB6F-BC2CEE9DB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17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8" y="248113"/>
            <a:ext cx="7292854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LIFE in sacral pressure </a:t>
            </a:r>
            <a:r>
              <a:rPr lang="en-GB" dirty="0" smtClean="0"/>
              <a:t>injury </a:t>
            </a:r>
            <a:r>
              <a:rPr lang="en-GB" dirty="0"/>
              <a:t>(</a:t>
            </a:r>
            <a:r>
              <a:rPr lang="en-GB" dirty="0" smtClean="0"/>
              <a:t>PI) </a:t>
            </a:r>
            <a:r>
              <a:rPr lang="en-GB" dirty="0"/>
              <a:t>prevention</a:t>
            </a:r>
            <a:r>
              <a:rPr lang="en-GB" baseline="3000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23" y="1029162"/>
            <a:ext cx="4281609" cy="3192394"/>
          </a:xfrm>
          <a:solidFill>
            <a:schemeClr val="bg1">
              <a:lumMod val="95000"/>
            </a:schemeClr>
          </a:solidFill>
        </p:spPr>
        <p:txBody>
          <a:bodyPr wrap="square" lIns="72000" tIns="72000" rIns="72000" bIns="72000">
            <a:spAutoFit/>
          </a:bodyPr>
          <a:lstStyle/>
          <a:p>
            <a:pPr marL="126000" indent="-126000">
              <a:lnSpc>
                <a:spcPct val="100000"/>
              </a:lnSpc>
              <a:spcBef>
                <a:spcPts val="900"/>
              </a:spcBef>
            </a:pPr>
            <a:r>
              <a:rPr lang="en-GB" sz="1400" dirty="0"/>
              <a:t>An investigator-initiated study</a:t>
            </a:r>
          </a:p>
          <a:p>
            <a:pPr marL="126000" indent="-126000">
              <a:lnSpc>
                <a:spcPct val="100000"/>
              </a:lnSpc>
              <a:spcBef>
                <a:spcPts val="900"/>
              </a:spcBef>
            </a:pPr>
            <a:r>
              <a:rPr lang="en-GB" sz="1400" dirty="0"/>
              <a:t>A pragmatic, randomised, controlled, parallel-group superiority trial conducted at a single orthopaedic hospital in Italy</a:t>
            </a:r>
          </a:p>
          <a:p>
            <a:pPr marL="126000" indent="-126000">
              <a:lnSpc>
                <a:spcPct val="100000"/>
              </a:lnSpc>
              <a:spcBef>
                <a:spcPts val="900"/>
              </a:spcBef>
            </a:pPr>
            <a:r>
              <a:rPr lang="en-GB" sz="1400" dirty="0"/>
              <a:t>Patients aged ≥65 years with hip fracture without </a:t>
            </a:r>
            <a:r>
              <a:rPr lang="en-GB" sz="1400" dirty="0" smtClean="0"/>
              <a:t>PIs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in the sacral area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ALLEVYN LIFE + standard preventive care: 177 patients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Standard preventive care alone: 182 patients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GB" sz="1400" dirty="0"/>
              <a:t>ALLEVYN LIFE was applied only to the sacrum region within 24hr of hospital admission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Replaced when unstuck, wet or dirty after frequent skin inspections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699" y="579629"/>
            <a:ext cx="8612602" cy="3786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GB" sz="900" dirty="0"/>
              <a:t>Forni C, D’Alessandro F, Gallerani P, et al. Effectiveness of using a new polyurethane foam multi-layer dressing in the sacral area to prevent the onset of pressure ulcer </a:t>
            </a:r>
            <a:br>
              <a:rPr lang="en-GB" sz="900" dirty="0"/>
            </a:br>
            <a:r>
              <a:rPr lang="en-GB" sz="900" dirty="0"/>
              <a:t>in the elderly with hip fractures: A pragmatic randomised con-trolled trial. Int Wound J. 2018; 15(3):383-390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2063" y="1992636"/>
            <a:ext cx="3771901" cy="132343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bg2"/>
                </a:solidFill>
              </a:rPr>
              <a:t>The first independent, </a:t>
            </a:r>
            <a:r>
              <a:rPr lang="en-US" sz="1600" dirty="0" err="1" smtClean="0">
                <a:solidFill>
                  <a:schemeClr val="bg2"/>
                </a:solidFill>
              </a:rPr>
              <a:t>randomised</a:t>
            </a:r>
            <a:r>
              <a:rPr lang="en-US" sz="1600" dirty="0">
                <a:solidFill>
                  <a:schemeClr val="bg2"/>
                </a:solidFill>
              </a:rPr>
              <a:t>, controlled, pragmatic superiority trial evaluating whether ALLEVYN LIFE can help to reduce the incidence of sacral </a:t>
            </a:r>
            <a:r>
              <a:rPr lang="en-US" sz="1600" dirty="0" smtClean="0">
                <a:solidFill>
                  <a:schemeClr val="bg2"/>
                </a:solidFill>
              </a:rPr>
              <a:t>PIs </a:t>
            </a:r>
            <a:r>
              <a:rPr lang="en-US" sz="1600" dirty="0">
                <a:solidFill>
                  <a:schemeClr val="bg2"/>
                </a:solidFill>
              </a:rPr>
              <a:t/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in elderly patients with hip fracture</a:t>
            </a:r>
          </a:p>
        </p:txBody>
      </p:sp>
    </p:spTree>
    <p:extLst>
      <p:ext uri="{BB962C8B-B14F-4D97-AF65-F5344CB8AC3E}">
        <p14:creationId xmlns:p14="http://schemas.microsoft.com/office/powerpoint/2010/main" val="103104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LIFE in sacral </a:t>
            </a:r>
            <a:r>
              <a:rPr lang="en-GB" dirty="0" smtClean="0"/>
              <a:t>PI </a:t>
            </a:r>
            <a:r>
              <a:rPr lang="en-GB" dirty="0"/>
              <a:t>prevention: key findings</a:t>
            </a:r>
            <a:r>
              <a:rPr lang="en-GB" baseline="30000" dirty="0"/>
              <a:t>4,22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484" y="3497839"/>
            <a:ext cx="3420000" cy="756000"/>
          </a:xfrm>
          <a:prstGeom prst="rect">
            <a:avLst/>
          </a:prstGeom>
          <a:ln w="3175">
            <a:solidFill>
              <a:schemeClr val="accent2"/>
            </a:solidFill>
          </a:ln>
        </p:spPr>
        <p:txBody>
          <a:bodyPr wrap="square" lIns="144000" tIns="108000" rIns="144000" bIns="108000">
            <a:no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</a:rPr>
              <a:t>Pressure </a:t>
            </a:r>
            <a:r>
              <a:rPr lang="en-GB" sz="1200" dirty="0" smtClean="0">
                <a:solidFill>
                  <a:schemeClr val="bg2"/>
                </a:solidFill>
              </a:rPr>
              <a:t>injury incidence </a:t>
            </a:r>
            <a:r>
              <a:rPr lang="en-GB" sz="1200" dirty="0">
                <a:solidFill>
                  <a:schemeClr val="bg2"/>
                </a:solidFill>
              </a:rPr>
              <a:t/>
            </a:r>
            <a:br>
              <a:rPr lang="en-GB" sz="1200" dirty="0">
                <a:solidFill>
                  <a:schemeClr val="bg2"/>
                </a:solidFill>
              </a:rPr>
            </a:br>
            <a:r>
              <a:rPr lang="en-GB" sz="1200" dirty="0">
                <a:solidFill>
                  <a:schemeClr val="bg2"/>
                </a:solidFill>
              </a:rPr>
              <a:t>was only reduced where ALLEVYN LIFE was applied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98549" y="3497838"/>
            <a:ext cx="3420000" cy="756000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 wrap="square" lIns="144000" tIns="108000" rIns="144000" bIns="10800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bg2"/>
                </a:solidFill>
              </a:rPr>
              <a:t>Adhesiveness of ALLEVYN LIFE minimised </a:t>
            </a:r>
            <a:br>
              <a:rPr lang="en-GB" sz="1200" dirty="0">
                <a:solidFill>
                  <a:schemeClr val="bg2"/>
                </a:solidFill>
              </a:rPr>
            </a:br>
            <a:r>
              <a:rPr lang="en-GB" sz="1200" dirty="0">
                <a:solidFill>
                  <a:schemeClr val="bg2"/>
                </a:solidFill>
              </a:rPr>
              <a:t>the need for dressing changes</a:t>
            </a:r>
            <a:r>
              <a:rPr lang="en-US" sz="1200" dirty="0">
                <a:solidFill>
                  <a:schemeClr val="bg2"/>
                </a:solidFill>
              </a:rPr>
              <a:t>, helping to keep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costs low; the dressing did not roll back or detach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EEC1E0-6105-B649-98C9-403084B589DA}"/>
              </a:ext>
            </a:extLst>
          </p:cNvPr>
          <p:cNvGrpSpPr/>
          <p:nvPr/>
        </p:nvGrpSpPr>
        <p:grpSpPr>
          <a:xfrm>
            <a:off x="1284032" y="1467271"/>
            <a:ext cx="2702905" cy="1683310"/>
            <a:chOff x="1216909" y="1467271"/>
            <a:chExt cx="2702905" cy="1683310"/>
          </a:xfrm>
        </p:grpSpPr>
        <p:sp>
          <p:nvSpPr>
            <p:cNvPr id="9" name="Rectangle 8"/>
            <p:cNvSpPr/>
            <p:nvPr/>
          </p:nvSpPr>
          <p:spPr>
            <a:xfrm>
              <a:off x="2335814" y="1508707"/>
              <a:ext cx="158400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relative reduction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in sacral </a:t>
              </a:r>
              <a:r>
                <a:rPr lang="en-GB" sz="1400" dirty="0" smtClean="0">
                  <a:solidFill>
                    <a:schemeClr val="accent1"/>
                  </a:solidFill>
                </a:rPr>
                <a:t>PI </a:t>
              </a:r>
              <a:r>
                <a:rPr lang="en-GB" sz="1400" dirty="0">
                  <a:solidFill>
                    <a:schemeClr val="accent1"/>
                  </a:solidFill>
                </a:rPr>
                <a:t>incidence with ALLEVYN LIFE (n=177) vs standard preventive care (n=182)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712C73-CB1F-AF44-B436-FC0CF426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909" y="1467271"/>
              <a:ext cx="1118906" cy="168331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FC1E06-3D2E-4E4E-9DFB-D3ACB38DC3A4}"/>
              </a:ext>
            </a:extLst>
          </p:cNvPr>
          <p:cNvGrpSpPr/>
          <p:nvPr/>
        </p:nvGrpSpPr>
        <p:grpSpPr>
          <a:xfrm>
            <a:off x="5157095" y="1467271"/>
            <a:ext cx="2702908" cy="1857318"/>
            <a:chOff x="5157095" y="1467271"/>
            <a:chExt cx="2702908" cy="1857318"/>
          </a:xfrm>
        </p:grpSpPr>
        <p:sp>
          <p:nvSpPr>
            <p:cNvPr id="15" name="Rectangle 14"/>
            <p:cNvSpPr/>
            <p:nvPr/>
          </p:nvSpPr>
          <p:spPr>
            <a:xfrm>
              <a:off x="6276003" y="1508707"/>
              <a:ext cx="1584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There was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an overall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cost-saving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of 69.2%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vs using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standard preventive </a:t>
              </a:r>
              <a:br>
                <a:rPr lang="en-GB" sz="1400" dirty="0">
                  <a:solidFill>
                    <a:schemeClr val="accent1"/>
                  </a:solidFill>
                </a:rPr>
              </a:br>
              <a:r>
                <a:rPr lang="en-GB" sz="1400" dirty="0">
                  <a:solidFill>
                    <a:schemeClr val="accent1"/>
                  </a:solidFill>
                </a:rPr>
                <a:t>care alone</a:t>
              </a:r>
              <a:r>
                <a:rPr lang="en-GB" sz="1400" baseline="30000" dirty="0">
                  <a:solidFill>
                    <a:schemeClr val="accent1"/>
                  </a:solidFill>
                </a:rPr>
                <a:t>22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219C209-9A93-7046-8971-18F38E847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095" y="1467271"/>
              <a:ext cx="1118906" cy="1683310"/>
            </a:xfrm>
            <a:prstGeom prst="rect">
              <a:avLst/>
            </a:prstGeom>
          </p:spPr>
        </p:pic>
      </p:grp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4698" y="707230"/>
            <a:ext cx="7539742" cy="143965"/>
          </a:xfrm>
        </p:spPr>
        <p:txBody>
          <a:bodyPr/>
          <a:lstStyle/>
          <a:p>
            <a:r>
              <a:rPr lang="it-IT" sz="900" dirty="0"/>
              <a:t>Forni C, D’Alessandro F, Gallerani P, </a:t>
            </a:r>
            <a:r>
              <a:rPr lang="it-IT" sz="900" i="1" dirty="0"/>
              <a:t>et al</a:t>
            </a:r>
            <a:r>
              <a:rPr lang="it-IT" sz="900" dirty="0"/>
              <a:t>.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12398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441448"/>
            <a:ext cx="7662672" cy="55399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dirty="0"/>
              <a:t>Other pressure </a:t>
            </a:r>
            <a:r>
              <a:rPr lang="en-GB" sz="1800" dirty="0" smtClean="0"/>
              <a:t>injury </a:t>
            </a:r>
            <a:r>
              <a:rPr lang="en-GB" sz="1800" dirty="0"/>
              <a:t>prevention solutions</a:t>
            </a:r>
          </a:p>
        </p:txBody>
      </p:sp>
    </p:spTree>
    <p:extLst>
      <p:ext uri="{BB962C8B-B14F-4D97-AF65-F5344CB8AC3E}">
        <p14:creationId xmlns:p14="http://schemas.microsoft.com/office/powerpoint/2010/main" val="26452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55A701-5234-884B-B187-CAD40D0889A7}"/>
              </a:ext>
            </a:extLst>
          </p:cNvPr>
          <p:cNvGrpSpPr/>
          <p:nvPr/>
        </p:nvGrpSpPr>
        <p:grpSpPr>
          <a:xfrm>
            <a:off x="5717777" y="3199301"/>
            <a:ext cx="2966745" cy="1147347"/>
            <a:chOff x="3949431" y="3478479"/>
            <a:chExt cx="2966745" cy="1147347"/>
          </a:xfrm>
        </p:grpSpPr>
        <p:sp>
          <p:nvSpPr>
            <p:cNvPr id="20" name="TextBox 19"/>
            <p:cNvSpPr txBox="1"/>
            <p:nvPr/>
          </p:nvSpPr>
          <p:spPr>
            <a:xfrm>
              <a:off x="3949431" y="3741998"/>
              <a:ext cx="2966745" cy="883828"/>
            </a:xfrm>
            <a:prstGeom prst="rect">
              <a:avLst/>
            </a:prstGeom>
            <a:noFill/>
            <a:ln w="6350">
              <a:solidFill>
                <a:schemeClr val="accent2"/>
              </a:solidFill>
            </a:ln>
          </p:spPr>
          <p:txBody>
            <a:bodyPr wrap="square" lIns="144000" tIns="396000" rIns="144000" bIns="144000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GB" sz="1100" dirty="0">
                  <a:solidFill>
                    <a:schemeClr val="accent1"/>
                  </a:solidFill>
                  <a:latin typeface="Smith&amp;NephewLF" panose="020F0500030000020004" pitchFamily="34" charset="0"/>
                  <a:ea typeface="Smith&amp;NephewLF" charset="0"/>
                  <a:cs typeface="Smith&amp;NephewLF" charset="0"/>
                </a:rPr>
                <a:t>Each of the layers contribute specific attributes </a:t>
              </a:r>
              <a:br>
                <a:rPr lang="en-GB" sz="1100" dirty="0">
                  <a:solidFill>
                    <a:schemeClr val="accent1"/>
                  </a:solidFill>
                  <a:latin typeface="Smith&amp;NephewLF" panose="020F0500030000020004" pitchFamily="34" charset="0"/>
                  <a:ea typeface="Smith&amp;NephewLF" charset="0"/>
                  <a:cs typeface="Smith&amp;NephewLF" charset="0"/>
                </a:rPr>
              </a:br>
              <a:r>
                <a:rPr lang="en-GB" sz="1100" dirty="0">
                  <a:solidFill>
                    <a:schemeClr val="accent1"/>
                  </a:solidFill>
                  <a:latin typeface="Smith&amp;NephewLF" panose="020F0500030000020004" pitchFamily="34" charset="0"/>
                  <a:ea typeface="Smith&amp;NephewLF" charset="0"/>
                  <a:cs typeface="Smith&amp;NephewLF" charset="0"/>
                </a:rPr>
                <a:t>to the overall dressing action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4800" y="3478479"/>
              <a:ext cx="677153" cy="573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19" y="3506645"/>
              <a:ext cx="464604" cy="464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Gentle Border and pressure </a:t>
            </a:r>
            <a:r>
              <a:rPr lang="en-GB" dirty="0" smtClean="0"/>
              <a:t>injury </a:t>
            </a:r>
            <a:r>
              <a:rPr lang="en-GB" dirty="0"/>
              <a:t>prevention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538672-73FD-6348-995E-65DF77D4BD80}"/>
              </a:ext>
            </a:extLst>
          </p:cNvPr>
          <p:cNvGrpSpPr/>
          <p:nvPr/>
        </p:nvGrpSpPr>
        <p:grpSpPr>
          <a:xfrm>
            <a:off x="367365" y="1998359"/>
            <a:ext cx="5293473" cy="2532867"/>
            <a:chOff x="381220" y="2109199"/>
            <a:chExt cx="5293473" cy="2532867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552216" y="2109199"/>
              <a:ext cx="2012349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400" dirty="0">
                  <a:solidFill>
                    <a:schemeClr val="bg2"/>
                  </a:solidFill>
                </a:rPr>
                <a:t>A three-layer foam dressing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1220" y="2311245"/>
              <a:ext cx="5293473" cy="2330821"/>
              <a:chOff x="1016219" y="2026124"/>
              <a:chExt cx="6490791" cy="3164879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824" y="2026124"/>
                <a:ext cx="4519186" cy="3164879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016219" y="2409375"/>
                <a:ext cx="2677190" cy="2181329"/>
                <a:chOff x="814690" y="2471470"/>
                <a:chExt cx="2677190" cy="2181329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814690" y="2471470"/>
                  <a:ext cx="1935765" cy="543285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algn="r"/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Breathable</a:t>
                  </a:r>
                  <a:r>
                    <a:rPr lang="en-GB" sz="1000" baseline="30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23,24</a:t>
                  </a:r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 </a:t>
                  </a:r>
                  <a:b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</a:br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bacterial barrier topfilm</a:t>
                  </a:r>
                  <a:r>
                    <a:rPr lang="en-GB" sz="1000" baseline="30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25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78305" y="4109514"/>
                  <a:ext cx="2014247" cy="543285"/>
                </a:xfrm>
                <a:prstGeom prst="rect">
                  <a:avLst/>
                </a:prstGeom>
                <a:noFill/>
              </p:spPr>
              <p:txBody>
                <a:bodyPr wrap="square" lIns="72000" rtlCol="0">
                  <a:spAutoFit/>
                </a:bodyPr>
                <a:lstStyle/>
                <a:p>
                  <a:pPr algn="r"/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Gentle</a:t>
                  </a:r>
                  <a:r>
                    <a:rPr lang="en-GB" sz="1000" baseline="30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26</a:t>
                  </a:r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 silicone adhesive </a:t>
                  </a:r>
                  <a:b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</a:br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wound contact layer</a:t>
                  </a: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2878057" y="4269358"/>
                  <a:ext cx="504056" cy="0"/>
                </a:xfrm>
                <a:prstGeom prst="line">
                  <a:avLst/>
                </a:prstGeom>
                <a:ln>
                  <a:solidFill>
                    <a:srgbClr val="FF730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0800000">
                  <a:off x="2735959" y="2635326"/>
                  <a:ext cx="288032" cy="0"/>
                </a:xfrm>
                <a:prstGeom prst="line">
                  <a:avLst/>
                </a:prstGeom>
                <a:ln>
                  <a:solidFill>
                    <a:srgbClr val="FF730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814690" y="3337092"/>
                  <a:ext cx="2077862" cy="5432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Absorbent</a:t>
                  </a:r>
                  <a:r>
                    <a:rPr lang="en-GB" sz="1000" baseline="30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23,24</a:t>
                  </a:r>
                  <a:r>
                    <a:rPr lang="en-GB" sz="1000" dirty="0">
                      <a:solidFill>
                        <a:schemeClr val="accent1"/>
                      </a:solidFill>
                      <a:latin typeface="Smith&amp;NephewLF" panose="020F0500030000020004" pitchFamily="34" charset="0"/>
                    </a:rPr>
                    <a:t> ALLEVYN polyurethane foam</a:t>
                  </a: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2878056" y="3490180"/>
                  <a:ext cx="613824" cy="0"/>
                </a:xfrm>
                <a:prstGeom prst="line">
                  <a:avLst/>
                </a:prstGeom>
                <a:ln>
                  <a:solidFill>
                    <a:srgbClr val="FF730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Rectangle 23"/>
          <p:cNvSpPr/>
          <p:nvPr/>
        </p:nvSpPr>
        <p:spPr>
          <a:xfrm>
            <a:off x="450021" y="1029599"/>
            <a:ext cx="752572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spc="-5" dirty="0">
                <a:solidFill>
                  <a:srgbClr val="77787B"/>
                </a:solidFill>
                <a:cs typeface="Smith&amp;NephewLF"/>
              </a:rPr>
              <a:t>ALLEVYN Gentle Border can be used for pressure </a:t>
            </a:r>
            <a:r>
              <a:rPr lang="en-GB" sz="1600" spc="-5" dirty="0" smtClean="0">
                <a:solidFill>
                  <a:srgbClr val="77787B"/>
                </a:solidFill>
                <a:cs typeface="Smith&amp;NephewLF"/>
              </a:rPr>
              <a:t>injury </a:t>
            </a:r>
            <a:r>
              <a:rPr lang="en-GB" sz="1600" spc="-5" dirty="0">
                <a:solidFill>
                  <a:srgbClr val="77787B"/>
                </a:solidFill>
                <a:cs typeface="Smith&amp;NephewLF"/>
              </a:rPr>
              <a:t>prevention on intact skin, including prevention of pressure </a:t>
            </a:r>
            <a:r>
              <a:rPr lang="en-GB" sz="1600" spc="-5" dirty="0" smtClean="0">
                <a:solidFill>
                  <a:srgbClr val="77787B"/>
                </a:solidFill>
                <a:cs typeface="Smith&amp;NephewLF"/>
              </a:rPr>
              <a:t>injuries </a:t>
            </a:r>
            <a:r>
              <a:rPr lang="en-GB" sz="1600" spc="-5" dirty="0">
                <a:solidFill>
                  <a:srgbClr val="77787B"/>
                </a:solidFill>
                <a:cs typeface="Smith&amp;NephewLF"/>
              </a:rPr>
              <a:t>caused by medical devices, as part of a pressure </a:t>
            </a:r>
            <a:r>
              <a:rPr lang="en-GB" sz="1600" spc="-5" dirty="0" smtClean="0">
                <a:solidFill>
                  <a:srgbClr val="77787B"/>
                </a:solidFill>
                <a:cs typeface="Smith&amp;NephewLF"/>
              </a:rPr>
              <a:t>injury prevention </a:t>
            </a:r>
            <a:r>
              <a:rPr lang="en-GB" sz="1600" spc="-5" dirty="0">
                <a:solidFill>
                  <a:srgbClr val="77787B"/>
                </a:solidFill>
                <a:cs typeface="Smith&amp;NephewLF"/>
              </a:rPr>
              <a:t>protocol </a:t>
            </a:r>
          </a:p>
        </p:txBody>
      </p:sp>
    </p:spTree>
    <p:extLst>
      <p:ext uri="{BB962C8B-B14F-4D97-AF65-F5344CB8AC3E}">
        <p14:creationId xmlns:p14="http://schemas.microsoft.com/office/powerpoint/2010/main" val="266580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Gentle Border – use in pressure </a:t>
            </a:r>
            <a:r>
              <a:rPr lang="en-GB" dirty="0" smtClean="0"/>
              <a:t>injury </a:t>
            </a:r>
            <a:r>
              <a:rPr lang="en-GB" dirty="0"/>
              <a:t>prevention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11DD75-ECAF-7E43-A243-4AE43CBBCB25}"/>
              </a:ext>
            </a:extLst>
          </p:cNvPr>
          <p:cNvGrpSpPr/>
          <p:nvPr/>
        </p:nvGrpSpPr>
        <p:grpSpPr>
          <a:xfrm>
            <a:off x="455537" y="1015862"/>
            <a:ext cx="8277645" cy="1806180"/>
            <a:chOff x="455537" y="1055618"/>
            <a:chExt cx="8277645" cy="18061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F400B1-41A6-8D48-BD2A-D7FA7D315397}"/>
                </a:ext>
              </a:extLst>
            </p:cNvPr>
            <p:cNvSpPr/>
            <p:nvPr/>
          </p:nvSpPr>
          <p:spPr>
            <a:xfrm>
              <a:off x="455537" y="1055618"/>
              <a:ext cx="8277645" cy="18061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F2756A-EA8E-0D49-9D67-798AC39ABE70}"/>
                </a:ext>
              </a:extLst>
            </p:cNvPr>
            <p:cNvGrpSpPr/>
            <p:nvPr/>
          </p:nvGrpSpPr>
          <p:grpSpPr>
            <a:xfrm>
              <a:off x="687403" y="1309232"/>
              <a:ext cx="7813912" cy="1298952"/>
              <a:chOff x="734295" y="1309232"/>
              <a:chExt cx="7813912" cy="129895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295" y="1313051"/>
                <a:ext cx="1358289" cy="129513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7337" y="1311664"/>
                <a:ext cx="1350970" cy="129652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391" y="1309232"/>
                <a:ext cx="1365816" cy="12989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060" y="1316940"/>
                <a:ext cx="1365401" cy="129124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3214" y="1316233"/>
                <a:ext cx="1354422" cy="1291951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687403" y="2981066"/>
            <a:ext cx="30620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6000" indent="-12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Consider using dressings that demonstrate pressure redistribution and absorb moisture from body areas in contact with medical devices, tubing and fixators</a:t>
            </a:r>
            <a:r>
              <a:rPr lang="en-GB" sz="1200" baseline="30000" dirty="0">
                <a:solidFill>
                  <a:schemeClr val="accent1"/>
                </a:solidFill>
              </a:rPr>
              <a:t>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C4C529-7A02-874F-AED8-3F57C26C0CEA}"/>
              </a:ext>
            </a:extLst>
          </p:cNvPr>
          <p:cNvGrpSpPr/>
          <p:nvPr/>
        </p:nvGrpSpPr>
        <p:grpSpPr>
          <a:xfrm>
            <a:off x="4755990" y="3061418"/>
            <a:ext cx="2985862" cy="1485901"/>
            <a:chOff x="3949432" y="3478479"/>
            <a:chExt cx="2985862" cy="14859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50DD27-40EB-EF4D-A190-C10F5C050547}"/>
                </a:ext>
              </a:extLst>
            </p:cNvPr>
            <p:cNvSpPr txBox="1"/>
            <p:nvPr/>
          </p:nvSpPr>
          <p:spPr>
            <a:xfrm>
              <a:off x="3949432" y="3741998"/>
              <a:ext cx="2985862" cy="1222382"/>
            </a:xfrm>
            <a:prstGeom prst="rect">
              <a:avLst/>
            </a:prstGeom>
            <a:noFill/>
            <a:ln w="6350">
              <a:solidFill>
                <a:schemeClr val="accent2"/>
              </a:solidFill>
            </a:ln>
          </p:spPr>
          <p:txBody>
            <a:bodyPr wrap="square" lIns="144000" tIns="396000" rIns="144000" bIns="144000" rtlCol="0">
              <a:spAutoFit/>
            </a:bodyPr>
            <a:lstStyle/>
            <a:p>
              <a:r>
                <a:rPr lang="en-GB" sz="1100" dirty="0">
                  <a:solidFill>
                    <a:schemeClr val="accent1"/>
                  </a:solidFill>
                </a:rPr>
                <a:t>ALLEVYN Gentle Border redistributes pressure </a:t>
              </a:r>
              <a:br>
                <a:rPr lang="en-GB" sz="1100" dirty="0">
                  <a:solidFill>
                    <a:schemeClr val="accent1"/>
                  </a:solidFill>
                </a:rPr>
              </a:br>
              <a:r>
                <a:rPr lang="en-GB" sz="1100" i="1" dirty="0">
                  <a:solidFill>
                    <a:schemeClr val="accent1"/>
                  </a:solidFill>
                </a:rPr>
                <a:t>(in vitro)</a:t>
              </a:r>
              <a:r>
                <a:rPr lang="en-GB" sz="1100" dirty="0">
                  <a:solidFill>
                    <a:schemeClr val="accent1"/>
                  </a:solidFill>
                </a:rPr>
                <a:t>,</a:t>
              </a:r>
              <a:r>
                <a:rPr lang="en-GB" sz="1100" baseline="30000" dirty="0">
                  <a:solidFill>
                    <a:schemeClr val="accent1"/>
                  </a:solidFill>
                </a:rPr>
                <a:t>22,23</a:t>
              </a:r>
              <a:r>
                <a:rPr lang="en-GB" sz="1100" dirty="0">
                  <a:solidFill>
                    <a:schemeClr val="accent1"/>
                  </a:solidFill>
                </a:rPr>
                <a:t> can be cut,</a:t>
              </a:r>
              <a:r>
                <a:rPr lang="en-GB" sz="1100" baseline="30000" dirty="0">
                  <a:solidFill>
                    <a:schemeClr val="accent1"/>
                  </a:solidFill>
                </a:rPr>
                <a:t>28</a:t>
              </a:r>
              <a:r>
                <a:rPr lang="en-GB" sz="1100" dirty="0">
                  <a:solidFill>
                    <a:schemeClr val="accent1"/>
                  </a:solidFill>
                </a:rPr>
                <a:t> lifted and repositioned on intact skin without losing its adherent properties</a:t>
              </a:r>
              <a:r>
                <a:rPr lang="en-GB" sz="1100" baseline="30000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370075-5734-C944-88FA-88675DDBE5D1}"/>
                </a:ext>
              </a:extLst>
            </p:cNvPr>
            <p:cNvSpPr/>
            <p:nvPr/>
          </p:nvSpPr>
          <p:spPr>
            <a:xfrm>
              <a:off x="4114800" y="3478479"/>
              <a:ext cx="677153" cy="5738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54C6A4-9FE3-9642-A5F2-E356856A7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19" y="3506645"/>
              <a:ext cx="464604" cy="46460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32F0839-B3E0-DE47-8C6F-8632E9E07570}"/>
              </a:ext>
            </a:extLst>
          </p:cNvPr>
          <p:cNvSpPr/>
          <p:nvPr/>
        </p:nvSpPr>
        <p:spPr>
          <a:xfrm>
            <a:off x="687403" y="3875502"/>
            <a:ext cx="30620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6000" indent="-12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Medical devices should continue to be removed, lifted and/or moved for regular skin inspections and repositioned for pressure relief in accordance with local protocols</a:t>
            </a:r>
            <a:r>
              <a:rPr lang="en-GB" sz="1200" baseline="30000" dirty="0">
                <a:solidFill>
                  <a:schemeClr val="accent1"/>
                </a:solidFill>
              </a:rPr>
              <a:t>27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2135" y="4882668"/>
            <a:ext cx="3986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/>
              <a:t>The results of in vitro simulation testing have not been proven to predict clinical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273329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</a:t>
            </a:r>
            <a:r>
              <a:rPr lang="en-GB" dirty="0">
                <a:latin typeface="Smith&amp;NephewLF" panose="020F0500030000020004" pitchFamily="34" charset="0"/>
              </a:rPr>
              <a:t>™</a:t>
            </a:r>
            <a:r>
              <a:rPr lang="en-GB" dirty="0"/>
              <a:t> Gentle Border: a range of shapes and sizes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2E3B39-E350-5447-B706-89D960568984}"/>
              </a:ext>
            </a:extLst>
          </p:cNvPr>
          <p:cNvGrpSpPr/>
          <p:nvPr/>
        </p:nvGrpSpPr>
        <p:grpSpPr>
          <a:xfrm>
            <a:off x="749634" y="2489056"/>
            <a:ext cx="1098095" cy="1713926"/>
            <a:chOff x="763489" y="2295093"/>
            <a:chExt cx="1098095" cy="17139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89" y="2295093"/>
              <a:ext cx="1098095" cy="1072138"/>
            </a:xfrm>
            <a:prstGeom prst="rect">
              <a:avLst/>
            </a:prstGeom>
            <a:effectLst>
              <a:outerShdw blurRad="76200" dir="5400000" sy="23000" kx="1200000" algn="b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63489" y="3547354"/>
              <a:ext cx="1098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Square</a:t>
              </a: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(four sizes)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60137B-6DDC-4946-9736-A647A1F02924}"/>
              </a:ext>
            </a:extLst>
          </p:cNvPr>
          <p:cNvGrpSpPr/>
          <p:nvPr/>
        </p:nvGrpSpPr>
        <p:grpSpPr>
          <a:xfrm>
            <a:off x="4993346" y="1995550"/>
            <a:ext cx="1561230" cy="2207432"/>
            <a:chOff x="4903496" y="1801587"/>
            <a:chExt cx="1561230" cy="2207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496" y="1801587"/>
              <a:ext cx="1561230" cy="1565642"/>
            </a:xfrm>
            <a:prstGeom prst="rect">
              <a:avLst/>
            </a:prstGeom>
            <a:effectLst>
              <a:outerShdw blurRad="76200" dir="5400000" sy="23000" kx="1200000" algn="b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135064" y="3547354"/>
              <a:ext cx="1098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Sacrum</a:t>
              </a:r>
            </a:p>
            <a:p>
              <a:pPr algn="ctr"/>
              <a:r>
                <a:rPr lang="en-GB" sz="1200" dirty="0" smtClean="0">
                  <a:solidFill>
                    <a:schemeClr val="accent1"/>
                  </a:solidFill>
                </a:rPr>
                <a:t>(one size)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E9A70A-2E91-3F41-8B08-46F1AF052EED}"/>
              </a:ext>
            </a:extLst>
          </p:cNvPr>
          <p:cNvGrpSpPr/>
          <p:nvPr/>
        </p:nvGrpSpPr>
        <p:grpSpPr>
          <a:xfrm>
            <a:off x="6765708" y="1884857"/>
            <a:ext cx="1711696" cy="2318124"/>
            <a:chOff x="6779563" y="1690894"/>
            <a:chExt cx="1711696" cy="23181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563" y="1690894"/>
              <a:ext cx="1711696" cy="1676337"/>
            </a:xfrm>
            <a:prstGeom prst="rect">
              <a:avLst/>
            </a:prstGeom>
            <a:effectLst>
              <a:outerShdw blurRad="76200" dir="5400000" sy="23000" kx="1200000" algn="b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7086364" y="3547353"/>
              <a:ext cx="1098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Heel</a:t>
              </a: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(one size)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A3084-CEB8-FF44-B5EA-6B37CC3236C3}"/>
              </a:ext>
            </a:extLst>
          </p:cNvPr>
          <p:cNvGrpSpPr/>
          <p:nvPr/>
        </p:nvGrpSpPr>
        <p:grpSpPr>
          <a:xfrm>
            <a:off x="2058863" y="1602768"/>
            <a:ext cx="1098095" cy="2600213"/>
            <a:chOff x="1976071" y="1408805"/>
            <a:chExt cx="1098095" cy="26002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476" y="1408805"/>
              <a:ext cx="683284" cy="1958426"/>
            </a:xfrm>
            <a:prstGeom prst="rect">
              <a:avLst/>
            </a:prstGeom>
            <a:effectLst>
              <a:outerShdw blurRad="76200" dir="5400000" sy="23000" kx="1200000" algn="b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976071" y="3547353"/>
              <a:ext cx="1098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Rectangle</a:t>
              </a: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(three sizes)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D939D6-6FE2-5749-81E5-C9873C2F8719}"/>
              </a:ext>
            </a:extLst>
          </p:cNvPr>
          <p:cNvGrpSpPr/>
          <p:nvPr/>
        </p:nvGrpSpPr>
        <p:grpSpPr>
          <a:xfrm>
            <a:off x="3368092" y="2256163"/>
            <a:ext cx="1414120" cy="1946818"/>
            <a:chOff x="3174540" y="2062200"/>
            <a:chExt cx="1414120" cy="19468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540" y="2062200"/>
              <a:ext cx="1414120" cy="1305031"/>
            </a:xfrm>
            <a:prstGeom prst="rect">
              <a:avLst/>
            </a:prstGeom>
            <a:effectLst>
              <a:outerShdw blurRad="76200" dir="5400000" sy="23000" kx="1200000" algn="br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339209" y="3547353"/>
              <a:ext cx="1098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1"/>
                  </a:solidFill>
                </a:rPr>
                <a:t>Multisite</a:t>
              </a:r>
            </a:p>
            <a:p>
              <a:pPr algn="ctr"/>
              <a:r>
                <a:rPr lang="en-GB" sz="1200" dirty="0">
                  <a:solidFill>
                    <a:schemeClr val="accent1"/>
                  </a:solidFill>
                </a:rPr>
                <a:t>(one size)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04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Recommendations for skincare to prevent pressure </a:t>
            </a:r>
            <a:r>
              <a:rPr lang="en-GB" dirty="0" smtClean="0"/>
              <a:t>injuries</a:t>
            </a:r>
            <a:r>
              <a:rPr lang="en-GB" baseline="30000" dirty="0" smtClean="0"/>
              <a:t>9,30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4" y="1029162"/>
            <a:ext cx="7976940" cy="17049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/>
              <a:t>Published international guidelines have made recommendations for skincare to help prevent pressure </a:t>
            </a:r>
            <a:r>
              <a:rPr lang="en-GB" dirty="0" smtClean="0"/>
              <a:t>injuries</a:t>
            </a:r>
            <a:r>
              <a:rPr lang="en-GB" baseline="30000" dirty="0" smtClean="0"/>
              <a:t>9</a:t>
            </a:r>
            <a:endParaRPr lang="en-GB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B8FEC6-93B6-564C-AB1C-E7593AAE3877}"/>
              </a:ext>
            </a:extLst>
          </p:cNvPr>
          <p:cNvGrpSpPr/>
          <p:nvPr/>
        </p:nvGrpSpPr>
        <p:grpSpPr>
          <a:xfrm>
            <a:off x="1920830" y="1644361"/>
            <a:ext cx="5306590" cy="2665294"/>
            <a:chOff x="2004256" y="1443807"/>
            <a:chExt cx="5306590" cy="2665294"/>
          </a:xfrm>
        </p:grpSpPr>
        <p:sp>
          <p:nvSpPr>
            <p:cNvPr id="5" name="Rectangle 4"/>
            <p:cNvSpPr/>
            <p:nvPr/>
          </p:nvSpPr>
          <p:spPr>
            <a:xfrm>
              <a:off x="2004256" y="1589817"/>
              <a:ext cx="5306590" cy="2519284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  <p:txBody>
            <a:bodyPr wrap="square" lIns="180000" tIns="360000" rIns="180000" bIns="108000" anchor="ctr" anchorCtr="0">
              <a:spAutoFit/>
            </a:bodyPr>
            <a:lstStyle/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Avoid positioning the individual on an area of erythema whenever possible</a:t>
              </a:r>
            </a:p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Keep the skin clean and dry – use a pH balanced </a:t>
              </a:r>
              <a:r>
                <a:rPr lang="en-GB" sz="1200" b="1" dirty="0">
                  <a:solidFill>
                    <a:srgbClr val="FF7300"/>
                  </a:solidFill>
                </a:rPr>
                <a:t>skin cleanser</a:t>
              </a:r>
            </a:p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Do not massage or vigorously rub skin that is at risk of pressure ulcers</a:t>
              </a:r>
            </a:p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Develop and implement an </a:t>
              </a:r>
              <a:r>
                <a:rPr lang="en-GB" sz="1200" dirty="0" smtClean="0">
                  <a:solidFill>
                    <a:schemeClr val="accent1"/>
                  </a:solidFill>
                </a:rPr>
                <a:t>individualised </a:t>
              </a:r>
              <a:r>
                <a:rPr lang="en-GB" sz="1200" dirty="0">
                  <a:solidFill>
                    <a:schemeClr val="accent1"/>
                  </a:solidFill>
                </a:rPr>
                <a:t>continence management plan.</a:t>
              </a:r>
              <a:br>
                <a:rPr lang="en-GB" sz="1200" dirty="0">
                  <a:solidFill>
                    <a:schemeClr val="accent1"/>
                  </a:solidFill>
                </a:rPr>
              </a:br>
              <a:r>
                <a:rPr lang="en-GB" sz="1200" dirty="0">
                  <a:solidFill>
                    <a:schemeClr val="accent1"/>
                  </a:solidFill>
                </a:rPr>
                <a:t>Cleanse the skin promptly following episodes of incontinence </a:t>
              </a:r>
            </a:p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Consider using a </a:t>
              </a:r>
              <a:r>
                <a:rPr lang="en-GB" sz="1200" b="1" dirty="0">
                  <a:solidFill>
                    <a:srgbClr val="FF7300"/>
                  </a:solidFill>
                </a:rPr>
                <a:t>skin </a:t>
              </a:r>
              <a:r>
                <a:rPr lang="en-GB" sz="1200" b="1" dirty="0" smtClean="0">
                  <a:solidFill>
                    <a:srgbClr val="FF7300"/>
                  </a:solidFill>
                </a:rPr>
                <a:t>moisturiser </a:t>
              </a:r>
              <a:r>
                <a:rPr lang="en-GB" sz="1200" dirty="0">
                  <a:solidFill>
                    <a:schemeClr val="accent1"/>
                  </a:solidFill>
                </a:rPr>
                <a:t>to hydrate dry skin in order to reduce risk </a:t>
              </a:r>
              <a:br>
                <a:rPr lang="en-GB" sz="1200" dirty="0">
                  <a:solidFill>
                    <a:schemeClr val="accent1"/>
                  </a:solidFill>
                </a:rPr>
              </a:br>
              <a:r>
                <a:rPr lang="en-GB" sz="1200" dirty="0">
                  <a:solidFill>
                    <a:schemeClr val="accent1"/>
                  </a:solidFill>
                </a:rPr>
                <a:t>of skin damage </a:t>
              </a:r>
            </a:p>
            <a:p>
              <a:pPr marL="144000" indent="-144000">
                <a:spcBef>
                  <a:spcPts val="600"/>
                </a:spcBef>
                <a:buFont typeface="+mj-lt"/>
                <a:buAutoNum type="arabicPeriod"/>
              </a:pPr>
              <a:r>
                <a:rPr lang="en-GB" sz="1200" dirty="0">
                  <a:solidFill>
                    <a:schemeClr val="accent1"/>
                  </a:solidFill>
                </a:rPr>
                <a:t>Protect the skin from exposure to excessive moisture with a </a:t>
              </a:r>
              <a:r>
                <a:rPr lang="en-GB" sz="1200" b="1" dirty="0">
                  <a:solidFill>
                    <a:srgbClr val="FF7300"/>
                  </a:solidFill>
                </a:rPr>
                <a:t>barrier product </a:t>
              </a:r>
              <a:br>
                <a:rPr lang="en-GB" sz="1200" b="1" dirty="0">
                  <a:solidFill>
                    <a:srgbClr val="FF7300"/>
                  </a:solidFill>
                </a:rPr>
              </a:br>
              <a:r>
                <a:rPr lang="en-GB" sz="1200" dirty="0">
                  <a:solidFill>
                    <a:schemeClr val="accent1"/>
                  </a:solidFill>
                </a:rPr>
                <a:t>in order to reduce the risk of pressure damage 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1CA3B8-88A0-BC46-84F7-C6454C988004}"/>
                </a:ext>
              </a:extLst>
            </p:cNvPr>
            <p:cNvGrpSpPr/>
            <p:nvPr/>
          </p:nvGrpSpPr>
          <p:grpSpPr>
            <a:xfrm>
              <a:off x="2191736" y="1443807"/>
              <a:ext cx="471995" cy="304009"/>
              <a:chOff x="1686424" y="1143419"/>
              <a:chExt cx="471995" cy="3040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DFD235-080D-9646-860A-2D3F8BDAD59C}"/>
                  </a:ext>
                </a:extLst>
              </p:cNvPr>
              <p:cNvSpPr/>
              <p:nvPr/>
            </p:nvSpPr>
            <p:spPr>
              <a:xfrm>
                <a:off x="1686424" y="1143419"/>
                <a:ext cx="471995" cy="3040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6C2C254-6199-A844-87E4-B6A1C35E5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1790" y="1189129"/>
                <a:ext cx="375682" cy="2041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792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Pressure </a:t>
            </a:r>
            <a:r>
              <a:rPr lang="en-GB" dirty="0" smtClean="0"/>
              <a:t>injury </a:t>
            </a:r>
            <a:r>
              <a:rPr lang="en-GB" dirty="0"/>
              <a:t>incidence rates still remain high despite implementation of prevention protocols</a:t>
            </a:r>
            <a:r>
              <a:rPr lang="en-GB" baseline="30000" dirty="0"/>
              <a:t>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2814" y="1020944"/>
            <a:ext cx="8406386" cy="680150"/>
          </a:xfrm>
          <a:solidFill>
            <a:schemeClr val="bg2">
              <a:alpha val="10000"/>
            </a:schemeClr>
          </a:solidFill>
          <a:ln w="3175">
            <a:solidFill>
              <a:schemeClr val="bg2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accent1"/>
                </a:solidFill>
              </a:rPr>
              <a:t>Less than half of “at risk” patients receive adequate preventive measures with their hospital treatment as recommended in guidelines</a:t>
            </a:r>
            <a:r>
              <a:rPr lang="en-GB" baseline="30000" dirty="0">
                <a:solidFill>
                  <a:schemeClr val="accent1"/>
                </a:solidFill>
              </a:rPr>
              <a:t>1</a:t>
            </a:r>
            <a:endParaRPr lang="en-GB" dirty="0">
              <a:solidFill>
                <a:schemeClr val="accent1"/>
              </a:solidFill>
            </a:endParaRPr>
          </a:p>
          <a:p>
            <a:pPr marL="126000" lvl="1" indent="-126000">
              <a:lnSpc>
                <a:spcPct val="100000"/>
              </a:lnSpc>
              <a:spcBef>
                <a:spcPts val="300"/>
              </a:spcBef>
            </a:pPr>
            <a:r>
              <a:rPr lang="en-GB" sz="1200" dirty="0">
                <a:solidFill>
                  <a:schemeClr val="accent1"/>
                </a:solidFill>
              </a:rPr>
              <a:t>Pressure </a:t>
            </a:r>
            <a:r>
              <a:rPr lang="en-GB" sz="1200" dirty="0" smtClean="0">
                <a:solidFill>
                  <a:schemeClr val="accent1"/>
                </a:solidFill>
              </a:rPr>
              <a:t>injury </a:t>
            </a:r>
            <a:r>
              <a:rPr lang="en-GB" sz="1200" dirty="0">
                <a:solidFill>
                  <a:schemeClr val="accent1"/>
                </a:solidFill>
              </a:rPr>
              <a:t>(</a:t>
            </a:r>
            <a:r>
              <a:rPr lang="en-GB" sz="1200" dirty="0" smtClean="0">
                <a:solidFill>
                  <a:schemeClr val="accent1"/>
                </a:solidFill>
              </a:rPr>
              <a:t>PI) </a:t>
            </a:r>
            <a:r>
              <a:rPr lang="en-GB" sz="1200" dirty="0">
                <a:solidFill>
                  <a:schemeClr val="accent1"/>
                </a:solidFill>
              </a:rPr>
              <a:t>incidence rates of 15% or higher continue to be reported in at-risk patient populations</a:t>
            </a:r>
            <a:r>
              <a:rPr lang="en-GB" sz="1200" baseline="30000" dirty="0">
                <a:solidFill>
                  <a:schemeClr val="accent1"/>
                </a:solidFill>
              </a:rPr>
              <a:t>1</a:t>
            </a:r>
            <a:endParaRPr lang="en-GB" sz="1200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21654E-778B-6D4A-8E51-881D4B1C26AF}"/>
              </a:ext>
            </a:extLst>
          </p:cNvPr>
          <p:cNvGrpSpPr/>
          <p:nvPr/>
        </p:nvGrpSpPr>
        <p:grpSpPr>
          <a:xfrm>
            <a:off x="618982" y="1914536"/>
            <a:ext cx="3792238" cy="2585323"/>
            <a:chOff x="592193" y="1914536"/>
            <a:chExt cx="3792238" cy="2585323"/>
          </a:xfrm>
        </p:grpSpPr>
        <p:sp>
          <p:nvSpPr>
            <p:cNvPr id="3" name="Rectangle 2"/>
            <p:cNvSpPr/>
            <p:nvPr/>
          </p:nvSpPr>
          <p:spPr>
            <a:xfrm>
              <a:off x="886696" y="1914536"/>
              <a:ext cx="349773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solidFill>
                    <a:srgbClr val="7C7C7C"/>
                  </a:solidFill>
                  <a:latin typeface="Smith&amp;NephewLF" charset="0"/>
                </a:rPr>
                <a:t>Orthopaedic surgical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– 8.8% to 55%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</a:rPr>
                <a:t>2,3,4</a:t>
              </a: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PIs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can arise from orthopaedic surgeries, especially hip fractures in elderly patients, </a:t>
              </a:r>
              <a:b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</a:b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and mainly occur in the sacral area</a:t>
              </a:r>
            </a:p>
            <a:p>
              <a:pPr>
                <a:spcBef>
                  <a:spcPts val="1800"/>
                </a:spcBef>
              </a:pPr>
              <a:r>
                <a:rPr lang="en-GB" sz="1200" b="1" dirty="0">
                  <a:solidFill>
                    <a:srgbClr val="7C7C7C"/>
                  </a:solidFill>
                  <a:latin typeface="Smith&amp;NephewLF" charset="0"/>
                </a:rPr>
                <a:t>Surgical patients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 – Up to 45%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</a:rPr>
                <a:t>5</a:t>
              </a:r>
              <a:endParaRPr lang="en-GB" sz="1200" dirty="0">
                <a:solidFill>
                  <a:srgbClr val="7C7C7C"/>
                </a:solidFill>
                <a:latin typeface="Smith&amp;NephewLF" charset="0"/>
              </a:endParaRP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PIs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arising from surgeries account for </a:t>
              </a: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almost half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of all hospital-acquired </a:t>
              </a: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PI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incidences</a:t>
              </a:r>
            </a:p>
            <a:p>
              <a:pPr>
                <a:spcBef>
                  <a:spcPts val="1800"/>
                </a:spcBef>
              </a:pPr>
              <a:r>
                <a:rPr lang="en-GB" sz="1200" b="1" dirty="0">
                  <a:solidFill>
                    <a:srgbClr val="7C7C7C"/>
                  </a:solidFill>
                  <a:latin typeface="Smith&amp;NephewLF" charset="0"/>
                </a:rPr>
                <a:t>Intensive care unit (ICU)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 – 14 – 42%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</a:rPr>
                <a:t>6</a:t>
              </a: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Patients in ICUs are predisposed to pressure </a:t>
              </a: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injuries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because of limited mobility and the severity of their disease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143094-ED15-454E-86D4-04CFFD5A0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93" y="1967334"/>
              <a:ext cx="180000" cy="3681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F3D7D0-AE64-344C-B67C-A646E367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93" y="2885037"/>
              <a:ext cx="288000" cy="39272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1568EF-87BA-A94C-A797-BF65E80D58E0}"/>
              </a:ext>
            </a:extLst>
          </p:cNvPr>
          <p:cNvGrpSpPr/>
          <p:nvPr/>
        </p:nvGrpSpPr>
        <p:grpSpPr>
          <a:xfrm>
            <a:off x="4639240" y="1914536"/>
            <a:ext cx="3953776" cy="2354491"/>
            <a:chOff x="4639240" y="1914536"/>
            <a:chExt cx="3953776" cy="235449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F028024-2633-9949-AC86-A3AAC69E0166}"/>
                </a:ext>
              </a:extLst>
            </p:cNvPr>
            <p:cNvSpPr/>
            <p:nvPr/>
          </p:nvSpPr>
          <p:spPr>
            <a:xfrm>
              <a:off x="5095281" y="1914536"/>
              <a:ext cx="3497735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1200" b="1" dirty="0">
                  <a:solidFill>
                    <a:srgbClr val="7C7C7C"/>
                  </a:solidFill>
                  <a:latin typeface="Smith&amp;NephewLF" charset="0"/>
                </a:rPr>
                <a:t>Emergency department (ED)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 – Up to 19%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</a:rPr>
                <a:t>7</a:t>
              </a:r>
              <a:endParaRPr lang="en-GB" sz="1200" dirty="0">
                <a:solidFill>
                  <a:srgbClr val="7C7C7C"/>
                </a:solidFill>
                <a:latin typeface="Smith&amp;NephewLF" charset="0"/>
              </a:endParaRP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Studies suggest pressure </a:t>
              </a: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injuries </a:t>
              </a: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are a common complication in EDs, even for short stays, </a:t>
              </a:r>
              <a:b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</a:b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with many patients discharged with </a:t>
              </a:r>
              <a:r>
                <a:rPr lang="en-GB" sz="1200" dirty="0" smtClean="0">
                  <a:solidFill>
                    <a:srgbClr val="7C7C7C"/>
                  </a:solidFill>
                  <a:latin typeface="Smith&amp;NephewLF" charset="0"/>
                </a:rPr>
                <a:t>HAPIs</a:t>
              </a:r>
              <a:endParaRPr lang="en-GB" sz="1200" dirty="0">
                <a:solidFill>
                  <a:srgbClr val="7C7C7C"/>
                </a:solidFill>
                <a:latin typeface="Smith&amp;NephewLF" charset="0"/>
              </a:endParaRPr>
            </a:p>
            <a:p>
              <a:pPr>
                <a:spcBef>
                  <a:spcPts val="1800"/>
                </a:spcBef>
              </a:pPr>
              <a:r>
                <a:rPr lang="en-GB" sz="1200" b="1" dirty="0">
                  <a:solidFill>
                    <a:srgbClr val="7C7C7C"/>
                  </a:solidFill>
                  <a:latin typeface="Smith&amp;NephewLF" charset="0"/>
                </a:rPr>
                <a:t>Medical device related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</a:rPr>
                <a:t>8</a:t>
              </a:r>
            </a:p>
            <a:p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The most common devices of which pressure injuries occur are</a:t>
              </a: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nasal oxygen tubing 26% </a:t>
              </a: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cast/ splints 12%</a:t>
              </a:r>
            </a:p>
            <a:p>
              <a:pPr marL="126000" indent="-126000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</a:rPr>
                <a:t>continuous positive airway pressure/bi-level positive airway pressure masks 9%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D69BD9-D062-DD4A-A9C1-8F2FB90FB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240" y="1990781"/>
              <a:ext cx="432000" cy="2650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B680790-D9C5-C145-8504-89512AF9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240" y="2773764"/>
              <a:ext cx="504000" cy="5040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36" y="3694874"/>
            <a:ext cx="365949" cy="2648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107" y="4593073"/>
            <a:ext cx="82429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7C7C7C"/>
                </a:solidFill>
                <a:latin typeface="Smith&amp;NephewLF" charset="0"/>
              </a:rPr>
              <a:t>Published international guidelines make recommendations for developing an effective pressure ulcer prevention strategy for patients at risk</a:t>
            </a:r>
            <a:r>
              <a:rPr lang="en-GB" sz="1200" baseline="30000" dirty="0">
                <a:solidFill>
                  <a:srgbClr val="7C7C7C"/>
                </a:solidFill>
                <a:latin typeface="Smith&amp;NephewLF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134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The SECURA™ skin care range can contribute </a:t>
            </a:r>
            <a:br>
              <a:rPr lang="en-GB" dirty="0"/>
            </a:br>
            <a:r>
              <a:rPr lang="en-GB" dirty="0"/>
              <a:t>to pressure </a:t>
            </a:r>
            <a:r>
              <a:rPr lang="en-GB" dirty="0" smtClean="0"/>
              <a:t>injury </a:t>
            </a:r>
            <a:r>
              <a:rPr lang="en-GB" dirty="0"/>
              <a:t>reduction as part of a wider care plan</a:t>
            </a:r>
            <a:r>
              <a:rPr lang="en-GB" baseline="30000" dirty="0"/>
              <a:t>9,30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696" y="1039311"/>
            <a:ext cx="41266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Cleanser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6365" y="1039311"/>
            <a:ext cx="4125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Moisturizers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3119" y="1582843"/>
            <a:ext cx="18736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SzPct val="75000"/>
              <a:tabLst>
                <a:tab pos="234950" algn="l"/>
              </a:tabLst>
              <a:defRPr/>
            </a:pPr>
            <a:r>
              <a:rPr lang="en-GB" sz="1000" b="1" dirty="0">
                <a:solidFill>
                  <a:schemeClr val="accent1"/>
                </a:solidFill>
                <a:latin typeface="+mj-lt"/>
              </a:rPr>
              <a:t>SECURA</a:t>
            </a:r>
            <a:r>
              <a:rPr lang="en-GB" sz="10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™</a:t>
            </a:r>
            <a:r>
              <a:rPr lang="en-GB" sz="1000" b="1" dirty="0">
                <a:solidFill>
                  <a:schemeClr val="accent1"/>
                </a:solidFill>
                <a:latin typeface="+mj-lt"/>
              </a:rPr>
              <a:t> moisturizing cream </a:t>
            </a:r>
            <a:br>
              <a:rPr lang="en-GB" sz="1000" b="1" dirty="0">
                <a:solidFill>
                  <a:schemeClr val="accent1"/>
                </a:solidFill>
                <a:latin typeface="+mj-lt"/>
              </a:rPr>
            </a:br>
            <a:r>
              <a:rPr lang="en-GB" sz="1000" dirty="0">
                <a:solidFill>
                  <a:schemeClr val="accent1"/>
                </a:solidFill>
                <a:latin typeface="+mj-lt"/>
              </a:rPr>
              <a:t>and </a:t>
            </a:r>
            <a:r>
              <a:rPr lang="en-GB" sz="1000" b="1" dirty="0">
                <a:solidFill>
                  <a:schemeClr val="accent1"/>
                </a:solidFill>
              </a:rPr>
              <a:t>SECURA</a:t>
            </a:r>
            <a:r>
              <a:rPr lang="en-GB" sz="10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™</a:t>
            </a:r>
            <a:r>
              <a:rPr lang="en-GB" sz="1000" b="1" dirty="0">
                <a:solidFill>
                  <a:schemeClr val="accent1"/>
                </a:solidFill>
              </a:rPr>
              <a:t> moisturizing</a:t>
            </a:r>
            <a:r>
              <a:rPr lang="en-GB" sz="1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1000" b="1" dirty="0">
                <a:solidFill>
                  <a:schemeClr val="accent1"/>
                </a:solidFill>
                <a:latin typeface="+mj-lt"/>
              </a:rPr>
              <a:t>lotion</a:t>
            </a:r>
          </a:p>
          <a:p>
            <a:pPr marL="126000" indent="-126000">
              <a:buSzPct val="75000"/>
              <a:buFontTx/>
              <a:buChar char="•"/>
              <a:tabLst>
                <a:tab pos="234950" algn="l"/>
              </a:tabLst>
              <a:defRPr/>
            </a:pPr>
            <a:r>
              <a:rPr lang="en-GB" sz="1000" dirty="0" smtClean="0">
                <a:solidFill>
                  <a:schemeClr val="accent1"/>
                </a:solidFill>
                <a:latin typeface="+mj-lt"/>
              </a:rPr>
              <a:t>Non-irritating</a:t>
            </a:r>
            <a:r>
              <a:rPr lang="en-GB" sz="1000" dirty="0">
                <a:solidFill>
                  <a:schemeClr val="accent1"/>
                </a:solidFill>
                <a:latin typeface="+mj-lt"/>
              </a:rPr>
              <a:t>, non-sensitizing and </a:t>
            </a:r>
            <a:r>
              <a:rPr lang="en-GB" sz="1000" dirty="0" smtClean="0">
                <a:solidFill>
                  <a:schemeClr val="accent1"/>
                </a:solidFill>
                <a:latin typeface="+mj-lt"/>
              </a:rPr>
              <a:t>non-toxic</a:t>
            </a:r>
            <a:r>
              <a:rPr lang="en-GB" sz="1000" baseline="30000" dirty="0" smtClean="0">
                <a:solidFill>
                  <a:schemeClr val="accent1"/>
                </a:solidFill>
                <a:latin typeface="+mj-lt"/>
              </a:rPr>
              <a:t>34-36</a:t>
            </a:r>
            <a:endParaRPr lang="en-GB" sz="1000" baseline="30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77209" y="1582843"/>
            <a:ext cx="220915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GB" sz="1000" b="1" dirty="0">
                <a:solidFill>
                  <a:schemeClr val="accent1"/>
                </a:solidFill>
              </a:rPr>
              <a:t>SECURA</a:t>
            </a:r>
            <a:r>
              <a:rPr lang="en-GB" sz="10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™ </a:t>
            </a:r>
            <a:r>
              <a:rPr lang="en-GB" sz="1000" b="1" dirty="0" smtClean="0">
                <a:solidFill>
                  <a:schemeClr val="accent1"/>
                </a:solidFill>
                <a:latin typeface="Smith&amp;NephewLF" panose="020F0500030000020004" pitchFamily="34" charset="0"/>
              </a:rPr>
              <a:t>cleanser</a:t>
            </a:r>
            <a:endParaRPr lang="en-GB" sz="1000" b="1" dirty="0">
              <a:solidFill>
                <a:schemeClr val="accent1"/>
              </a:solidFill>
              <a:latin typeface="Smith&amp;NephewLF" panose="020F0500030000020004" pitchFamily="34" charset="0"/>
            </a:endParaRPr>
          </a:p>
          <a:p>
            <a:pPr marL="126000" indent="-12600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accent1"/>
                </a:solidFill>
              </a:rPr>
              <a:t>No rinse, head to toe </a:t>
            </a:r>
            <a:r>
              <a:rPr lang="en-GB" sz="1000" dirty="0" smtClean="0">
                <a:solidFill>
                  <a:schemeClr val="accent1"/>
                </a:solidFill>
              </a:rPr>
              <a:t>cleansing</a:t>
            </a:r>
          </a:p>
          <a:p>
            <a:pPr marL="126000" indent="-126000">
              <a:buFont typeface="Arial" panose="020B0604020202020204" pitchFamily="34" charset="0"/>
              <a:buChar char="•"/>
              <a:defRPr/>
            </a:pPr>
            <a:r>
              <a:rPr lang="en-AU" sz="1000" dirty="0" smtClean="0">
                <a:solidFill>
                  <a:schemeClr val="accent1"/>
                </a:solidFill>
              </a:rPr>
              <a:t>Formulated </a:t>
            </a:r>
            <a:r>
              <a:rPr lang="en-AU" sz="1000" dirty="0">
                <a:solidFill>
                  <a:schemeClr val="accent1"/>
                </a:solidFill>
              </a:rPr>
              <a:t>to clean sensitive skin areas and is pH balanced to help protect the skins natural acid </a:t>
            </a:r>
            <a:r>
              <a:rPr lang="en-AU" sz="1000" dirty="0" smtClean="0">
                <a:solidFill>
                  <a:schemeClr val="accent1"/>
                </a:solidFill>
              </a:rPr>
              <a:t>mantle.</a:t>
            </a:r>
            <a:r>
              <a:rPr lang="en-AU" sz="1000" baseline="30000" dirty="0" smtClean="0">
                <a:solidFill>
                  <a:schemeClr val="accent1"/>
                </a:solidFill>
              </a:rPr>
              <a:t>31</a:t>
            </a:r>
            <a:r>
              <a:rPr lang="en-AU" sz="1000" dirty="0" smtClean="0">
                <a:solidFill>
                  <a:schemeClr val="accent1"/>
                </a:solidFill>
              </a:rPr>
              <a:t>. </a:t>
            </a:r>
          </a:p>
          <a:p>
            <a:pPr marL="126000" indent="-126000">
              <a:buFont typeface="Arial" panose="020B0604020202020204" pitchFamily="34" charset="0"/>
              <a:buChar char="•"/>
              <a:defRPr/>
            </a:pPr>
            <a:r>
              <a:rPr lang="en-AU" sz="1000" dirty="0" smtClean="0">
                <a:solidFill>
                  <a:schemeClr val="accent1"/>
                </a:solidFill>
              </a:rPr>
              <a:t>On </a:t>
            </a:r>
            <a:r>
              <a:rPr lang="en-AU" sz="1000" dirty="0">
                <a:solidFill>
                  <a:schemeClr val="accent1"/>
                </a:solidFill>
              </a:rPr>
              <a:t>application it creates a protective film over the </a:t>
            </a:r>
            <a:r>
              <a:rPr lang="en-AU" sz="1000" dirty="0" smtClean="0">
                <a:solidFill>
                  <a:schemeClr val="accent1"/>
                </a:solidFill>
              </a:rPr>
              <a:t>skin</a:t>
            </a:r>
            <a:r>
              <a:rPr lang="en-AU" sz="1000" baseline="30000" dirty="0" smtClean="0">
                <a:solidFill>
                  <a:schemeClr val="accent1"/>
                </a:solidFill>
              </a:rPr>
              <a:t>32</a:t>
            </a:r>
            <a:r>
              <a:rPr lang="en-AU" sz="1000" dirty="0" smtClean="0">
                <a:solidFill>
                  <a:schemeClr val="accent1"/>
                </a:solidFill>
              </a:rPr>
              <a:t> </a:t>
            </a:r>
            <a:r>
              <a:rPr lang="en-AU" sz="1000" dirty="0">
                <a:solidFill>
                  <a:schemeClr val="accent1"/>
                </a:solidFill>
              </a:rPr>
              <a:t>which helps to protect against moisture loss which may lead to skin breakdown</a:t>
            </a:r>
            <a:r>
              <a:rPr lang="en-AU" sz="1000" dirty="0" smtClean="0">
                <a:solidFill>
                  <a:schemeClr val="accent1"/>
                </a:solidFill>
              </a:rPr>
              <a:t>.</a:t>
            </a:r>
          </a:p>
          <a:p>
            <a:pPr marL="126000" indent="-126000">
              <a:buFont typeface="Arial" panose="020B0604020202020204" pitchFamily="34" charset="0"/>
              <a:buChar char="•"/>
              <a:defRPr/>
            </a:pPr>
            <a:r>
              <a:rPr lang="en-GB" sz="1000" dirty="0" smtClean="0">
                <a:solidFill>
                  <a:schemeClr val="accent1"/>
                </a:solidFill>
              </a:rPr>
              <a:t>Suitable for periwound cleansing when using ALLEVYN</a:t>
            </a:r>
            <a:r>
              <a:rPr lang="en-GB" sz="1000" dirty="0" smtClean="0">
                <a:solidFill>
                  <a:schemeClr val="accent1"/>
                </a:solidFill>
                <a:latin typeface="Smith&amp;NephewLF" panose="020F0500030000020004" pitchFamily="34" charset="0"/>
              </a:rPr>
              <a:t>™</a:t>
            </a:r>
            <a:r>
              <a:rPr lang="en-GB" sz="1000" dirty="0" smtClean="0">
                <a:solidFill>
                  <a:schemeClr val="accent1"/>
                </a:solidFill>
              </a:rPr>
              <a:t> dressing</a:t>
            </a:r>
            <a:r>
              <a:rPr lang="en-GB" sz="1000" baseline="30000" dirty="0" smtClean="0">
                <a:solidFill>
                  <a:schemeClr val="accent1"/>
                </a:solidFill>
              </a:rPr>
              <a:t>33</a:t>
            </a:r>
            <a:endParaRPr lang="en-GB" sz="1000" baseline="300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44236F-DC5E-3647-ADEA-420E8918BF37}"/>
              </a:ext>
            </a:extLst>
          </p:cNvPr>
          <p:cNvCxnSpPr>
            <a:cxnSpLocks/>
          </p:cNvCxnSpPr>
          <p:nvPr/>
        </p:nvCxnSpPr>
        <p:spPr>
          <a:xfrm flipV="1">
            <a:off x="4572000" y="1025016"/>
            <a:ext cx="0" cy="28937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15CD3F-2549-BE43-94D2-1C4FDC542822}"/>
              </a:ext>
            </a:extLst>
          </p:cNvPr>
          <p:cNvGrpSpPr/>
          <p:nvPr/>
        </p:nvGrpSpPr>
        <p:grpSpPr>
          <a:xfrm>
            <a:off x="5191138" y="2417687"/>
            <a:ext cx="1234600" cy="1501056"/>
            <a:chOff x="5215201" y="2248860"/>
            <a:chExt cx="1234600" cy="1501056"/>
          </a:xfrm>
          <a:effectLst/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56892C-5F07-8A4C-B9B5-16610EF8A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306" y="2290352"/>
              <a:ext cx="651495" cy="145956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A83A8C-8524-5B4A-8876-6D815474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5201" y="2248860"/>
              <a:ext cx="583105" cy="1459563"/>
            </a:xfrm>
            <a:prstGeom prst="rect">
              <a:avLst/>
            </a:prstGeom>
          </p:spPr>
        </p:pic>
      </p:grpSp>
      <p:pic>
        <p:nvPicPr>
          <p:cNvPr id="1028" name="Picture 4" descr="SECURA Cleans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40" r="63070" b="2286"/>
          <a:stretch/>
        </p:blipFill>
        <p:spPr bwMode="auto">
          <a:xfrm>
            <a:off x="256525" y="1381495"/>
            <a:ext cx="1829132" cy="23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3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The SECURA™ skin care range can contribute </a:t>
            </a:r>
            <a:br>
              <a:rPr lang="en-GB" dirty="0"/>
            </a:br>
            <a:r>
              <a:rPr lang="en-GB" dirty="0"/>
              <a:t>to pressure </a:t>
            </a:r>
            <a:r>
              <a:rPr lang="en-GB" dirty="0" smtClean="0"/>
              <a:t>injury </a:t>
            </a:r>
            <a:r>
              <a:rPr lang="en-GB" dirty="0"/>
              <a:t>reduction as part of a wider care plan</a:t>
            </a:r>
            <a:r>
              <a:rPr lang="en-GB" baseline="30000" dirty="0"/>
              <a:t>9,30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038815" y="1433388"/>
            <a:ext cx="241739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000" b="1" dirty="0">
                <a:solidFill>
                  <a:schemeClr val="accent1"/>
                </a:solidFill>
              </a:rPr>
              <a:t>SECURA</a:t>
            </a:r>
            <a:r>
              <a:rPr lang="en-GB" sz="10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™ </a:t>
            </a:r>
            <a:r>
              <a:rPr lang="en-GB" sz="1000" b="1" dirty="0">
                <a:solidFill>
                  <a:schemeClr val="accent1"/>
                </a:solidFill>
              </a:rPr>
              <a:t>dimethicone protectant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000" dirty="0" smtClean="0">
                <a:solidFill>
                  <a:schemeClr val="accent1"/>
                </a:solidFill>
              </a:rPr>
              <a:t>Helps </a:t>
            </a:r>
            <a:r>
              <a:rPr lang="en-AU" sz="1000" dirty="0">
                <a:solidFill>
                  <a:schemeClr val="accent1"/>
                </a:solidFill>
              </a:rPr>
              <a:t>protect skin from maceration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000" dirty="0" smtClean="0">
                <a:solidFill>
                  <a:schemeClr val="accent1"/>
                </a:solidFill>
              </a:rPr>
              <a:t>Maintains </a:t>
            </a:r>
            <a:r>
              <a:rPr lang="en-AU" sz="1000" dirty="0">
                <a:solidFill>
                  <a:schemeClr val="accent1"/>
                </a:solidFill>
              </a:rPr>
              <a:t>skin integrity by protecting the skin from exposure to faeces, urine and bodily fluids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000" dirty="0" smtClean="0">
                <a:solidFill>
                  <a:schemeClr val="accent1"/>
                </a:solidFill>
              </a:rPr>
              <a:t>Helps </a:t>
            </a:r>
            <a:r>
              <a:rPr lang="en-AU" sz="1000" dirty="0">
                <a:solidFill>
                  <a:schemeClr val="accent1"/>
                </a:solidFill>
              </a:rPr>
              <a:t>reduce skin </a:t>
            </a:r>
            <a:r>
              <a:rPr lang="en-AU" sz="1000" dirty="0" smtClean="0">
                <a:solidFill>
                  <a:schemeClr val="accent1"/>
                </a:solidFill>
              </a:rPr>
              <a:t>breakdown</a:t>
            </a:r>
            <a:r>
              <a:rPr lang="en-AU" sz="1000" baseline="30000" dirty="0" smtClean="0">
                <a:solidFill>
                  <a:schemeClr val="accent1"/>
                </a:solidFill>
              </a:rPr>
              <a:t>21 </a:t>
            </a:r>
            <a:r>
              <a:rPr lang="en-AU" sz="1000" dirty="0">
                <a:solidFill>
                  <a:schemeClr val="accent1"/>
                </a:solidFill>
              </a:rPr>
              <a:t>associated with incontinence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7D89D2-AABD-704F-AA1D-35263026472C}"/>
              </a:ext>
            </a:extLst>
          </p:cNvPr>
          <p:cNvSpPr txBox="1"/>
          <p:nvPr/>
        </p:nvSpPr>
        <p:spPr>
          <a:xfrm>
            <a:off x="627576" y="916216"/>
            <a:ext cx="412665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Barriers/protectants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8C0E70-1497-504D-8377-BF25BF75BB9F}"/>
              </a:ext>
            </a:extLst>
          </p:cNvPr>
          <p:cNvCxnSpPr>
            <a:cxnSpLocks/>
          </p:cNvCxnSpPr>
          <p:nvPr/>
        </p:nvCxnSpPr>
        <p:spPr>
          <a:xfrm flipV="1">
            <a:off x="4572000" y="1025016"/>
            <a:ext cx="0" cy="28937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ECURA Barrier Cream 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2" b="2103"/>
          <a:stretch/>
        </p:blipFill>
        <p:spPr bwMode="auto">
          <a:xfrm>
            <a:off x="250825" y="1606485"/>
            <a:ext cx="1542109" cy="14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03" r="60698" b="1991"/>
          <a:stretch/>
        </p:blipFill>
        <p:spPr>
          <a:xfrm>
            <a:off x="4826806" y="1312889"/>
            <a:ext cx="1242060" cy="1795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0310" y="1222672"/>
            <a:ext cx="23926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sz="1100" b="1" dirty="0">
                <a:solidFill>
                  <a:schemeClr val="accent1"/>
                </a:solidFill>
              </a:rPr>
              <a:t>SECURA Extra protective cream (EPC) </a:t>
            </a:r>
            <a:endParaRPr lang="en-GB" sz="1100" dirty="0">
              <a:solidFill>
                <a:schemeClr val="accent1"/>
              </a:solidFill>
            </a:endParaRPr>
          </a:p>
          <a:p>
            <a:pPr marL="126000" indent="-126000">
              <a:lnSpc>
                <a:spcPct val="100000"/>
              </a:lnSpc>
              <a:spcBef>
                <a:spcPts val="300"/>
              </a:spcBef>
              <a:buSzPct val="75000"/>
              <a:buFontTx/>
              <a:buChar char="•"/>
              <a:tabLst>
                <a:tab pos="234950" algn="l"/>
              </a:tabLst>
              <a:defRPr/>
            </a:pPr>
            <a:r>
              <a:rPr lang="en-GB" sz="1100" dirty="0">
                <a:solidFill>
                  <a:schemeClr val="accent1"/>
                </a:solidFill>
              </a:rPr>
              <a:t>Protects skin from maceration</a:t>
            </a:r>
            <a:r>
              <a:rPr lang="en-GB" sz="1100" baseline="30000" dirty="0">
                <a:solidFill>
                  <a:schemeClr val="accent1"/>
                </a:solidFill>
              </a:rPr>
              <a:t>38</a:t>
            </a:r>
          </a:p>
          <a:p>
            <a:pPr marL="126000" indent="-126000">
              <a:lnSpc>
                <a:spcPct val="100000"/>
              </a:lnSpc>
              <a:spcBef>
                <a:spcPts val="300"/>
              </a:spcBef>
              <a:buSzPct val="75000"/>
              <a:buFontTx/>
              <a:buChar char="•"/>
              <a:tabLst>
                <a:tab pos="234950" algn="l"/>
              </a:tabLst>
              <a:defRPr/>
            </a:pPr>
            <a:r>
              <a:rPr lang="en-GB" sz="1100" dirty="0">
                <a:solidFill>
                  <a:schemeClr val="accent1"/>
                </a:solidFill>
              </a:rPr>
              <a:t>Treatment and prevention </a:t>
            </a:r>
            <a:r>
              <a:rPr lang="en-GB" sz="1100" dirty="0" smtClean="0">
                <a:solidFill>
                  <a:schemeClr val="accent1"/>
                </a:solidFill>
              </a:rPr>
              <a:t>of rash associated </a:t>
            </a:r>
            <a:r>
              <a:rPr lang="en-GB" sz="1100" dirty="0">
                <a:solidFill>
                  <a:schemeClr val="accent1"/>
                </a:solidFill>
              </a:rPr>
              <a:t>with exposure to faeces or urine</a:t>
            </a:r>
            <a:r>
              <a:rPr lang="en-GB" sz="1100" baseline="30000" dirty="0">
                <a:solidFill>
                  <a:schemeClr val="accent1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185867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Skin preparation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75722" y="1972492"/>
            <a:ext cx="292760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5000"/>
              </a:spcBef>
            </a:pPr>
            <a:r>
              <a:rPr lang="en-US" altLang="en-US" sz="1000" b="1" dirty="0">
                <a:solidFill>
                  <a:schemeClr val="accent1"/>
                </a:solidFill>
              </a:rPr>
              <a:t>NO-STING SKIN-PREP</a:t>
            </a:r>
            <a:r>
              <a:rPr lang="en-US" altLang="en-US" sz="10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™</a:t>
            </a:r>
            <a:endParaRPr lang="en-US" altLang="en-US" sz="1000" b="1" dirty="0">
              <a:solidFill>
                <a:schemeClr val="accent1"/>
              </a:solidFill>
            </a:endParaRPr>
          </a:p>
          <a:p>
            <a:pPr marL="126000" indent="-1260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chemeClr val="accent1"/>
                </a:solidFill>
              </a:rPr>
              <a:t>Effective water-resistant barrier for up to 96 </a:t>
            </a:r>
            <a:r>
              <a:rPr lang="en-GB" altLang="en-US" sz="1000" dirty="0" smtClean="0">
                <a:solidFill>
                  <a:schemeClr val="accent1"/>
                </a:solidFill>
              </a:rPr>
              <a:t>hours</a:t>
            </a:r>
            <a:r>
              <a:rPr lang="en-GB" altLang="en-US" sz="1000" baseline="30000" dirty="0" smtClean="0">
                <a:solidFill>
                  <a:schemeClr val="accent1"/>
                </a:solidFill>
              </a:rPr>
              <a:t>41</a:t>
            </a:r>
            <a:r>
              <a:rPr lang="en-GB" altLang="en-US" sz="1000" dirty="0" smtClean="0">
                <a:solidFill>
                  <a:schemeClr val="accent1"/>
                </a:solidFill>
              </a:rPr>
              <a:t>,under </a:t>
            </a:r>
            <a:r>
              <a:rPr lang="en-GB" altLang="en-US" sz="1000" dirty="0">
                <a:solidFill>
                  <a:schemeClr val="accent1"/>
                </a:solidFill>
              </a:rPr>
              <a:t>normal, non-adhesive </a:t>
            </a:r>
            <a:r>
              <a:rPr lang="en-GB" altLang="en-US" sz="1000" dirty="0" smtClean="0">
                <a:solidFill>
                  <a:schemeClr val="accent1"/>
                </a:solidFill>
              </a:rPr>
              <a:t>use </a:t>
            </a:r>
            <a:endParaRPr lang="en-GB" altLang="en-US" sz="1000" baseline="30000" dirty="0">
              <a:solidFill>
                <a:schemeClr val="accent1"/>
              </a:solidFill>
            </a:endParaRPr>
          </a:p>
          <a:p>
            <a:pPr marL="126000" indent="-126000"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GB" altLang="en-US" sz="1000" baseline="30000" dirty="0">
              <a:solidFill>
                <a:schemeClr val="accent1"/>
              </a:solidFill>
            </a:endParaRPr>
          </a:p>
          <a:p>
            <a:pPr marL="126000" indent="-1260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GB" altLang="en-US" sz="1000" dirty="0">
                <a:solidFill>
                  <a:schemeClr val="accent1"/>
                </a:solidFill>
              </a:rPr>
              <a:t>Rapid drying time of under 30 </a:t>
            </a:r>
            <a:r>
              <a:rPr lang="en-GB" altLang="en-US" sz="1000" dirty="0" smtClean="0">
                <a:solidFill>
                  <a:schemeClr val="accent1"/>
                </a:solidFill>
              </a:rPr>
              <a:t>seconds</a:t>
            </a:r>
            <a:r>
              <a:rPr lang="en-GB" altLang="en-US" sz="1000" baseline="30000" dirty="0" smtClean="0">
                <a:solidFill>
                  <a:schemeClr val="accent1"/>
                </a:solidFill>
              </a:rPr>
              <a:t>42</a:t>
            </a:r>
          </a:p>
          <a:p>
            <a:pPr marL="126000" indent="-126000">
              <a:spcBef>
                <a:spcPts val="30"/>
              </a:spcBef>
              <a:buFont typeface="Arial" panose="020B0604020202020204" pitchFamily="34" charset="0"/>
              <a:buChar char="•"/>
            </a:pPr>
            <a:endParaRPr lang="en-GB" altLang="en-US" sz="1000" dirty="0">
              <a:solidFill>
                <a:schemeClr val="accent1"/>
              </a:solidFill>
            </a:endParaRPr>
          </a:p>
          <a:p>
            <a:pPr marL="126000" indent="-126000"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lang="en-GB" altLang="en-US" sz="1000" dirty="0" smtClean="0">
                <a:solidFill>
                  <a:schemeClr val="accent1"/>
                </a:solidFill>
              </a:rPr>
              <a:t>Helps </a:t>
            </a:r>
            <a:r>
              <a:rPr lang="en-GB" altLang="en-US" sz="1000" dirty="0">
                <a:solidFill>
                  <a:schemeClr val="accent1"/>
                </a:solidFill>
              </a:rPr>
              <a:t>to protect skin integrity from trauma during tape and adhesive removal</a:t>
            </a:r>
            <a:r>
              <a:rPr lang="en-GB" altLang="en-US" sz="1000" baseline="30000" dirty="0">
                <a:solidFill>
                  <a:schemeClr val="accent1"/>
                </a:solidFill>
              </a:rPr>
              <a:t>43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71A795E-E0ED-AC44-9F80-541DE2B2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61" y="1374516"/>
            <a:ext cx="2772973" cy="22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4" y="1029162"/>
            <a:ext cx="8119872" cy="4601260"/>
          </a:xfrm>
        </p:spPr>
        <p:txBody>
          <a:bodyPr>
            <a:spAutoFit/>
          </a:bodyPr>
          <a:lstStyle/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 smtClean="0"/>
              <a:t>Balzer </a:t>
            </a:r>
            <a:r>
              <a:rPr lang="en-GB" sz="900" dirty="0"/>
              <a:t>K, Kottner J. Editorial: Evidence-based practices in pressure ulcer prevention: Lost in implementation? Int. J of Nursing Studies. 2015; 52 (11) 2618:1655-1658 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Chiari P, Forni C, Guberti M, Gazineo D, Ronzoni S, D'Alessandro F. Predictive factors for pressure ulcers in an older adult population hospitalized for hip fractures: </a:t>
            </a:r>
            <a:br>
              <a:rPr lang="en-GB" sz="900" dirty="0"/>
            </a:br>
            <a:r>
              <a:rPr lang="en-GB" sz="900" dirty="0"/>
              <a:t>a prognostic cohort study. PLoS One. 2017;12:e0169909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Haleem S, Heinert G, Parker M. Pressure sore and hip fractures. J Care Inj. 2008; 39: 219-223.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Forni C, D’Alessandro F, Gallerani P, et al. Effectiveness of using a new polyurethane foam multi-layer dressing in the sacral area to prevent the onset of pressure ulcer </a:t>
            </a:r>
            <a:br>
              <a:rPr lang="en-GB" sz="900" dirty="0"/>
            </a:br>
            <a:r>
              <a:rPr lang="en-GB" sz="900" dirty="0"/>
              <a:t>in the elderly with hip fractures: A pragmatic randomised con-trolled trial. Int Wound J. 2018; 15(3):383-390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Black J, Fawcett D, Scott S. Ten top tips: preventing pressure ulcers in the surgical patient. Wounds Int. 2014; 5(4): 14-18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Cox J. Pressure Ulcer Development and Vasopressor Agents in Adult Critical Care Patients: A Literature Review.  Ostomy wound management 2013; 59(4): 50-60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Liu P, Shen W, Chen H. The Incidence of Pressure Ulcers in the Emergency Department: A Meta-analysis. Wounds. 2017; 29 (1): 14-19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Kayser S, VanGilder C, Ayello E, Lachenbruch C. Prevalence and Analysis of Medical Device-Related Pressure Injuries: Results from the International Pressure Ulcer Prevalence Survey. Advances in skin &amp; wound care 2018; 31(6):276-285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National Pressure Ulcer Advisory Panel, European Pressure Ulcer Advisory Panel and Pan Pacific Pressure Injury Alliance. Prevention and Treatment of Pressure Ulcers: Quick Reference Guide. Emily Haesler (Ed.). Cambridge Media: Osborne Park, Australia; 2014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Dreyfus J, Gayle J, Trueman P, Delhougne G, Siddiqui A. Assessment of Risk Factors Associated With Hospital-Acquired Pressure Injuries and Impact on Health Care Utilization and Cost Outcomes in US Hospitals. Am J Med Qual. 2018;33(4):348-358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 smtClean="0"/>
              <a:t>World </a:t>
            </a:r>
            <a:r>
              <a:rPr lang="en-GB" sz="900" dirty="0"/>
              <a:t>Union of Wound Healing Societies (WUWHS) Consensus Document. Role of dressings in pressure ulcer prevention. Wounds International, 2016.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International consensus. Optimising wellbeing in people living with a wound. An expert working group review. London: Wounds International, 2012.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Byrne J, Nichols P, Sroczynski M, et al. Prophylactic Sacral Dressing for Pressure Ulcer Prevention in High-Risk Patients. Am J. of Crit Care.2016; 25 (3): 228-235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Rossington, A. Pressure transmission testing of ALLEVYN™ LIFE when wet and dry, MepilexTM Border and OptifoamTM Gentle. </a:t>
            </a:r>
            <a:br>
              <a:rPr lang="en-GB" sz="900" dirty="0"/>
            </a:br>
            <a:r>
              <a:rPr lang="en-GB" sz="900" dirty="0"/>
              <a:t>Data on File report DS/18/351R-September 2018.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A. Rossington. Product performance of the next generation ALLEVYN</a:t>
            </a:r>
            <a:r>
              <a:rPr lang="en-GB" sz="900" dirty="0">
                <a:latin typeface="Smith&amp;NephewLF" panose="020F0500030000020004" pitchFamily="34" charset="0"/>
              </a:rPr>
              <a:t>™</a:t>
            </a:r>
            <a:r>
              <a:rPr lang="en-GB" sz="900" dirty="0"/>
              <a:t> LIFE. Data on File report GMCA-DOF/08-April </a:t>
            </a:r>
            <a:r>
              <a:rPr lang="en-GB" sz="900" dirty="0" smtClean="0"/>
              <a:t>2016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900" dirty="0"/>
              <a:t>Daubney. Physical testing ALLEVYN™ LIFE Gen2. Data on File Report DS/15/025/R- May 2016</a:t>
            </a:r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930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4" y="1029162"/>
            <a:ext cx="8119872" cy="5357877"/>
          </a:xfrm>
        </p:spPr>
        <p:txBody>
          <a:bodyPr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 smtClean="0"/>
              <a:t>Mumby </a:t>
            </a:r>
            <a:r>
              <a:rPr lang="en-GB" sz="900" dirty="0"/>
              <a:t>E. Subjective comparison of masking ability of ALLEVYN™ LIFE Gen2. Data on File Report DS/16/061R.- Feb 2016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Earl K. Wound model testing of ALLEVYN™ LIFE Gen2 using horse serum. Data on File Report DS/14/303/R.- April 2016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ALLEVYN™ Life vs MepilexTM Border – Product Retention Performance Testing. Data on File report HVT080 September 2018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Clarke R. Positive patient outcomes: The use of a new silicone adhesive foam dressing for pressure ulcer prevention and treatment. Poster presented </a:t>
            </a:r>
            <a:br>
              <a:rPr lang="en-GB" sz="900" dirty="0"/>
            </a:br>
            <a:r>
              <a:rPr lang="en-GB" sz="900" dirty="0"/>
              <a:t>at the Canadian Association for Enterostomal Therapy (now the Nurses Specializing in Wound, Ostomy and Continence Canada [NSWOCC]) </a:t>
            </a:r>
            <a:br>
              <a:rPr lang="en-GB" sz="900" dirty="0"/>
            </a:br>
            <a:r>
              <a:rPr lang="en-GB" sz="900" dirty="0"/>
              <a:t>National Conference. May 9–12, 2013, Ottowa, Canada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Lisco C. Evaluation of a new silicone gel-adhesive hydrocellular foam dressing as part of a pressure ulcer prevention plan for ICU patients. Poster 1599 </a:t>
            </a:r>
            <a:br>
              <a:rPr lang="en-GB" sz="900" dirty="0"/>
            </a:br>
            <a:r>
              <a:rPr lang="en-GB" sz="900" dirty="0"/>
              <a:t>presented at the Wound, Ostomy and Continence Nurses Society Annual Conference. June 22–26, 2013. Seattle, USA 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Forni C, Searle R. Economic evaluation of the use of a multi-layer polyurethane foam dressing for the prevention of pressure ulcers in elderly patients </a:t>
            </a:r>
            <a:br>
              <a:rPr lang="en-GB" sz="900" dirty="0"/>
            </a:br>
            <a:r>
              <a:rPr lang="en-GB" sz="900" dirty="0"/>
              <a:t>with hip fractures. Poster presented at EPUAP annual meeting, September 2018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Smith &amp; Nephew Data on File DS/16/461/Rv3 ALLEVYN Gentle Border - Physical Evaluation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Smith &amp; Nephew Data on File DS/16/462/Rv3 ALLEVYN Gentle Border Heel - Physical Evaluation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Smith &amp; Nephew Data on File 1010016 Bacterial Barrier Testing (wet-wet) on samples of Allevyn™ Gentle and Allevyn™ Gentle Border dressing with a 7 day test </a:t>
            </a:r>
            <a:br>
              <a:rPr lang="en-GB" sz="900" dirty="0"/>
            </a:br>
            <a:r>
              <a:rPr lang="en-GB" sz="900" dirty="0"/>
              <a:t>duration against S. marcescens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Hurd T, Gregory L, Jones A, Brown S. "A multi-centre, in market evaluation of ALLEVYN Gentle Border“. Wounds UK; 2009 (5):32-44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Black J, Alves P, Brindle CT, et al. Use of wound dressings to enhance prevention of pressure ulcers caused by medical devices. Int Wound J. 2015;12(3):322-7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Smith &amp; Nephew Data on File DS/14/318/R - Cutting of Allevyn Variants.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Erakli D. ALLEVYN Gentle Border dressings assessment in terms of retention on thighs. Smith &amp; Nephew Medical Ltd. GMCA-DOF/04-December 2015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r>
              <a:rPr lang="en-GB" sz="900" dirty="0"/>
              <a:t>Satterwhite J, Smith K, Norton R, McKelvey L, Clark J.  A patient safety goal: Preventing the incidence of pressure ulcers in the hospitalized patient resulting in a positive outcome and a reduction in associated costs.  University Medical Center, Lubbock, Texas. Poster created </a:t>
            </a:r>
            <a:r>
              <a:rPr lang="en-GB" sz="900" dirty="0" smtClean="0"/>
              <a:t>2006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1"/>
            </a:pPr>
            <a:r>
              <a:rPr lang="en-GB" sz="900" dirty="0"/>
              <a:t>Brett. D., Justification of pH Buffered formulation for Secura Total Body Foam Cleanser. 2017. 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1"/>
            </a:pPr>
            <a:r>
              <a:rPr lang="en-GB" sz="900" dirty="0"/>
              <a:t>Brett, D. W. Plante, L. An In Vitro Assessment of the Efficacy of an Antimicrobial Skin Cleanser on the Pathogens often Associated with Urinary Tract Infection (UTI).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1"/>
            </a:pPr>
            <a:r>
              <a:rPr lang="en-GB" sz="900" dirty="0"/>
              <a:t>Norton, R. Prevention Focus Expands at University Medical Center: Positive Clinical and Economic Outcomes Sustained, 2008.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17"/>
            </a:pPr>
            <a:endParaRPr lang="en-GB" sz="9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220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4" y="1029162"/>
            <a:ext cx="8119872" cy="5711820"/>
          </a:xfrm>
        </p:spPr>
        <p:txBody>
          <a:bodyPr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 smtClean="0"/>
              <a:t>Delayed </a:t>
            </a:r>
            <a:r>
              <a:rPr lang="en-GB" sz="900" dirty="0"/>
              <a:t>Contact Sensitization Study (Repeated Patch Method) in the Guinea Pig - Report #93C-21027-00, NAmSA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 smtClean="0"/>
              <a:t>Acute </a:t>
            </a:r>
            <a:r>
              <a:rPr lang="en-GB" sz="900" dirty="0"/>
              <a:t>Oral Toxicity Study (FHSA) in the Rat – Report #</a:t>
            </a:r>
            <a:r>
              <a:rPr lang="en-GB" sz="900" dirty="0" smtClean="0"/>
              <a:t>94T -01784-00</a:t>
            </a:r>
            <a:r>
              <a:rPr lang="en-GB" sz="900" dirty="0"/>
              <a:t>, NAmSA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 smtClean="0"/>
              <a:t>Evaluation </a:t>
            </a:r>
            <a:r>
              <a:rPr lang="en-GB" sz="900" dirty="0"/>
              <a:t>of Cumulative Irritation Potential in Humans (21-day), Report # 94-2404-72A, Hill Top Research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Brett, D. The Justification Of Moisturizing Cream (Mcr) Claim Of Non-Greasy/Non-Staining/ Fast Absorbing Formula That Saves Valuable Nursing Time. 2017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Monograph Title 21 CFR Part 347 - Skin Protectant Drug Products for Over the Counter Human Use (Final Monograph 06/2003)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Brett, D. : The justification of Secura Anti-Fungal Extra Thick Cream formulated to not wash away even in severe cases of diarrhea and soothing and gentle to the skin. 2017.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Title 21 CFR, Part 333, SubpartC - Topical Antifungal Drug Products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Study to determine the wash off resistance and Durability of a Barrier Film. Rpt # 09-58A. 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Assessment of the Time to Dry of a No Sting Barrier Film. 2009. 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Skin Protectant Barrier Test: No-Sting Barrier Film. SAP, 2009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Data on File – Anderson, Larry, R&amp;D/CMC (Forth Worth), Ingredient Function Certification, 03 Feb 2016, PROSHIELD Foam &amp; Spray Cleanser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Data on File – Technical file PROSHIELD Foam &amp; Spray incontinence cleanser (product formulation/ specifications)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Title 21 CFR Part 347 – Skin protectant drug products for over-the-counter human use (Final Monograph, 06/2003)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Data on File – Anderson, Larry, R&amp;D/CMC (Forth Worth), Does Not Contain Ingredients Certification 11 Feb 2016 – PROSHIELD Plus Skin Protectant.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Data on File - Technical File Proshield Plus Skin Protectant (Product Formulation/Specifications)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Beeckman D et al, Proceedings from the Global IAD Expert Panel, Incontinence-Associated Dermatitis: Moving Prevention Forward, Wounds International 2015, Available to download from </a:t>
            </a:r>
            <a:r>
              <a:rPr lang="en-GB" sz="900" dirty="0">
                <a:hlinkClick r:id="rId2"/>
              </a:rPr>
              <a:t>www.woundsinternational.com</a:t>
            </a: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Flynn D, Williams S. Barrier creams for skin breakdown, Nursing &amp; Residential Care. 2011; 13 (11): 553-558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Maxwell J, Sinclair D. Treatment of moisture related lesions in children. Great Ormond St Hospital for Children NHS Foundation Trust, London UK. Poster presented at EWMA 2012, Vienna, Austria.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Meuleneire, F. A new solution in the treatment of moisture lesions. AZ St Elisabeth Zottegem, Belgium. 2012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r>
              <a:rPr lang="en-GB" sz="900" dirty="0"/>
              <a:t>Wall L, Vernon T. Launch of a Skin Care Regime to reduce the incidence of Moisture Associated Skin Damage. Doncaster and Bassetlaw NHS Foundation Trust, 2015</a:t>
            </a:r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18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180000" indent="-1800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34"/>
            </a:pPr>
            <a:endParaRPr lang="en-GB" sz="9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  <a:p>
            <a:pPr marL="180975" indent="-180975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endParaRPr lang="en-GB" sz="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0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75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Pressure </a:t>
            </a:r>
            <a:r>
              <a:rPr lang="en-GB" dirty="0" smtClean="0"/>
              <a:t>injuries </a:t>
            </a:r>
            <a:r>
              <a:rPr lang="en-GB" dirty="0"/>
              <a:t>cost more than just money</a:t>
            </a:r>
            <a:r>
              <a:rPr lang="en-GB" baseline="30000" dirty="0"/>
              <a:t>10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B0CF9-748A-2243-888C-16084E311171}"/>
              </a:ext>
            </a:extLst>
          </p:cNvPr>
          <p:cNvSpPr/>
          <p:nvPr/>
        </p:nvSpPr>
        <p:spPr>
          <a:xfrm>
            <a:off x="444120" y="1035661"/>
            <a:ext cx="5968404" cy="3489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37F645-5584-B848-B498-426279875EA2}"/>
              </a:ext>
            </a:extLst>
          </p:cNvPr>
          <p:cNvGrpSpPr/>
          <p:nvPr/>
        </p:nvGrpSpPr>
        <p:grpSpPr>
          <a:xfrm>
            <a:off x="543353" y="1664305"/>
            <a:ext cx="1584000" cy="1059049"/>
            <a:chOff x="838501" y="1664305"/>
            <a:chExt cx="1584000" cy="10590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799" y="1664305"/>
              <a:ext cx="929404" cy="6638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38501" y="2292467"/>
              <a:ext cx="1584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Increased cost of care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of </a:t>
              </a:r>
              <a:r>
                <a:rPr lang="en-US" sz="1100" b="1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$8014</a:t>
              </a: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*</a:t>
              </a:r>
              <a:r>
                <a:rPr lang="en-US" sz="1100" baseline="300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54DD9-B82A-B941-9E71-228B589DA7EB}"/>
              </a:ext>
            </a:extLst>
          </p:cNvPr>
          <p:cNvGrpSpPr/>
          <p:nvPr/>
        </p:nvGrpSpPr>
        <p:grpSpPr>
          <a:xfrm>
            <a:off x="2582657" y="1770542"/>
            <a:ext cx="1584000" cy="952812"/>
            <a:chOff x="2896691" y="1770542"/>
            <a:chExt cx="1584000" cy="952812"/>
          </a:xfrm>
        </p:grpSpPr>
        <p:sp>
          <p:nvSpPr>
            <p:cNvPr id="11" name="Rectangle 10"/>
            <p:cNvSpPr/>
            <p:nvPr/>
          </p:nvSpPr>
          <p:spPr>
            <a:xfrm>
              <a:off x="2896691" y="2292467"/>
              <a:ext cx="1584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Increased length of stay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by </a:t>
              </a:r>
              <a:r>
                <a:rPr lang="en-US" sz="1100" b="1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3.7 days</a:t>
              </a: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*</a:t>
              </a:r>
              <a:r>
                <a:rPr lang="en-US" sz="1100" baseline="300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10</a:t>
              </a:r>
              <a:endParaRPr lang="en-US" sz="1100" b="1" dirty="0">
                <a:solidFill>
                  <a:schemeClr val="accent1"/>
                </a:solidFill>
                <a:latin typeface="Smith&amp;NephewLF" panose="020F05000300000200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52" y="1770542"/>
              <a:ext cx="638478" cy="45138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4F41C-E3F4-4C44-BC63-B6C957C74B6C}"/>
              </a:ext>
            </a:extLst>
          </p:cNvPr>
          <p:cNvGrpSpPr/>
          <p:nvPr/>
        </p:nvGrpSpPr>
        <p:grpSpPr>
          <a:xfrm>
            <a:off x="4621962" y="1701808"/>
            <a:ext cx="1584000" cy="1169883"/>
            <a:chOff x="5287106" y="1722748"/>
            <a:chExt cx="1584000" cy="1169883"/>
          </a:xfrm>
        </p:grpSpPr>
        <p:sp>
          <p:nvSpPr>
            <p:cNvPr id="12" name="Rectangle 11"/>
            <p:cNvSpPr/>
            <p:nvPr/>
          </p:nvSpPr>
          <p:spPr>
            <a:xfrm>
              <a:off x="5287106" y="2292467"/>
              <a:ext cx="1584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Increased number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of readmissions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between </a:t>
              </a:r>
              <a:r>
                <a:rPr lang="en-US" sz="1100" b="1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30-180 days</a:t>
              </a: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*</a:t>
              </a:r>
              <a:r>
                <a:rPr lang="en-US" sz="1100" baseline="300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10</a:t>
              </a:r>
              <a:endParaRPr lang="en-US" sz="1100" dirty="0">
                <a:solidFill>
                  <a:schemeClr val="accent1"/>
                </a:solidFill>
                <a:latin typeface="Smith&amp;NephewLF" panose="020F05000300000200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223" y="1722748"/>
              <a:ext cx="765767" cy="54697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549627" y="1108266"/>
            <a:ext cx="163621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dirty="0" smtClean="0">
                <a:solidFill>
                  <a:srgbClr val="FF7300"/>
                </a:solidFill>
                <a:latin typeface="Smith&amp;NephewLF" panose="020F0500030000020004" pitchFamily="34" charset="0"/>
              </a:rPr>
              <a:t>Hospitalised </a:t>
            </a:r>
            <a:r>
              <a:rPr lang="en-US" sz="1600" dirty="0">
                <a:solidFill>
                  <a:srgbClr val="FF7300"/>
                </a:solidFill>
                <a:latin typeface="Smith&amp;NephewLF" panose="020F0500030000020004" pitchFamily="34" charset="0"/>
              </a:rPr>
              <a:t>patient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402" y="4672949"/>
            <a:ext cx="2388474" cy="180425"/>
          </a:xfrm>
          <a:prstGeom prst="rect">
            <a:avLst/>
          </a:prstGeom>
        </p:spPr>
        <p:txBody>
          <a:bodyPr wrap="none" lIns="0" tIns="0" rIns="0" bIns="72000">
            <a:spAutoFit/>
          </a:bodyPr>
          <a:lstStyle/>
          <a:p>
            <a:r>
              <a:rPr lang="en-US" sz="700" b="1" dirty="0">
                <a:solidFill>
                  <a:schemeClr val="accent1"/>
                </a:solidFill>
                <a:latin typeface="Smith&amp;NephewLF" panose="020F0500030000020004" pitchFamily="34" charset="0"/>
              </a:rPr>
              <a:t>*</a:t>
            </a:r>
            <a:r>
              <a:rPr lang="en-US" sz="700" baseline="300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 </a:t>
            </a:r>
            <a:r>
              <a:rPr lang="en-US" sz="7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compared to patients without hospital-acquired pressure injuries</a:t>
            </a:r>
            <a:endParaRPr lang="en-GB" sz="7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C41FE96-7BF3-094B-A960-99D2189D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000" y="1846684"/>
            <a:ext cx="2151031" cy="2503896"/>
          </a:xfrm>
          <a:ln w="3175">
            <a:solidFill>
              <a:schemeClr val="accent2"/>
            </a:solidFill>
          </a:ln>
        </p:spPr>
        <p:txBody>
          <a:bodyPr wrap="square" lIns="180000" tIns="324000" rIns="180000" bIns="14400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Results in</a:t>
            </a:r>
          </a:p>
          <a:p>
            <a:pPr marL="144000" indent="-144000">
              <a:lnSpc>
                <a:spcPct val="100000"/>
              </a:lnSpc>
              <a:spcBef>
                <a:spcPts val="300"/>
              </a:spcBef>
              <a:buSzPct val="120000"/>
            </a:pPr>
            <a:r>
              <a:rPr lang="en-GB" dirty="0"/>
              <a:t>Patient pain </a:t>
            </a:r>
            <a:br>
              <a:rPr lang="en-GB" dirty="0"/>
            </a:br>
            <a:r>
              <a:rPr lang="en-GB" dirty="0"/>
              <a:t>and discomfort</a:t>
            </a:r>
            <a:r>
              <a:rPr lang="en-GB" baseline="30000" dirty="0"/>
              <a:t>12</a:t>
            </a:r>
          </a:p>
          <a:p>
            <a:pPr marL="144000" indent="-144000">
              <a:lnSpc>
                <a:spcPct val="100000"/>
              </a:lnSpc>
              <a:spcBef>
                <a:spcPts val="300"/>
              </a:spcBef>
              <a:buSzPct val="120000"/>
            </a:pPr>
            <a:r>
              <a:rPr lang="en-GB" dirty="0"/>
              <a:t>Decrease in patient’s quality of life </a:t>
            </a:r>
            <a:br>
              <a:rPr lang="en-GB" dirty="0"/>
            </a:br>
            <a:r>
              <a:rPr lang="en-GB" dirty="0"/>
              <a:t>and recovery</a:t>
            </a:r>
            <a:r>
              <a:rPr lang="en-GB" baseline="30000" dirty="0"/>
              <a:t>12</a:t>
            </a:r>
            <a:r>
              <a:rPr lang="en-GB" dirty="0"/>
              <a:t> </a:t>
            </a:r>
          </a:p>
          <a:p>
            <a:pPr marL="144000" indent="-144000">
              <a:lnSpc>
                <a:spcPct val="100000"/>
              </a:lnSpc>
              <a:spcBef>
                <a:spcPts val="300"/>
              </a:spcBef>
              <a:buSzPct val="120000"/>
            </a:pPr>
            <a:r>
              <a:rPr lang="en-GB" dirty="0"/>
              <a:t>Impact families</a:t>
            </a:r>
            <a:br>
              <a:rPr lang="en-GB" dirty="0"/>
            </a:br>
            <a:r>
              <a:rPr lang="en-GB" dirty="0"/>
              <a:t>and care givers</a:t>
            </a:r>
          </a:p>
          <a:p>
            <a:pPr marL="144000" indent="-144000">
              <a:lnSpc>
                <a:spcPct val="100000"/>
              </a:lnSpc>
              <a:spcBef>
                <a:spcPts val="300"/>
              </a:spcBef>
              <a:buSzPct val="120000"/>
            </a:pPr>
            <a:r>
              <a:rPr lang="en-GB" dirty="0"/>
              <a:t>Patient embarrassment and feelings of isolation</a:t>
            </a:r>
            <a:r>
              <a:rPr lang="en-GB" baseline="30000" dirty="0"/>
              <a:t>13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22366-701C-0841-AA7E-1DEFAEAF9462}"/>
              </a:ext>
            </a:extLst>
          </p:cNvPr>
          <p:cNvGrpSpPr/>
          <p:nvPr/>
        </p:nvGrpSpPr>
        <p:grpSpPr>
          <a:xfrm>
            <a:off x="3831059" y="3169149"/>
            <a:ext cx="1846979" cy="1224887"/>
            <a:chOff x="3939921" y="3159723"/>
            <a:chExt cx="1846979" cy="12248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DF1E89-6D26-9B45-847C-AD69F55F127E}"/>
                </a:ext>
              </a:extLst>
            </p:cNvPr>
            <p:cNvSpPr/>
            <p:nvPr/>
          </p:nvSpPr>
          <p:spPr>
            <a:xfrm>
              <a:off x="3939921" y="3615169"/>
              <a:ext cx="18469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Hospitals can incur penalties </a:t>
              </a:r>
            </a:p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or loss of payments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for hospital-acquired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complications</a:t>
              </a:r>
              <a:r>
                <a:rPr lang="en-US" sz="1100" baseline="300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10</a:t>
              </a: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CD8E71A-B332-2E4C-A4E5-2C0759E5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008" y="3159723"/>
              <a:ext cx="268800" cy="432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8C18BB-1DD3-9549-A2DE-EB7A280166C8}"/>
              </a:ext>
            </a:extLst>
          </p:cNvPr>
          <p:cNvGrpSpPr/>
          <p:nvPr/>
        </p:nvGrpSpPr>
        <p:grpSpPr>
          <a:xfrm>
            <a:off x="734463" y="3217323"/>
            <a:ext cx="2505815" cy="998010"/>
            <a:chOff x="1406257" y="3217323"/>
            <a:chExt cx="2505815" cy="9980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8C1B32-D7BC-8B48-AA36-66F76C97C4A8}"/>
                </a:ext>
              </a:extLst>
            </p:cNvPr>
            <p:cNvSpPr/>
            <p:nvPr/>
          </p:nvSpPr>
          <p:spPr>
            <a:xfrm>
              <a:off x="1406257" y="3615169"/>
              <a:ext cx="250581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Increased number </a:t>
              </a:r>
              <a:b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</a:b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of litigations for pressure </a:t>
              </a:r>
              <a:r>
                <a:rPr lang="en-US" sz="1100" dirty="0" smtClean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injuries </a:t>
              </a:r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against </a:t>
              </a:r>
            </a:p>
            <a:p>
              <a:pPr algn="ctr"/>
              <a:r>
                <a:rPr lang="en-US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healthcare institutions</a:t>
              </a:r>
              <a:r>
                <a:rPr lang="en-US" sz="1100" baseline="300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11</a:t>
              </a:r>
              <a:endParaRPr lang="en-US" sz="1100" dirty="0">
                <a:solidFill>
                  <a:schemeClr val="accent1"/>
                </a:solidFill>
                <a:latin typeface="Smith&amp;NephewLF" panose="020F05000300000200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8CCA3B1-34CF-F949-993E-628922CBA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154" y="3217323"/>
              <a:ext cx="432000" cy="3168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6ACB04-621A-D646-8937-FC2F7B7208D0}"/>
              </a:ext>
            </a:extLst>
          </p:cNvPr>
          <p:cNvGrpSpPr/>
          <p:nvPr/>
        </p:nvGrpSpPr>
        <p:grpSpPr>
          <a:xfrm>
            <a:off x="6793592" y="1664305"/>
            <a:ext cx="556237" cy="373595"/>
            <a:chOff x="6218267" y="2311702"/>
            <a:chExt cx="556237" cy="3735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28364E-DC59-2A4C-AC70-976688B0A2B5}"/>
                </a:ext>
              </a:extLst>
            </p:cNvPr>
            <p:cNvSpPr/>
            <p:nvPr/>
          </p:nvSpPr>
          <p:spPr>
            <a:xfrm>
              <a:off x="6218267" y="2311702"/>
              <a:ext cx="556237" cy="373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3C3D5FA-4BF8-E245-A6F7-F81BC68E1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900" y="2311702"/>
              <a:ext cx="390971" cy="373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6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Prevention is better than cure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04" y="2349632"/>
            <a:ext cx="8119872" cy="1015663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Pressure </a:t>
            </a:r>
            <a:r>
              <a:rPr lang="en-GB" sz="1400" b="1" dirty="0" smtClean="0"/>
              <a:t>injury </a:t>
            </a:r>
            <a:r>
              <a:rPr lang="en-GB" sz="1400" b="1" dirty="0"/>
              <a:t>prevention saves:</a:t>
            </a:r>
          </a:p>
          <a:p>
            <a:pPr marL="126000" indent="-126000">
              <a:lnSpc>
                <a:spcPct val="100000"/>
              </a:lnSpc>
              <a:spcBef>
                <a:spcPts val="300"/>
              </a:spcBef>
            </a:pPr>
            <a:r>
              <a:rPr lang="en-GB" sz="1400" dirty="0"/>
              <a:t>Healthcare providers the cost, time and resource required to treat a pressure </a:t>
            </a:r>
            <a:r>
              <a:rPr lang="en-GB" sz="1400" dirty="0" smtClean="0"/>
              <a:t>injury</a:t>
            </a:r>
            <a:endParaRPr lang="en-GB" sz="1400" dirty="0"/>
          </a:p>
          <a:p>
            <a:pPr marL="126000" indent="-126000">
              <a:lnSpc>
                <a:spcPct val="100000"/>
              </a:lnSpc>
              <a:spcBef>
                <a:spcPts val="300"/>
              </a:spcBef>
            </a:pPr>
            <a:r>
              <a:rPr lang="en-GB" sz="1400" dirty="0"/>
              <a:t>Patients the emotional and physical challenges of dealing with a wound acquired </a:t>
            </a:r>
            <a:br>
              <a:rPr lang="en-GB" sz="1400" dirty="0"/>
            </a:br>
            <a:r>
              <a:rPr lang="en-GB" sz="1400" dirty="0"/>
              <a:t>in a clinical setting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D7CD2B-9DD6-EE4A-BE52-DC8D05775E99}"/>
              </a:ext>
            </a:extLst>
          </p:cNvPr>
          <p:cNvGrpSpPr/>
          <p:nvPr/>
        </p:nvGrpSpPr>
        <p:grpSpPr>
          <a:xfrm>
            <a:off x="437909" y="969971"/>
            <a:ext cx="5958897" cy="923533"/>
            <a:chOff x="451161" y="996475"/>
            <a:chExt cx="5958897" cy="923533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D338163E-E004-2943-9177-F3BB61DD629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51161" y="1256419"/>
              <a:ext cx="5958897" cy="663589"/>
            </a:xfrm>
            <a:prstGeom prst="rect">
              <a:avLst/>
            </a:prstGeom>
            <a:noFill/>
            <a:ln w="3175">
              <a:solidFill>
                <a:schemeClr val="bg2"/>
              </a:solidFill>
            </a:ln>
          </p:spPr>
          <p:txBody>
            <a:bodyPr vert="horz" lIns="180000" tIns="288000" rIns="144000" bIns="14400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600" dirty="0"/>
                <a:t>Many pressure </a:t>
              </a:r>
              <a:r>
                <a:rPr lang="en-GB" sz="1600" dirty="0" smtClean="0"/>
                <a:t>injuries </a:t>
              </a:r>
              <a:r>
                <a:rPr lang="en-GB" sz="1600" dirty="0"/>
                <a:t>are preventable if correct measures are taken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2C7BAA-069F-B840-BA3E-CF462761A59D}"/>
                </a:ext>
              </a:extLst>
            </p:cNvPr>
            <p:cNvSpPr/>
            <p:nvPr/>
          </p:nvSpPr>
          <p:spPr>
            <a:xfrm>
              <a:off x="649877" y="996475"/>
              <a:ext cx="626321" cy="53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51" y="1109916"/>
              <a:ext cx="324000" cy="26765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BD0F5C-F542-094A-93BA-6CFA6006759F}"/>
              </a:ext>
            </a:extLst>
          </p:cNvPr>
          <p:cNvGrpSpPr/>
          <p:nvPr/>
        </p:nvGrpSpPr>
        <p:grpSpPr>
          <a:xfrm>
            <a:off x="1414302" y="3645387"/>
            <a:ext cx="5236308" cy="900792"/>
            <a:chOff x="1414302" y="3645387"/>
            <a:chExt cx="5236308" cy="900792"/>
          </a:xfrm>
        </p:grpSpPr>
        <p:sp>
          <p:nvSpPr>
            <p:cNvPr id="9" name="Rectangle 8"/>
            <p:cNvSpPr/>
            <p:nvPr/>
          </p:nvSpPr>
          <p:spPr>
            <a:xfrm>
              <a:off x="1414302" y="3645387"/>
              <a:ext cx="5236308" cy="90079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  <p:txBody>
            <a:bodyPr wrap="square" lIns="792000" tIns="144000" rIns="144000" bIns="10800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Patient satisfaction is an increasingly significant metric </a:t>
              </a:r>
              <a:r>
                <a:rPr lang="en-GB" sz="1400" dirty="0" smtClean="0">
                  <a:solidFill>
                    <a:schemeClr val="accent1"/>
                  </a:solidFill>
                </a:rPr>
                <a:t>for hospitals, </a:t>
              </a:r>
              <a:r>
                <a:rPr lang="en-GB" sz="1400" dirty="0">
                  <a:solidFill>
                    <a:schemeClr val="accent1"/>
                  </a:solidFill>
                </a:rPr>
                <a:t>and the development of a pressure </a:t>
              </a:r>
              <a:r>
                <a:rPr lang="en-GB" sz="1400" dirty="0" smtClean="0">
                  <a:solidFill>
                    <a:schemeClr val="accent1"/>
                  </a:solidFill>
                </a:rPr>
                <a:t>injury whilst </a:t>
              </a:r>
              <a:r>
                <a:rPr lang="en-GB" sz="1400" dirty="0">
                  <a:solidFill>
                    <a:schemeClr val="accent1"/>
                  </a:solidFill>
                </a:rPr>
                <a:t>in the care of the hospital will negatively affect </a:t>
              </a:r>
              <a:r>
                <a:rPr lang="en-GB" sz="1400" dirty="0" smtClean="0">
                  <a:solidFill>
                    <a:schemeClr val="accent1"/>
                  </a:solidFill>
                </a:rPr>
                <a:t>this metric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2EA798-AD68-AA4C-83CF-AE8C1267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648" y="3887154"/>
              <a:ext cx="288000" cy="392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8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25D7E14-E370-8044-8B56-E09082B52C7F}"/>
              </a:ext>
            </a:extLst>
          </p:cNvPr>
          <p:cNvSpPr/>
          <p:nvPr/>
        </p:nvSpPr>
        <p:spPr>
          <a:xfrm>
            <a:off x="471450" y="1938969"/>
            <a:ext cx="8033572" cy="2181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Many pressure </a:t>
            </a:r>
            <a:r>
              <a:rPr lang="en-GB" dirty="0" smtClean="0"/>
              <a:t>injuries </a:t>
            </a:r>
            <a:r>
              <a:rPr lang="en-GB" dirty="0"/>
              <a:t>are preventable if correct measures are taken</a:t>
            </a:r>
            <a:r>
              <a:rPr lang="en-GB" baseline="30000" dirty="0"/>
              <a:t>11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946" y="1035853"/>
            <a:ext cx="5955854" cy="24929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Some of the most important factors to consider are:</a:t>
            </a:r>
            <a:endParaRPr lang="en-GB" sz="1800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ADADE0-31BE-7447-A288-7513F02AA8E1}"/>
              </a:ext>
            </a:extLst>
          </p:cNvPr>
          <p:cNvGrpSpPr/>
          <p:nvPr/>
        </p:nvGrpSpPr>
        <p:grpSpPr>
          <a:xfrm>
            <a:off x="5812758" y="2421326"/>
            <a:ext cx="2376000" cy="1363306"/>
            <a:chOff x="5669537" y="2421326"/>
            <a:chExt cx="2376000" cy="13633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37" y="2421326"/>
              <a:ext cx="324000" cy="31695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69537" y="3023205"/>
              <a:ext cx="2376000" cy="761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3350" lvl="1" algn="ctr">
                <a:lnSpc>
                  <a:spcPct val="90000"/>
                </a:lnSpc>
                <a:spcBef>
                  <a:spcPts val="500"/>
                </a:spcBef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Consistent and thorough education, to ensure protocols are implemented correctly </a:t>
              </a:r>
              <a:b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</a:b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and assessment is thorough</a:t>
              </a:r>
              <a:endParaRPr lang="en-US" sz="1200" dirty="0">
                <a:solidFill>
                  <a:srgbClr val="7C7C7C"/>
                </a:solidFill>
                <a:latin typeface="Smith&amp;NephewLF" charset="0"/>
                <a:ea typeface="Smith&amp;NephewLF" charset="0"/>
                <a:cs typeface="Smith&amp;NephewLF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C7B33E-C40D-914A-B390-429573065A2F}"/>
              </a:ext>
            </a:extLst>
          </p:cNvPr>
          <p:cNvGrpSpPr/>
          <p:nvPr/>
        </p:nvGrpSpPr>
        <p:grpSpPr>
          <a:xfrm>
            <a:off x="3204730" y="2396380"/>
            <a:ext cx="2376000" cy="1055853"/>
            <a:chOff x="3045607" y="2396380"/>
            <a:chExt cx="2376000" cy="1055853"/>
          </a:xfrm>
        </p:grpSpPr>
        <p:sp>
          <p:nvSpPr>
            <p:cNvPr id="13" name="Rectangle 12"/>
            <p:cNvSpPr/>
            <p:nvPr/>
          </p:nvSpPr>
          <p:spPr>
            <a:xfrm>
              <a:off x="3045607" y="3023205"/>
              <a:ext cx="2376000" cy="429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3350" lvl="1" algn="ctr">
                <a:lnSpc>
                  <a:spcPct val="90000"/>
                </a:lnSpc>
                <a:spcBef>
                  <a:spcPts val="500"/>
                </a:spcBef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Regular assessment </a:t>
              </a:r>
              <a:b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</a:b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and checking of the skin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607" y="2396380"/>
              <a:ext cx="324000" cy="363512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2E231B-695D-8249-BA01-9DD3C62139A9}"/>
              </a:ext>
            </a:extLst>
          </p:cNvPr>
          <p:cNvCxnSpPr/>
          <p:nvPr/>
        </p:nvCxnSpPr>
        <p:spPr>
          <a:xfrm>
            <a:off x="5696744" y="2390814"/>
            <a:ext cx="0" cy="130389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0E828-1F65-F545-864D-E0B3B9416FF0}"/>
              </a:ext>
            </a:extLst>
          </p:cNvPr>
          <p:cNvCxnSpPr/>
          <p:nvPr/>
        </p:nvCxnSpPr>
        <p:spPr>
          <a:xfrm>
            <a:off x="3088716" y="2390814"/>
            <a:ext cx="0" cy="130389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B6A2D5-8521-9249-ADD3-32D327DF2583}"/>
              </a:ext>
            </a:extLst>
          </p:cNvPr>
          <p:cNvGrpSpPr/>
          <p:nvPr/>
        </p:nvGrpSpPr>
        <p:grpSpPr>
          <a:xfrm>
            <a:off x="596702" y="2390814"/>
            <a:ext cx="2376000" cy="1393818"/>
            <a:chOff x="596702" y="2390814"/>
            <a:chExt cx="2376000" cy="1393818"/>
          </a:xfrm>
        </p:grpSpPr>
        <p:sp>
          <p:nvSpPr>
            <p:cNvPr id="11" name="Rectangle 10"/>
            <p:cNvSpPr/>
            <p:nvPr/>
          </p:nvSpPr>
          <p:spPr>
            <a:xfrm>
              <a:off x="596702" y="3023205"/>
              <a:ext cx="2376000" cy="761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3350" lvl="1" algn="ctr">
                <a:lnSpc>
                  <a:spcPct val="90000"/>
                </a:lnSpc>
                <a:spcBef>
                  <a:spcPts val="500"/>
                </a:spcBef>
              </a:pP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Having a comprehensive protocol that is clearly communicated, understood and implemented </a:t>
              </a:r>
              <a:b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</a:br>
              <a:r>
                <a:rPr lang="en-GB" sz="12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by staff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1B61A4-2470-4244-A5BC-29BEDABA7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702" y="2390814"/>
              <a:ext cx="324000" cy="38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7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Guidelines on the use of prophylactic foam dressings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91600D-3053-8041-9BB2-80270BCEB91E}"/>
              </a:ext>
            </a:extLst>
          </p:cNvPr>
          <p:cNvGrpSpPr/>
          <p:nvPr/>
        </p:nvGrpSpPr>
        <p:grpSpPr>
          <a:xfrm>
            <a:off x="4992981" y="1185378"/>
            <a:ext cx="3512041" cy="2970494"/>
            <a:chOff x="427148" y="3734636"/>
            <a:chExt cx="3512041" cy="2970494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9A2C1C2-051A-B24F-AADF-6D3A4E1C81D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27148" y="3994580"/>
              <a:ext cx="3512041" cy="271055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vert="horz" wrap="square" lIns="180000" tIns="360000" rIns="144000" bIns="14400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GB" dirty="0">
                  <a:solidFill>
                    <a:schemeClr val="accent1"/>
                  </a:solidFill>
                  <a:latin typeface="Smith&amp;NephewLF"/>
                </a:rPr>
                <a:t>Dressings used for pressure </a:t>
              </a:r>
              <a:r>
                <a:rPr lang="en-GB" dirty="0" smtClean="0">
                  <a:solidFill>
                    <a:schemeClr val="accent1"/>
                  </a:solidFill>
                  <a:latin typeface="Smith&amp;NephewLF"/>
                </a:rPr>
                <a:t>injury </a:t>
              </a:r>
              <a:r>
                <a:rPr lang="en-GB" dirty="0">
                  <a:solidFill>
                    <a:schemeClr val="accent1"/>
                  </a:solidFill>
                  <a:latin typeface="Smith&amp;NephewLF"/>
                </a:rPr>
                <a:t>prevention should always be used alongside standard pressure  </a:t>
              </a:r>
              <a:r>
                <a:rPr lang="en-GB" dirty="0" smtClean="0">
                  <a:solidFill>
                    <a:schemeClr val="accent1"/>
                  </a:solidFill>
                  <a:latin typeface="Smith&amp;NephewLF"/>
                </a:rPr>
                <a:t>injury </a:t>
              </a:r>
              <a:r>
                <a:rPr lang="en-GB" dirty="0">
                  <a:solidFill>
                    <a:schemeClr val="accent1"/>
                  </a:solidFill>
                  <a:latin typeface="Smith&amp;NephewLF"/>
                </a:rPr>
                <a:t>prevention protocols</a:t>
              </a:r>
              <a:r>
                <a:rPr lang="en-GB" baseline="30000" dirty="0">
                  <a:solidFill>
                    <a:schemeClr val="accent1"/>
                  </a:solidFill>
                </a:rPr>
                <a:t>11</a:t>
              </a:r>
            </a:p>
            <a:p>
              <a:pPr marL="0" indent="0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en-GB" dirty="0"/>
                <a:t>When selecting a prophylactic dressing consider:</a:t>
              </a:r>
              <a:r>
                <a:rPr lang="en-GB" baseline="30000" dirty="0"/>
                <a:t>11</a:t>
              </a:r>
            </a:p>
            <a:p>
              <a:pPr marL="126000" indent="-1260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GB" dirty="0"/>
                <a:t>Ability of the dressing to manage microclimate</a:t>
              </a:r>
            </a:p>
            <a:p>
              <a:pPr marL="126000" indent="-1260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GB" dirty="0"/>
                <a:t>Ease of application and removal</a:t>
              </a:r>
            </a:p>
            <a:p>
              <a:pPr marL="126000" indent="-1260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GB" dirty="0"/>
                <a:t>Ability to regularly </a:t>
              </a:r>
              <a:r>
                <a:rPr lang="en-GB" dirty="0" smtClean="0"/>
                <a:t>assess </a:t>
              </a:r>
              <a:r>
                <a:rPr lang="en-GB" dirty="0"/>
                <a:t>the skin</a:t>
              </a:r>
            </a:p>
            <a:p>
              <a:pPr marL="126000" indent="-1260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GB" dirty="0"/>
                <a:t>Anatomical location where the dressing will </a:t>
              </a:r>
              <a:br>
                <a:rPr lang="en-GB" dirty="0"/>
              </a:br>
              <a:r>
                <a:rPr lang="en-GB" dirty="0"/>
                <a:t>be applied</a:t>
              </a:r>
            </a:p>
            <a:p>
              <a:pPr marL="126000" indent="-1260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itchFamily="2" charset="2"/>
                <a:buChar char="ü"/>
              </a:pPr>
              <a:r>
                <a:rPr lang="en-GB" dirty="0"/>
                <a:t>Correct dressing size</a:t>
              </a:r>
              <a:endParaRPr lang="en-GB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2637E0-0683-334A-92DF-C0DC6941C695}"/>
                </a:ext>
              </a:extLst>
            </p:cNvPr>
            <p:cNvSpPr/>
            <p:nvPr/>
          </p:nvSpPr>
          <p:spPr>
            <a:xfrm>
              <a:off x="625863" y="3734636"/>
              <a:ext cx="626321" cy="53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5D3BA4-318E-7143-9C80-77649E1C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57" y="3820648"/>
              <a:ext cx="360000" cy="3600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43523" y="4481888"/>
            <a:ext cx="1777731" cy="377693"/>
          </a:xfrm>
          <a:prstGeom prst="rect">
            <a:avLst/>
          </a:prstGeom>
        </p:spPr>
        <p:txBody>
          <a:bodyPr wrap="none" lIns="0" tIns="0" rIns="0" bIns="54000">
            <a:spAutoFit/>
          </a:bodyPr>
          <a:lstStyle/>
          <a:p>
            <a:r>
              <a:rPr lang="en-GB" sz="700" dirty="0">
                <a:solidFill>
                  <a:schemeClr val="accent1"/>
                </a:solidFill>
              </a:rPr>
              <a:t>*NPUAP-National pressure ulcer advisory panel</a:t>
            </a:r>
          </a:p>
          <a:p>
            <a:r>
              <a:rPr lang="en-GB" sz="700" dirty="0">
                <a:solidFill>
                  <a:schemeClr val="accent1"/>
                </a:solidFill>
              </a:rPr>
              <a:t> EPUAP- European pressure ulcer advisory panel </a:t>
            </a:r>
          </a:p>
          <a:p>
            <a:r>
              <a:rPr lang="en-GB" sz="700" dirty="0">
                <a:solidFill>
                  <a:schemeClr val="accent1"/>
                </a:solidFill>
              </a:rPr>
              <a:t> PPPIA- Pan pacific pressure injury alliance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CCC1E6-7B0C-9F41-AF04-7190E3EF57CD}"/>
              </a:ext>
            </a:extLst>
          </p:cNvPr>
          <p:cNvGrpSpPr/>
          <p:nvPr/>
        </p:nvGrpSpPr>
        <p:grpSpPr>
          <a:xfrm>
            <a:off x="431800" y="1721651"/>
            <a:ext cx="3775542" cy="2268022"/>
            <a:chOff x="689750" y="1271390"/>
            <a:chExt cx="3775542" cy="2268022"/>
          </a:xfrm>
        </p:grpSpPr>
        <p:sp>
          <p:nvSpPr>
            <p:cNvPr id="7" name="Rectangle 6"/>
            <p:cNvSpPr/>
            <p:nvPr/>
          </p:nvSpPr>
          <p:spPr>
            <a:xfrm>
              <a:off x="689750" y="1464539"/>
              <a:ext cx="3775542" cy="2074873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</a:ln>
          </p:spPr>
          <p:txBody>
            <a:bodyPr wrap="square" lIns="144000" tIns="432000" rIns="144000" bIns="503999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GB" sz="1200" dirty="0">
                  <a:solidFill>
                    <a:schemeClr val="accent1"/>
                  </a:solidFill>
                </a:rPr>
                <a:t>NPUAP-EPUAP-PPPIA* joint </a:t>
              </a:r>
              <a:br>
                <a:rPr lang="en-GB" sz="1200" dirty="0">
                  <a:solidFill>
                    <a:schemeClr val="accent1"/>
                  </a:solidFill>
                </a:rPr>
              </a:br>
              <a:r>
                <a:rPr lang="en-GB" sz="1200" dirty="0">
                  <a:solidFill>
                    <a:schemeClr val="accent1"/>
                  </a:solidFill>
                </a:rPr>
                <a:t>international guidelines recommend: </a:t>
              </a:r>
              <a:endParaRPr lang="en-GB" sz="1200" i="1" dirty="0">
                <a:solidFill>
                  <a:srgbClr val="7C7C7C"/>
                </a:solidFill>
                <a:latin typeface="Smith&amp;NephewLF" charset="0"/>
                <a:ea typeface="Smith&amp;NephewLF" charset="0"/>
                <a:cs typeface="Smith&amp;NephewLF" charset="0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en-GB" sz="1200" i="1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“Consider applying a polyurethane foam dressing </a:t>
              </a:r>
              <a:br>
                <a:rPr lang="en-GB" sz="1200" i="1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</a:br>
              <a:r>
                <a:rPr lang="en-GB" sz="1200" i="1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to bony prominences (e.g. heels, sacrum) for the prevention of pressure ulcers in anatomical areas frequently subjected to friction and shear” </a:t>
              </a:r>
              <a:r>
                <a:rPr lang="en-GB" sz="1200" baseline="30000" dirty="0">
                  <a:solidFill>
                    <a:srgbClr val="7C7C7C"/>
                  </a:solidFill>
                  <a:latin typeface="Smith&amp;NephewLF" charset="0"/>
                  <a:ea typeface="Smith&amp;NephewLF" charset="0"/>
                  <a:cs typeface="Smith&amp;NephewLF" charset="0"/>
                </a:rPr>
                <a:t>9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BADD54-99EB-024F-AA25-A19C99DCBDFA}"/>
                </a:ext>
              </a:extLst>
            </p:cNvPr>
            <p:cNvSpPr/>
            <p:nvPr/>
          </p:nvSpPr>
          <p:spPr>
            <a:xfrm>
              <a:off x="844062" y="1271390"/>
              <a:ext cx="679938" cy="400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80D94C-FB21-384D-86D5-072FB0DEC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921" y="3020082"/>
              <a:ext cx="584200" cy="40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81C8B70-9C89-9543-A59E-244855D54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23" y="1312087"/>
              <a:ext cx="432000" cy="3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7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Indications for prophylactic use of dressings for pressure </a:t>
            </a:r>
            <a:r>
              <a:rPr lang="en-GB" dirty="0" smtClean="0"/>
              <a:t>injuries</a:t>
            </a:r>
            <a:r>
              <a:rPr lang="en-GB" baseline="30000" dirty="0" smtClean="0"/>
              <a:t>11</a:t>
            </a:r>
            <a:endParaRPr lang="en-GB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3981" y="1249118"/>
            <a:ext cx="215915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Immobility </a:t>
            </a:r>
            <a:b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or planned immobility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8561" y="1249118"/>
            <a:ext cx="310381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Loss of sensation that reduces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spontaneous movement </a:t>
            </a:r>
            <a:b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(due to surgery or nerve damage)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8939" y="2365339"/>
            <a:ext cx="310381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Reduced or restricted mobility,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or atypical movement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8182" y="2365939"/>
            <a:ext cx="310381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Medical devices </a:t>
            </a:r>
            <a:b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and securements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7803" y="1249118"/>
            <a:ext cx="225483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On scar tissue </a:t>
            </a:r>
            <a:b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Smith&amp;NephewLF" panose="020F0500030000020004" pitchFamily="34" charset="0"/>
              </a:rPr>
              <a:t>from a previous pressure </a:t>
            </a:r>
            <a:r>
              <a:rPr lang="en-GB" sz="1600" dirty="0" smtClean="0">
                <a:solidFill>
                  <a:schemeClr val="accent1"/>
                </a:solidFill>
                <a:latin typeface="Smith&amp;NephewLF" panose="020F0500030000020004" pitchFamily="34" charset="0"/>
              </a:rPr>
              <a:t>injury</a:t>
            </a:r>
            <a:endParaRPr lang="en-GB" sz="1600" dirty="0">
              <a:solidFill>
                <a:schemeClr val="accent1"/>
              </a:solidFill>
              <a:latin typeface="Smith&amp;NephewLF" panose="020F050003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E7E53-915C-294A-BDBA-528794577044}"/>
              </a:ext>
            </a:extLst>
          </p:cNvPr>
          <p:cNvGrpSpPr/>
          <p:nvPr/>
        </p:nvGrpSpPr>
        <p:grpSpPr>
          <a:xfrm>
            <a:off x="503981" y="3445862"/>
            <a:ext cx="8074411" cy="1073565"/>
            <a:chOff x="-24316" y="3734636"/>
            <a:chExt cx="8074411" cy="1073565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6F8B2C88-1DF8-6042-9C4A-1E6C6983900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-24316" y="3994580"/>
              <a:ext cx="8074411" cy="81362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vert="horz" wrap="square" lIns="180000" tIns="360000" rIns="144000" bIns="14400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Dressings should be used alongside standard pressure </a:t>
              </a:r>
              <a:r>
                <a:rPr lang="en-GB" sz="1100" dirty="0" smtClean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injury </a:t>
              </a:r>
              <a:r>
                <a:rPr lang="en-GB" sz="1100" dirty="0">
                  <a:solidFill>
                    <a:schemeClr val="accent1"/>
                  </a:solidFill>
                  <a:latin typeface="Smith&amp;NephewLF" panose="020F0500030000020004" pitchFamily="34" charset="0"/>
                </a:rPr>
                <a:t>prevention protocols e.g. a SSKIN bundle (pressure-redistributing support surface, regular skin inspection, keep moving [repositioning], management of incontinence/moisture and optimised nutrition)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8B6D67-474D-AA4E-BCBF-C7944A969826}"/>
                </a:ext>
              </a:extLst>
            </p:cNvPr>
            <p:cNvSpPr/>
            <p:nvPr/>
          </p:nvSpPr>
          <p:spPr>
            <a:xfrm>
              <a:off x="179133" y="3734636"/>
              <a:ext cx="626321" cy="536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CAD1EE-8817-914E-8A80-EF4A00510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27" y="3820648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2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ALLEVYN™ LIFE dressings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4" y="1029162"/>
            <a:ext cx="5990336" cy="3670496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ALLEVYN LIFE is an innovative, </a:t>
            </a:r>
            <a:r>
              <a:rPr lang="en-GB" sz="1400" dirty="0" smtClean="0"/>
              <a:t>5-layer</a:t>
            </a:r>
            <a:r>
              <a:rPr lang="en-GB" sz="1400" dirty="0"/>
              <a:t> </a:t>
            </a:r>
            <a:r>
              <a:rPr lang="en-GB" sz="1400" dirty="0" smtClean="0"/>
              <a:t> dressing </a:t>
            </a:r>
            <a:r>
              <a:rPr lang="en-GB" sz="1400" dirty="0"/>
              <a:t>for wound management </a:t>
            </a:r>
            <a:br>
              <a:rPr lang="en-GB" sz="1400" dirty="0"/>
            </a:br>
            <a:r>
              <a:rPr lang="en-GB" sz="1400" dirty="0"/>
              <a:t>and pressure </a:t>
            </a:r>
            <a:r>
              <a:rPr lang="en-GB" sz="1400" dirty="0" smtClean="0"/>
              <a:t>injury </a:t>
            </a:r>
            <a:r>
              <a:rPr lang="en-GB" sz="1400" dirty="0"/>
              <a:t>prevention.  </a:t>
            </a:r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Can be used for pressure </a:t>
            </a:r>
            <a:r>
              <a:rPr lang="en-GB" sz="1400" dirty="0" smtClean="0"/>
              <a:t>injury </a:t>
            </a:r>
            <a:r>
              <a:rPr lang="en-GB" sz="1400" dirty="0"/>
              <a:t>prevention on intact skin</a:t>
            </a:r>
            <a:br>
              <a:rPr lang="en-GB" sz="1400" dirty="0"/>
            </a:br>
            <a:r>
              <a:rPr lang="en-GB" sz="1400" dirty="0"/>
              <a:t>as part of a pressure </a:t>
            </a:r>
            <a:r>
              <a:rPr lang="en-GB" sz="1400" dirty="0" smtClean="0"/>
              <a:t>injury </a:t>
            </a:r>
            <a:r>
              <a:rPr lang="en-GB" sz="1400" dirty="0"/>
              <a:t>prevention protocol</a:t>
            </a:r>
            <a:endParaRPr lang="en-GB" sz="1400" baseline="30000" dirty="0"/>
          </a:p>
          <a:p>
            <a:pPr marL="126000" indent="-126000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Dressing was developed in response to patient </a:t>
            </a:r>
            <a:br>
              <a:rPr lang="en-GB" sz="1400" dirty="0"/>
            </a:br>
            <a:r>
              <a:rPr lang="en-GB" sz="1400" dirty="0"/>
              <a:t>and clinician research highlighting concerns with: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Leakage of wound fluid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Strikethrough and unsightly appearance of exudate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Wound odour</a:t>
            </a:r>
          </a:p>
          <a:p>
            <a:pPr marL="288000" lvl="1" indent="-144000">
              <a:lnSpc>
                <a:spcPct val="100000"/>
              </a:lnSpc>
              <a:spcBef>
                <a:spcPts val="300"/>
              </a:spcBef>
              <a:buFont typeface="System Font Regular"/>
              <a:buChar char="–"/>
            </a:pPr>
            <a:r>
              <a:rPr lang="en-GB" sz="1400" dirty="0"/>
              <a:t>Protection of the wound and of pressure points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63" y="1760278"/>
            <a:ext cx="3205649" cy="26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" y="243520"/>
            <a:ext cx="7178040" cy="260604"/>
          </a:xfrm>
        </p:spPr>
        <p:txBody>
          <a:bodyPr/>
          <a:lstStyle/>
          <a:p>
            <a:r>
              <a:rPr lang="en-GB" dirty="0"/>
              <a:t>ALLEVYN™ LIFE has pressure relieving technology</a:t>
            </a:r>
            <a:r>
              <a:rPr lang="en-GB" baseline="30000" dirty="0"/>
              <a:t>14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65176" y="540000"/>
            <a:ext cx="7178040" cy="301752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BE3B02-59DE-F341-96C5-BCF55FAF745F}"/>
              </a:ext>
            </a:extLst>
          </p:cNvPr>
          <p:cNvGrpSpPr/>
          <p:nvPr/>
        </p:nvGrpSpPr>
        <p:grpSpPr>
          <a:xfrm>
            <a:off x="5008033" y="3595889"/>
            <a:ext cx="3779438" cy="992792"/>
            <a:chOff x="265635" y="996475"/>
            <a:chExt cx="3779438" cy="992792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FC573BA-FB59-274D-A0F1-82AA26A0D4C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65635" y="1256419"/>
              <a:ext cx="3779438" cy="73284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vert="horz" wrap="square" lIns="108000" tIns="288000" rIns="72000" bIns="72000" rtlCol="0">
              <a:spAutoFit/>
            </a:bodyPr>
            <a:lstStyle>
              <a:lvl1pPr marL="100584" indent="-100584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lang="en-US" sz="12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1pPr>
              <a:lvl2pPr marL="201168" indent="-100584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10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2pPr>
              <a:lvl3pPr marL="26517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90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3pPr>
              <a:lvl4pPr marL="338328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 smtClean="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4pPr>
              <a:lvl5pPr marL="402336" indent="-64008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lang="en-US" sz="750" kern="1200">
                  <a:solidFill>
                    <a:srgbClr val="7C7C7C"/>
                  </a:solidFill>
                  <a:latin typeface="Smith&amp;NephewLF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6000" indent="-126000">
                <a:lnSpc>
                  <a:spcPct val="100000"/>
                </a:lnSpc>
                <a:spcBef>
                  <a:spcPts val="600"/>
                </a:spcBef>
                <a:buSzPct val="100000"/>
              </a:pPr>
              <a:r>
                <a:rPr lang="en-GB" dirty="0">
                  <a:solidFill>
                    <a:schemeClr val="accent1"/>
                  </a:solidFill>
                </a:rPr>
                <a:t>The multi-layer construction of ALLEVYN LIFE </a:t>
              </a:r>
              <a:br>
                <a:rPr lang="en-GB" dirty="0">
                  <a:solidFill>
                    <a:schemeClr val="accent1"/>
                  </a:solidFill>
                </a:rPr>
              </a:br>
              <a:r>
                <a:rPr lang="en-GB" dirty="0">
                  <a:solidFill>
                    <a:schemeClr val="accent1"/>
                  </a:solidFill>
                </a:rPr>
                <a:t>redistributes pressure when measured </a:t>
              </a:r>
              <a:r>
                <a:rPr lang="en-GB" i="1" dirty="0">
                  <a:solidFill>
                    <a:schemeClr val="accent1"/>
                  </a:solidFill>
                </a:rPr>
                <a:t>in vitro</a:t>
              </a:r>
              <a:r>
                <a:rPr lang="en-GB" baseline="30000" dirty="0">
                  <a:solidFill>
                    <a:schemeClr val="accent1"/>
                  </a:solidFill>
                </a:rPr>
                <a:t>14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963836-E30B-354B-82A5-C7BB1D23EE58}"/>
                </a:ext>
              </a:extLst>
            </p:cNvPr>
            <p:cNvSpPr/>
            <p:nvPr/>
          </p:nvSpPr>
          <p:spPr>
            <a:xfrm>
              <a:off x="464349" y="996475"/>
              <a:ext cx="540000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3063D1-3A42-1248-B059-80D05F0A2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09" y="1092170"/>
              <a:ext cx="324000" cy="324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2960D4-1DA3-3042-A42C-5FA5EACBFAE8}"/>
              </a:ext>
            </a:extLst>
          </p:cNvPr>
          <p:cNvGrpSpPr/>
          <p:nvPr/>
        </p:nvGrpSpPr>
        <p:grpSpPr>
          <a:xfrm>
            <a:off x="493011" y="937447"/>
            <a:ext cx="5385819" cy="3051913"/>
            <a:chOff x="1744131" y="1583195"/>
            <a:chExt cx="5385819" cy="305191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768435-73DB-134A-8749-429D66432B29}"/>
                </a:ext>
              </a:extLst>
            </p:cNvPr>
            <p:cNvSpPr txBox="1"/>
            <p:nvPr/>
          </p:nvSpPr>
          <p:spPr>
            <a:xfrm>
              <a:off x="1744131" y="2163364"/>
              <a:ext cx="17695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1"/>
                  </a:solidFill>
                </a:rPr>
                <a:t>Shower-proof, </a:t>
              </a:r>
              <a:br>
                <a:rPr lang="en-GB" sz="1000" dirty="0">
                  <a:solidFill>
                    <a:schemeClr val="accent1"/>
                  </a:solidFill>
                </a:rPr>
              </a:br>
              <a:r>
                <a:rPr lang="en-GB" sz="1000" dirty="0">
                  <a:solidFill>
                    <a:schemeClr val="accent1"/>
                  </a:solidFill>
                </a:rPr>
                <a:t>highly breathable film</a:t>
              </a:r>
              <a:r>
                <a:rPr lang="en-GB" sz="1000" baseline="30000" dirty="0">
                  <a:solidFill>
                    <a:schemeClr val="accent1"/>
                  </a:solidFill>
                </a:rPr>
                <a:t>15,16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9B960-B194-A448-8473-0A18318E86C8}"/>
                </a:ext>
              </a:extLst>
            </p:cNvPr>
            <p:cNvSpPr txBox="1"/>
            <p:nvPr/>
          </p:nvSpPr>
          <p:spPr>
            <a:xfrm>
              <a:off x="1744131" y="2629029"/>
              <a:ext cx="17695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1"/>
                  </a:solidFill>
                </a:rPr>
                <a:t>Built-in discretion </a:t>
              </a:r>
              <a:br>
                <a:rPr lang="en-GB" sz="1000" dirty="0">
                  <a:solidFill>
                    <a:schemeClr val="accent1"/>
                  </a:solidFill>
                </a:rPr>
              </a:br>
              <a:r>
                <a:rPr lang="en-GB" sz="1000" dirty="0">
                  <a:solidFill>
                    <a:schemeClr val="accent1"/>
                  </a:solidFill>
                </a:rPr>
                <a:t>(masking layer)</a:t>
              </a:r>
              <a:r>
                <a:rPr lang="en-GB" sz="1000" baseline="30000" dirty="0">
                  <a:solidFill>
                    <a:schemeClr val="accent1"/>
                  </a:solidFill>
                </a:rPr>
                <a:t>15,17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002CA-6CB7-B545-BA41-2DC9413317F0}"/>
                </a:ext>
              </a:extLst>
            </p:cNvPr>
            <p:cNvSpPr txBox="1"/>
            <p:nvPr/>
          </p:nvSpPr>
          <p:spPr>
            <a:xfrm>
              <a:off x="1744131" y="3105047"/>
              <a:ext cx="17695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1"/>
                  </a:solidFill>
                </a:rPr>
                <a:t>Highly absorbent,</a:t>
              </a:r>
              <a:br>
                <a:rPr lang="en-GB" sz="1000" dirty="0">
                  <a:solidFill>
                    <a:schemeClr val="accent1"/>
                  </a:solidFill>
                </a:rPr>
              </a:br>
              <a:r>
                <a:rPr lang="en-GB" sz="1000" dirty="0">
                  <a:solidFill>
                    <a:schemeClr val="accent1"/>
                  </a:solidFill>
                </a:rPr>
                <a:t>lock-away core</a:t>
              </a:r>
              <a:r>
                <a:rPr lang="en-GB" sz="1000" baseline="30000" dirty="0">
                  <a:solidFill>
                    <a:schemeClr val="accent1"/>
                  </a:solidFill>
                </a:rPr>
                <a:t>16,18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9C075E-EBAD-7A49-A191-D530C97082ED}"/>
                </a:ext>
              </a:extLst>
            </p:cNvPr>
            <p:cNvSpPr txBox="1"/>
            <p:nvPr/>
          </p:nvSpPr>
          <p:spPr>
            <a:xfrm>
              <a:off x="1744131" y="3543586"/>
              <a:ext cx="176953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1"/>
                  </a:solidFill>
                </a:rPr>
                <a:t>Hydrocellular foam</a:t>
              </a:r>
              <a:endParaRPr lang="en-GB" sz="1000" baseline="300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4C1552-1B90-8240-A087-0EF8C04107DC}"/>
                </a:ext>
              </a:extLst>
            </p:cNvPr>
            <p:cNvSpPr txBox="1"/>
            <p:nvPr/>
          </p:nvSpPr>
          <p:spPr>
            <a:xfrm>
              <a:off x="1744131" y="4041485"/>
              <a:ext cx="17695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dirty="0">
                  <a:solidFill>
                    <a:schemeClr val="accent1"/>
                  </a:solidFill>
                </a:rPr>
                <a:t>Silicone adhesive wound</a:t>
              </a:r>
              <a:br>
                <a:rPr lang="en-GB" sz="1000" dirty="0">
                  <a:solidFill>
                    <a:schemeClr val="accent1"/>
                  </a:solidFill>
                </a:rPr>
              </a:br>
              <a:r>
                <a:rPr lang="en-GB" sz="1000" dirty="0">
                  <a:solidFill>
                    <a:schemeClr val="accent1"/>
                  </a:solidFill>
                </a:rPr>
                <a:t>contact layer</a:t>
              </a:r>
              <a:endParaRPr lang="en-GB" sz="1000" baseline="30000" dirty="0">
                <a:solidFill>
                  <a:schemeClr val="accen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A6EA15-B555-9947-A5C4-A36458536A19}"/>
                </a:ext>
              </a:extLst>
            </p:cNvPr>
            <p:cNvGrpSpPr/>
            <p:nvPr/>
          </p:nvGrpSpPr>
          <p:grpSpPr>
            <a:xfrm>
              <a:off x="2531534" y="1583195"/>
              <a:ext cx="4598416" cy="3051913"/>
              <a:chOff x="2226734" y="1737084"/>
              <a:chExt cx="4598416" cy="305191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E0043BF-DD69-AC4C-AA0C-CDEDC74E6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6699" y="1737084"/>
                <a:ext cx="2288451" cy="3051913"/>
              </a:xfrm>
              <a:prstGeom prst="rect">
                <a:avLst/>
              </a:prstGeom>
            </p:spPr>
          </p:pic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B90EEDC-55E2-B04E-A5E6-8035B23A0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77064" y="4279034"/>
                <a:ext cx="2616203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537A201-AFD2-AC4E-AF15-D538497CE4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55334" y="3807018"/>
                <a:ext cx="2937933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D8A01F-0C7A-0C45-8855-1209293CB5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600" y="3335001"/>
                <a:ext cx="3005667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069B90E-9501-0849-8ABF-A63C6C2AD9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87600" y="2862984"/>
                <a:ext cx="3005667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C5926CA-9CB9-AA4B-A352-2084FA5FF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6734" y="2390967"/>
                <a:ext cx="3166533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/>
          <p:cNvSpPr/>
          <p:nvPr/>
        </p:nvSpPr>
        <p:spPr>
          <a:xfrm>
            <a:off x="5321907" y="4610098"/>
            <a:ext cx="35928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/>
          </a:p>
          <a:p>
            <a:r>
              <a:rPr lang="en-AU" sz="700" dirty="0" smtClean="0"/>
              <a:t>The </a:t>
            </a:r>
            <a:r>
              <a:rPr lang="en-AU" sz="700" dirty="0"/>
              <a:t>results of in vitro simulation testing have not been proven to predict clinical </a:t>
            </a:r>
            <a:r>
              <a:rPr lang="en-AU" sz="700" dirty="0" smtClean="0"/>
              <a:t>performance</a:t>
            </a:r>
            <a:endParaRPr lang="en-AU" sz="700" dirty="0"/>
          </a:p>
        </p:txBody>
      </p:sp>
    </p:spTree>
    <p:extLst>
      <p:ext uri="{BB962C8B-B14F-4D97-AF65-F5344CB8AC3E}">
        <p14:creationId xmlns:p14="http://schemas.microsoft.com/office/powerpoint/2010/main" val="147720283"/>
      </p:ext>
    </p:extLst>
  </p:cSld>
  <p:clrMapOvr>
    <a:masterClrMapping/>
  </p:clrMapOvr>
</p:sld>
</file>

<file path=ppt/theme/theme1.xml><?xml version="1.0" encoding="utf-8"?>
<a:theme xmlns:a="http://schemas.openxmlformats.org/drawingml/2006/main" name="SN^M001">
  <a:themeElements>
    <a:clrScheme name="S&amp;N Colour theme">
      <a:dk1>
        <a:srgbClr val="484B54"/>
      </a:dk1>
      <a:lt1>
        <a:srgbClr val="FFFFFF"/>
      </a:lt1>
      <a:dk2>
        <a:srgbClr val="484B54"/>
      </a:dk2>
      <a:lt2>
        <a:srgbClr val="FF7300"/>
      </a:lt2>
      <a:accent1>
        <a:srgbClr val="7C7C7C"/>
      </a:accent1>
      <a:accent2>
        <a:srgbClr val="FF7300"/>
      </a:accent2>
      <a:accent3>
        <a:srgbClr val="CAD400"/>
      </a:accent3>
      <a:accent4>
        <a:srgbClr val="FFE400"/>
      </a:accent4>
      <a:accent5>
        <a:srgbClr val="E52A1B"/>
      </a:accent5>
      <a:accent6>
        <a:srgbClr val="54388D"/>
      </a:accent6>
      <a:hlink>
        <a:srgbClr val="4354A1"/>
      </a:hlink>
      <a:folHlink>
        <a:srgbClr val="8AC2EB"/>
      </a:folHlink>
    </a:clrScheme>
    <a:fontScheme name="Smith &amp; Nephew">
      <a:majorFont>
        <a:latin typeface="Smith&amp;NephewLF"/>
        <a:ea typeface=""/>
        <a:cs typeface=""/>
      </a:majorFont>
      <a:minorFont>
        <a:latin typeface="Smith&amp;NephewL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N^M021">
  <a:themeElements>
    <a:clrScheme name="S&amp;N Colour theme">
      <a:dk1>
        <a:srgbClr val="484B54"/>
      </a:dk1>
      <a:lt1>
        <a:srgbClr val="FFFFFF"/>
      </a:lt1>
      <a:dk2>
        <a:srgbClr val="484B54"/>
      </a:dk2>
      <a:lt2>
        <a:srgbClr val="FF7300"/>
      </a:lt2>
      <a:accent1>
        <a:srgbClr val="7C7C7C"/>
      </a:accent1>
      <a:accent2>
        <a:srgbClr val="FF7300"/>
      </a:accent2>
      <a:accent3>
        <a:srgbClr val="CAD400"/>
      </a:accent3>
      <a:accent4>
        <a:srgbClr val="FFE400"/>
      </a:accent4>
      <a:accent5>
        <a:srgbClr val="E52A1B"/>
      </a:accent5>
      <a:accent6>
        <a:srgbClr val="54388D"/>
      </a:accent6>
      <a:hlink>
        <a:srgbClr val="4354A1"/>
      </a:hlink>
      <a:folHlink>
        <a:srgbClr val="8AC2EB"/>
      </a:folHlink>
    </a:clrScheme>
    <a:fontScheme name="Custom 1">
      <a:majorFont>
        <a:latin typeface="Smith&amp;NephewLF"/>
        <a:ea typeface=""/>
        <a:cs typeface=""/>
      </a:majorFont>
      <a:minorFont>
        <a:latin typeface="Smith&amp;NephewL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N^M007">
  <a:themeElements>
    <a:clrScheme name="S&amp;N Colour theme">
      <a:dk1>
        <a:srgbClr val="484B54"/>
      </a:dk1>
      <a:lt1>
        <a:srgbClr val="FFFFFF"/>
      </a:lt1>
      <a:dk2>
        <a:srgbClr val="484B54"/>
      </a:dk2>
      <a:lt2>
        <a:srgbClr val="FF7300"/>
      </a:lt2>
      <a:accent1>
        <a:srgbClr val="7C7C7C"/>
      </a:accent1>
      <a:accent2>
        <a:srgbClr val="FF7300"/>
      </a:accent2>
      <a:accent3>
        <a:srgbClr val="CAD400"/>
      </a:accent3>
      <a:accent4>
        <a:srgbClr val="FFE400"/>
      </a:accent4>
      <a:accent5>
        <a:srgbClr val="E52A1B"/>
      </a:accent5>
      <a:accent6>
        <a:srgbClr val="54388D"/>
      </a:accent6>
      <a:hlink>
        <a:srgbClr val="4354A1"/>
      </a:hlink>
      <a:folHlink>
        <a:srgbClr val="8AC2EB"/>
      </a:folHlink>
    </a:clrScheme>
    <a:fontScheme name="Smith &amp; Nephew">
      <a:majorFont>
        <a:latin typeface="Smith&amp;NephewLF"/>
        <a:ea typeface=""/>
        <a:cs typeface=""/>
      </a:majorFont>
      <a:minorFont>
        <a:latin typeface="Smith&amp;NephewL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F6C86E3933044B8B9DD49830014D6" ma:contentTypeVersion="9" ma:contentTypeDescription="Create a new document." ma:contentTypeScope="" ma:versionID="de66202320901df9d90048ae749154e1">
  <xsd:schema xmlns:xsd="http://www.w3.org/2001/XMLSchema" xmlns:xs="http://www.w3.org/2001/XMLSchema" xmlns:p="http://schemas.microsoft.com/office/2006/metadata/properties" xmlns:ns3="b8244f50-ebec-4797-bad8-0e55752aa15f" xmlns:ns4="6f19e00b-b4dc-4cd9-96cd-075d0aa501d3" targetNamespace="http://schemas.microsoft.com/office/2006/metadata/properties" ma:root="true" ma:fieldsID="40d1bd5ef6efec747bd3e5c87b52a70a" ns3:_="" ns4:_="">
    <xsd:import namespace="b8244f50-ebec-4797-bad8-0e55752aa15f"/>
    <xsd:import namespace="6f19e00b-b4dc-4cd9-96cd-075d0aa501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44f50-ebec-4797-bad8-0e55752aa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9e00b-b4dc-4cd9-96cd-075d0aa50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B3642D-E44A-4050-87BD-7FB13DBF7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44f50-ebec-4797-bad8-0e55752aa15f"/>
    <ds:schemaRef ds:uri="6f19e00b-b4dc-4cd9-96cd-075d0aa50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D287F4-2C8E-4730-BB71-90CAC9F1B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B4ECDF-635D-4B77-8348-200EF35CA5FF}">
  <ds:schemaRefs>
    <ds:schemaRef ds:uri="http://purl.org/dc/elements/1.1/"/>
    <ds:schemaRef ds:uri="http://schemas.microsoft.com/office/2006/metadata/properties"/>
    <ds:schemaRef ds:uri="6f19e00b-b4dc-4cd9-96cd-075d0aa501d3"/>
    <ds:schemaRef ds:uri="b8244f50-ebec-4797-bad8-0e55752aa15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12618</TotalTime>
  <Words>3333</Words>
  <Application>Microsoft Office PowerPoint</Application>
  <PresentationFormat>On-screen Show (16:9)</PresentationFormat>
  <Paragraphs>266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Smith&amp;NephewLF</vt:lpstr>
      <vt:lpstr>System Font Regular</vt:lpstr>
      <vt:lpstr>Wingdings</vt:lpstr>
      <vt:lpstr>SN^M001</vt:lpstr>
      <vt:lpstr>SN^M021</vt:lpstr>
      <vt:lpstr>SN^M007</vt:lpstr>
      <vt:lpstr>Reducing the burden of pressure injuries</vt:lpstr>
      <vt:lpstr>Pressure injury incidence rates still remain high despite implementation of prevention protocols1</vt:lpstr>
      <vt:lpstr>Pressure injuries cost more than just money10</vt:lpstr>
      <vt:lpstr>Prevention is better than cure</vt:lpstr>
      <vt:lpstr>Many pressure injuries are preventable if correct measures are taken11</vt:lpstr>
      <vt:lpstr>Guidelines on the use of prophylactic foam dressings</vt:lpstr>
      <vt:lpstr>Indications for prophylactic use of dressings for pressure injuries11</vt:lpstr>
      <vt:lpstr>ALLEVYN™ LIFE dressings</vt:lpstr>
      <vt:lpstr>ALLEVYN™ LIFE has pressure relieving technology14</vt:lpstr>
      <vt:lpstr>Pressure redistribution study14</vt:lpstr>
      <vt:lpstr>ALLEVYN™ LIFE stays in place19 </vt:lpstr>
      <vt:lpstr>The ALLEVYN™ LIFE dressing range</vt:lpstr>
      <vt:lpstr>ALLEVYN™ LIFE in sacral pressure injury (PI) prevention4</vt:lpstr>
      <vt:lpstr>ALLEVYN™ LIFE in sacral PI prevention: key findings4,22</vt:lpstr>
      <vt:lpstr> Other pressure injury prevention solutions</vt:lpstr>
      <vt:lpstr>ALLEVYN™ Gentle Border and pressure injury prevention</vt:lpstr>
      <vt:lpstr>ALLEVYN™ Gentle Border – use in pressure injury prevention programs</vt:lpstr>
      <vt:lpstr>ALLEVYN™ Gentle Border: a range of shapes and sizes</vt:lpstr>
      <vt:lpstr>Recommendations for skincare to prevent pressure injuries9,30</vt:lpstr>
      <vt:lpstr>The SECURA™ skin care range can contribute  to pressure injury reduction as part of a wider care plan9,30</vt:lpstr>
      <vt:lpstr>The SECURA™ skin care range can contribute  to pressure injury reduction as part of a wider care plan9,30</vt:lpstr>
      <vt:lpstr>Skin preparation</vt:lpstr>
      <vt:lpstr>References</vt:lpstr>
      <vt:lpstr>References</vt:lpstr>
      <vt:lpstr>References</vt:lpstr>
      <vt:lpstr>PowerPoint Presentation</vt:lpstr>
    </vt:vector>
  </TitlesOfParts>
  <Manager>Donna Sandlin</Manager>
  <Company>Smith &amp; Nephew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Branded Template System 16x9 v108 20180214</dc:title>
  <dc:creator>Lenny Johnson</dc:creator>
  <dc:description>Lenny Johnson Consulting
lennyishere@gmx.com</dc:description>
  <cp:lastModifiedBy>Cary, Matthew</cp:lastModifiedBy>
  <cp:revision>471</cp:revision>
  <cp:lastPrinted>2018-10-01T10:58:54Z</cp:lastPrinted>
  <dcterms:created xsi:type="dcterms:W3CDTF">2010-08-30T05:21:42Z</dcterms:created>
  <dcterms:modified xsi:type="dcterms:W3CDTF">2020-05-21T01:54:53Z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0x010100A97F6C86E3933044B8B9DD49830014D6</vt:lpwstr>
  </property>
</Properties>
</file>